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6_CDAF6776.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sldIdLst>
    <p:sldId id="280" r:id="rId3"/>
    <p:sldId id="285" r:id="rId4"/>
    <p:sldId id="304" r:id="rId5"/>
    <p:sldId id="256" r:id="rId6"/>
    <p:sldId id="257" r:id="rId7"/>
    <p:sldId id="258" r:id="rId8"/>
    <p:sldId id="259" r:id="rId9"/>
    <p:sldId id="260" r:id="rId10"/>
    <p:sldId id="290" r:id="rId11"/>
    <p:sldId id="262" r:id="rId12"/>
    <p:sldId id="264" r:id="rId13"/>
    <p:sldId id="263" r:id="rId14"/>
    <p:sldId id="265" r:id="rId15"/>
    <p:sldId id="291" r:id="rId16"/>
    <p:sldId id="266" r:id="rId17"/>
    <p:sldId id="294" r:id="rId18"/>
    <p:sldId id="268" r:id="rId19"/>
    <p:sldId id="292" r:id="rId20"/>
    <p:sldId id="272" r:id="rId21"/>
    <p:sldId id="297" r:id="rId22"/>
    <p:sldId id="269" r:id="rId23"/>
    <p:sldId id="270" r:id="rId24"/>
    <p:sldId id="299" r:id="rId25"/>
    <p:sldId id="273" r:id="rId26"/>
    <p:sldId id="300" r:id="rId27"/>
    <p:sldId id="301" r:id="rId28"/>
    <p:sldId id="302" r:id="rId29"/>
    <p:sldId id="303" r:id="rId30"/>
    <p:sldId id="293"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9B8D2C-2FDD-6C81-E9E4-8E4986463C3A}" name="BW L" initials="BL" userId="74eec393d6ef3a4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8955"/>
    <a:srgbClr val="794C28"/>
    <a:srgbClr val="D3A177"/>
    <a:srgbClr val="F8B62D"/>
    <a:srgbClr val="648599"/>
    <a:srgbClr val="0D0D0D"/>
    <a:srgbClr val="3F3F3F"/>
    <a:srgbClr val="F3F3F3"/>
    <a:srgbClr val="0D95C1"/>
    <a:srgbClr val="876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varScale="1">
        <p:scale>
          <a:sx n="94" d="100"/>
          <a:sy n="94" d="100"/>
        </p:scale>
        <p:origin x="501" y="-99"/>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omments/modernComment_106_CDAF6776.xml><?xml version="1.0" encoding="utf-8"?>
<p188:cmLst xmlns:a="http://schemas.openxmlformats.org/drawingml/2006/main" xmlns:r="http://schemas.openxmlformats.org/officeDocument/2006/relationships" xmlns:p188="http://schemas.microsoft.com/office/powerpoint/2018/8/main">
  <p188:cm id="{3B991405-2056-4389-B568-E0FC0598EDCD}" authorId="{AD9B8D2C-2FDD-6C81-E9E4-8E4986463C3A}" created="2023-12-13T01:09:29.479">
    <ac:txMkLst xmlns:ac="http://schemas.microsoft.com/office/drawing/2013/main/command">
      <pc:docMk xmlns:pc="http://schemas.microsoft.com/office/powerpoint/2013/main/command"/>
      <pc:sldMk xmlns:pc="http://schemas.microsoft.com/office/powerpoint/2013/main/command" cId="3450824566" sldId="262"/>
      <ac:spMk id="14" creationId="{50CD7BF6-AFFF-4D5A-B3F3-112326E5BDB7}"/>
      <ac:txMk cp="0">
        <ac:context len="35" hash="2057292051"/>
      </ac:txMk>
    </ac:txMkLst>
    <p188:pos x="1596861" y="524032"/>
    <p188:txBody>
      <a:bodyPr/>
      <a:lstStyle/>
      <a:p>
        <a:r>
          <a:rPr lang="zh-CN" altLang="en-US"/>
          <a:t>用户回访度</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79981-1262-4691-9800-7E9F19A93F23}" type="datetimeFigureOut">
              <a:rPr lang="zh-CN" altLang="en-US" smtClean="0"/>
              <a:t>2023/12/14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F1412-DCBD-4774-8358-CF6F50F4D3A3}" type="slidenum">
              <a:rPr lang="zh-CN" altLang="en-US" smtClean="0"/>
              <a:t>‹#›</a:t>
            </a:fld>
            <a:endParaRPr lang="zh-CN" altLang="en-US"/>
          </a:p>
        </p:txBody>
      </p:sp>
    </p:spTree>
    <p:extLst>
      <p:ext uri="{BB962C8B-B14F-4D97-AF65-F5344CB8AC3E}">
        <p14:creationId xmlns:p14="http://schemas.microsoft.com/office/powerpoint/2010/main" val="376964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a:t>
            </a:fld>
            <a:endParaRPr lang="zh-CN" altLang="en-US"/>
          </a:p>
        </p:txBody>
      </p:sp>
    </p:spTree>
    <p:extLst>
      <p:ext uri="{BB962C8B-B14F-4D97-AF65-F5344CB8AC3E}">
        <p14:creationId xmlns:p14="http://schemas.microsoft.com/office/powerpoint/2010/main" val="1263284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10</a:t>
            </a:fld>
            <a:endParaRPr lang="zh-CN" altLang="en-US"/>
          </a:p>
        </p:txBody>
      </p:sp>
    </p:spTree>
    <p:extLst>
      <p:ext uri="{BB962C8B-B14F-4D97-AF65-F5344CB8AC3E}">
        <p14:creationId xmlns:p14="http://schemas.microsoft.com/office/powerpoint/2010/main" val="4110807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11</a:t>
            </a:fld>
            <a:endParaRPr lang="zh-CN" altLang="en-US"/>
          </a:p>
        </p:txBody>
      </p:sp>
    </p:spTree>
    <p:extLst>
      <p:ext uri="{BB962C8B-B14F-4D97-AF65-F5344CB8AC3E}">
        <p14:creationId xmlns:p14="http://schemas.microsoft.com/office/powerpoint/2010/main" val="1817689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12</a:t>
            </a:fld>
            <a:endParaRPr lang="zh-CN" altLang="en-US"/>
          </a:p>
        </p:txBody>
      </p:sp>
    </p:spTree>
    <p:extLst>
      <p:ext uri="{BB962C8B-B14F-4D97-AF65-F5344CB8AC3E}">
        <p14:creationId xmlns:p14="http://schemas.microsoft.com/office/powerpoint/2010/main" val="3230202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13</a:t>
            </a:fld>
            <a:endParaRPr lang="zh-CN" altLang="en-US"/>
          </a:p>
        </p:txBody>
      </p:sp>
    </p:spTree>
    <p:extLst>
      <p:ext uri="{BB962C8B-B14F-4D97-AF65-F5344CB8AC3E}">
        <p14:creationId xmlns:p14="http://schemas.microsoft.com/office/powerpoint/2010/main" val="447922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1412-DCBD-4774-8358-CF6F50F4D3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96544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15</a:t>
            </a:fld>
            <a:endParaRPr lang="zh-CN" altLang="en-US"/>
          </a:p>
        </p:txBody>
      </p:sp>
    </p:spTree>
    <p:extLst>
      <p:ext uri="{BB962C8B-B14F-4D97-AF65-F5344CB8AC3E}">
        <p14:creationId xmlns:p14="http://schemas.microsoft.com/office/powerpoint/2010/main" val="1555598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1412-DCBD-4774-8358-CF6F50F4D3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139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17</a:t>
            </a:fld>
            <a:endParaRPr lang="zh-CN" altLang="en-US"/>
          </a:p>
        </p:txBody>
      </p:sp>
    </p:spTree>
    <p:extLst>
      <p:ext uri="{BB962C8B-B14F-4D97-AF65-F5344CB8AC3E}">
        <p14:creationId xmlns:p14="http://schemas.microsoft.com/office/powerpoint/2010/main" val="4238193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1412-DCBD-4774-8358-CF6F50F4D3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4134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19</a:t>
            </a:fld>
            <a:endParaRPr lang="zh-CN" altLang="en-US"/>
          </a:p>
        </p:txBody>
      </p:sp>
    </p:spTree>
    <p:extLst>
      <p:ext uri="{BB962C8B-B14F-4D97-AF65-F5344CB8AC3E}">
        <p14:creationId xmlns:p14="http://schemas.microsoft.com/office/powerpoint/2010/main" val="226376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2</a:t>
            </a:fld>
            <a:endParaRPr lang="zh-CN" altLang="en-US"/>
          </a:p>
        </p:txBody>
      </p:sp>
    </p:spTree>
    <p:extLst>
      <p:ext uri="{BB962C8B-B14F-4D97-AF65-F5344CB8AC3E}">
        <p14:creationId xmlns:p14="http://schemas.microsoft.com/office/powerpoint/2010/main" val="4270859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1412-DCBD-4774-8358-CF6F50F4D3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53552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21</a:t>
            </a:fld>
            <a:endParaRPr lang="zh-CN" altLang="en-US"/>
          </a:p>
        </p:txBody>
      </p:sp>
    </p:spTree>
    <p:extLst>
      <p:ext uri="{BB962C8B-B14F-4D97-AF65-F5344CB8AC3E}">
        <p14:creationId xmlns:p14="http://schemas.microsoft.com/office/powerpoint/2010/main" val="2386834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22</a:t>
            </a:fld>
            <a:endParaRPr lang="zh-CN" altLang="en-US"/>
          </a:p>
        </p:txBody>
      </p:sp>
    </p:spTree>
    <p:extLst>
      <p:ext uri="{BB962C8B-B14F-4D97-AF65-F5344CB8AC3E}">
        <p14:creationId xmlns:p14="http://schemas.microsoft.com/office/powerpoint/2010/main" val="3535511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1412-DCBD-4774-8358-CF6F50F4D3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01892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24</a:t>
            </a:fld>
            <a:endParaRPr lang="zh-CN" altLang="en-US"/>
          </a:p>
        </p:txBody>
      </p:sp>
    </p:spTree>
    <p:extLst>
      <p:ext uri="{BB962C8B-B14F-4D97-AF65-F5344CB8AC3E}">
        <p14:creationId xmlns:p14="http://schemas.microsoft.com/office/powerpoint/2010/main" val="3849962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1412-DCBD-4774-8358-CF6F50F4D3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5125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26</a:t>
            </a:fld>
            <a:endParaRPr lang="zh-CN" altLang="en-US"/>
          </a:p>
        </p:txBody>
      </p:sp>
    </p:spTree>
    <p:extLst>
      <p:ext uri="{BB962C8B-B14F-4D97-AF65-F5344CB8AC3E}">
        <p14:creationId xmlns:p14="http://schemas.microsoft.com/office/powerpoint/2010/main" val="1659254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27</a:t>
            </a:fld>
            <a:endParaRPr lang="zh-CN" altLang="en-US"/>
          </a:p>
        </p:txBody>
      </p:sp>
    </p:spTree>
    <p:extLst>
      <p:ext uri="{BB962C8B-B14F-4D97-AF65-F5344CB8AC3E}">
        <p14:creationId xmlns:p14="http://schemas.microsoft.com/office/powerpoint/2010/main" val="3274417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28</a:t>
            </a:fld>
            <a:endParaRPr lang="zh-CN" altLang="en-US"/>
          </a:p>
        </p:txBody>
      </p:sp>
    </p:spTree>
    <p:extLst>
      <p:ext uri="{BB962C8B-B14F-4D97-AF65-F5344CB8AC3E}">
        <p14:creationId xmlns:p14="http://schemas.microsoft.com/office/powerpoint/2010/main" val="1634355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1412-DCBD-4774-8358-CF6F50F4D3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21900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3</a:t>
            </a:fld>
            <a:endParaRPr lang="zh-CN" altLang="en-US"/>
          </a:p>
        </p:txBody>
      </p:sp>
    </p:spTree>
    <p:extLst>
      <p:ext uri="{BB962C8B-B14F-4D97-AF65-F5344CB8AC3E}">
        <p14:creationId xmlns:p14="http://schemas.microsoft.com/office/powerpoint/2010/main" val="213164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4</a:t>
            </a:fld>
            <a:endParaRPr lang="zh-CN" altLang="en-US"/>
          </a:p>
        </p:txBody>
      </p:sp>
    </p:spTree>
    <p:extLst>
      <p:ext uri="{BB962C8B-B14F-4D97-AF65-F5344CB8AC3E}">
        <p14:creationId xmlns:p14="http://schemas.microsoft.com/office/powerpoint/2010/main" val="1584403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5</a:t>
            </a:fld>
            <a:endParaRPr lang="zh-CN" altLang="en-US"/>
          </a:p>
        </p:txBody>
      </p:sp>
    </p:spTree>
    <p:extLst>
      <p:ext uri="{BB962C8B-B14F-4D97-AF65-F5344CB8AC3E}">
        <p14:creationId xmlns:p14="http://schemas.microsoft.com/office/powerpoint/2010/main" val="354517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6</a:t>
            </a:fld>
            <a:endParaRPr lang="zh-CN" altLang="en-US"/>
          </a:p>
        </p:txBody>
      </p:sp>
    </p:spTree>
    <p:extLst>
      <p:ext uri="{BB962C8B-B14F-4D97-AF65-F5344CB8AC3E}">
        <p14:creationId xmlns:p14="http://schemas.microsoft.com/office/powerpoint/2010/main" val="382844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7</a:t>
            </a:fld>
            <a:endParaRPr lang="zh-CN" altLang="en-US"/>
          </a:p>
        </p:txBody>
      </p:sp>
    </p:spTree>
    <p:extLst>
      <p:ext uri="{BB962C8B-B14F-4D97-AF65-F5344CB8AC3E}">
        <p14:creationId xmlns:p14="http://schemas.microsoft.com/office/powerpoint/2010/main" val="3939378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F1412-DCBD-4774-8358-CF6F50F4D3A3}" type="slidenum">
              <a:rPr lang="zh-CN" altLang="en-US" smtClean="0"/>
              <a:t>8</a:t>
            </a:fld>
            <a:endParaRPr lang="zh-CN" altLang="en-US"/>
          </a:p>
        </p:txBody>
      </p:sp>
    </p:spTree>
    <p:extLst>
      <p:ext uri="{BB962C8B-B14F-4D97-AF65-F5344CB8AC3E}">
        <p14:creationId xmlns:p14="http://schemas.microsoft.com/office/powerpoint/2010/main" val="709373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F1412-DCBD-4774-8358-CF6F50F4D3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0990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6ADB2-036D-41E4-8310-9E98F2AAAB9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915EDFB-EC53-49BA-9DF7-3E3243747D5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653E46-F8AA-431D-BF23-6272A0C25AB2}"/>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5" name="页脚占位符 4">
            <a:extLst>
              <a:ext uri="{FF2B5EF4-FFF2-40B4-BE49-F238E27FC236}">
                <a16:creationId xmlns:a16="http://schemas.microsoft.com/office/drawing/2014/main" id="{EB66417B-F421-40FC-AD37-D429C55979F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D2923B0-B98C-4B03-B425-0402D6FCECF0}"/>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353225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1BFCE-BCCF-4EFB-BEAC-3036642ED5A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2E179C5-2DE0-4241-90D0-02426ED2A69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7C3FB0-5720-4763-94BE-6698C756DFF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8FDBB8B-9944-4550-8874-007317D70115}"/>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6" name="页脚占位符 5">
            <a:extLst>
              <a:ext uri="{FF2B5EF4-FFF2-40B4-BE49-F238E27FC236}">
                <a16:creationId xmlns:a16="http://schemas.microsoft.com/office/drawing/2014/main" id="{34DB698A-7060-484D-A4BA-79D5D267400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FD5A3C0-7049-4301-A092-6B3280B87F0F}"/>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2217237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A2FB5-2307-4F25-8BCC-43F22993A3C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99CC642-65D8-4A4D-8971-94C783A63FB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02433B-CED9-4294-A1A8-01A7F08FE75C}"/>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5" name="页脚占位符 4">
            <a:extLst>
              <a:ext uri="{FF2B5EF4-FFF2-40B4-BE49-F238E27FC236}">
                <a16:creationId xmlns:a16="http://schemas.microsoft.com/office/drawing/2014/main" id="{25DA0412-C1A9-4538-881E-D6C86C7324F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1FE6CBF-8913-4D68-AB25-206778D45081}"/>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258522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B6F6F97-9B63-4FB0-AB9E-31424BCC523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7F9064-47DE-42A6-858F-371A3BB88B1F}"/>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E3465-6586-42FD-B4E2-DE776DC95EB0}"/>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5" name="页脚占位符 4">
            <a:extLst>
              <a:ext uri="{FF2B5EF4-FFF2-40B4-BE49-F238E27FC236}">
                <a16:creationId xmlns:a16="http://schemas.microsoft.com/office/drawing/2014/main" id="{C179C9AE-DF6E-4C6B-9A1B-3293CD06B63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924F22B-F4D9-4F5A-98B8-64B147A05643}"/>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574336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2023/12/14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300311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2023/12/14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25712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9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C99AB-D6B3-40F0-BA95-1957BF30B2E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4D0A4C-8457-4CE5-8949-E8981F3CDF9B}"/>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46613B3-EBC8-456D-B6D6-E4F5CAE49D8F}"/>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5" name="页脚占位符 4">
            <a:extLst>
              <a:ext uri="{FF2B5EF4-FFF2-40B4-BE49-F238E27FC236}">
                <a16:creationId xmlns:a16="http://schemas.microsoft.com/office/drawing/2014/main" id="{2C49D9DC-5EB7-4DFE-A974-9FA644D3625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E374006-614D-48C5-977E-7AA6C1FDC6F9}"/>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99974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38437-90D2-44B3-B1F0-655F1BAD0A2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5CF676F-9243-492A-9815-0954DC7FA5F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2F36EC7-8CFC-405A-AF87-4826DC644DB3}"/>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5" name="页脚占位符 4">
            <a:extLst>
              <a:ext uri="{FF2B5EF4-FFF2-40B4-BE49-F238E27FC236}">
                <a16:creationId xmlns:a16="http://schemas.microsoft.com/office/drawing/2014/main" id="{C98ADAAD-C774-4962-970A-558CAC2CDEC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8BEF73D-9C2B-4919-9B6A-2D4A3162E9D3}"/>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10528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62551-F89F-4AE8-8389-EFB3005A353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DF7095-B348-41D9-A03B-041728BA6D82}"/>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C21FC92-B332-4780-B8D3-BAA14590E2ED}"/>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634B249-321A-4F0C-9DAF-C262EA50F58F}"/>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6" name="页脚占位符 5">
            <a:extLst>
              <a:ext uri="{FF2B5EF4-FFF2-40B4-BE49-F238E27FC236}">
                <a16:creationId xmlns:a16="http://schemas.microsoft.com/office/drawing/2014/main" id="{9249E18C-7839-4DAE-AE4D-7D8DFEE3A3B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3E74123-7362-4F54-8704-9E77E9D8E83F}"/>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636913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714AF-97F9-4A3B-9407-7049CD604554}"/>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C64B24-FAA7-43BA-AB71-81F09D16ECB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A3ADA4C-19D4-447E-826C-41B30962B957}"/>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2F6191F-5545-442D-9983-B5D8E8285C9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6665D8B-F901-44C9-A4A6-2210B7667E5F}"/>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7A12EFF-77B0-4411-ADC3-46D836CD0F48}"/>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8" name="页脚占位符 7">
            <a:extLst>
              <a:ext uri="{FF2B5EF4-FFF2-40B4-BE49-F238E27FC236}">
                <a16:creationId xmlns:a16="http://schemas.microsoft.com/office/drawing/2014/main" id="{FDEBFEEF-B37C-4F0E-8C2C-0836BC5BB85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88EDFA36-66CD-4A97-A857-8B139F8276E1}"/>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06466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714AF-97F9-4A3B-9407-7049CD604554}"/>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C64B24-FAA7-43BA-AB71-81F09D16ECB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A3ADA4C-19D4-447E-826C-41B30962B957}"/>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2F6191F-5545-442D-9983-B5D8E8285C9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6665D8B-F901-44C9-A4A6-2210B7667E5F}"/>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7A12EFF-77B0-4411-ADC3-46D836CD0F48}"/>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8" name="页脚占位符 7">
            <a:extLst>
              <a:ext uri="{FF2B5EF4-FFF2-40B4-BE49-F238E27FC236}">
                <a16:creationId xmlns:a16="http://schemas.microsoft.com/office/drawing/2014/main" id="{FDEBFEEF-B37C-4F0E-8C2C-0836BC5BB85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88EDFA36-66CD-4A97-A857-8B139F8276E1}"/>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
        <p:nvSpPr>
          <p:cNvPr id="11" name="TextBox 10"/>
          <p:cNvSpPr txBox="1"/>
          <p:nvPr userDrawn="1"/>
        </p:nvSpPr>
        <p:spPr>
          <a:xfrm>
            <a:off x="601419"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0687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AA402-4979-4C85-A3CC-7947EC78A3C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DCA3AD0-F6CB-4643-ACB7-83F696F5EF81}"/>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4" name="页脚占位符 3">
            <a:extLst>
              <a:ext uri="{FF2B5EF4-FFF2-40B4-BE49-F238E27FC236}">
                <a16:creationId xmlns:a16="http://schemas.microsoft.com/office/drawing/2014/main" id="{76DE3B12-2291-4509-A3B8-B1B42016B1B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65D2D5BF-6AE1-4AC5-B731-EE8EBCB90B9E}"/>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333799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22974A-61CA-4394-916D-3AE7C1D400FB}"/>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3" name="页脚占位符 2">
            <a:extLst>
              <a:ext uri="{FF2B5EF4-FFF2-40B4-BE49-F238E27FC236}">
                <a16:creationId xmlns:a16="http://schemas.microsoft.com/office/drawing/2014/main" id="{E5A7CDBA-922B-4666-865B-EE64E83A013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FA494E88-74FC-427E-AFB4-3E48B447D18F}"/>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2896970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8ECE1-A019-4CD0-8946-AC49ED96E23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8637D3C-23D2-400C-82B8-5B5313EE105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B3F81B6-0438-40D8-A5EE-3F7578C0FE1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0FBB537-456E-4122-9CB4-7C4FFD575B7C}"/>
              </a:ext>
            </a:extLst>
          </p:cNvPr>
          <p:cNvSpPr>
            <a:spLocks noGrp="1"/>
          </p:cNvSpPr>
          <p:nvPr>
            <p:ph type="dt" sz="half" idx="10"/>
          </p:nvPr>
        </p:nvSpPr>
        <p:spPr>
          <a:xfrm>
            <a:off x="838200" y="6356350"/>
            <a:ext cx="2743200" cy="365125"/>
          </a:xfrm>
          <a:prstGeom prst="rect">
            <a:avLst/>
          </a:prstGeom>
        </p:spPr>
        <p:txBody>
          <a:bodyPr/>
          <a:lstStyle/>
          <a:p>
            <a:fld id="{83E07F7F-2587-489B-9DB7-F95F899F6C30}" type="datetimeFigureOut">
              <a:rPr lang="zh-CN" altLang="en-US" smtClean="0"/>
              <a:t>2023/12/14</a:t>
            </a:fld>
            <a:endParaRPr lang="zh-CN" altLang="en-US"/>
          </a:p>
        </p:txBody>
      </p:sp>
      <p:sp>
        <p:nvSpPr>
          <p:cNvPr id="6" name="页脚占位符 5">
            <a:extLst>
              <a:ext uri="{FF2B5EF4-FFF2-40B4-BE49-F238E27FC236}">
                <a16:creationId xmlns:a16="http://schemas.microsoft.com/office/drawing/2014/main" id="{852FCFC6-8586-4D22-A951-71F9AA90768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4B9BF80-E9AB-4EDD-837F-02B063FB4A03}"/>
              </a:ext>
            </a:extLst>
          </p:cNvPr>
          <p:cNvSpPr>
            <a:spLocks noGrp="1"/>
          </p:cNvSpPr>
          <p:nvPr>
            <p:ph type="sldNum" sz="quarter" idx="12"/>
          </p:nvPr>
        </p:nvSpPr>
        <p:spPr>
          <a:xfrm>
            <a:off x="8610600" y="6356350"/>
            <a:ext cx="2743200" cy="365125"/>
          </a:xfrm>
          <a:prstGeom prst="rect">
            <a:avLst/>
          </a:prstGeom>
        </p:spPr>
        <p:txBody>
          <a:bodyPr/>
          <a:lstStyle/>
          <a:p>
            <a:fld id="{C496AFA7-AD89-4E08-AB97-3B189D785ABF}" type="slidenum">
              <a:rPr lang="zh-CN" altLang="en-US" smtClean="0"/>
              <a:t>‹#›</a:t>
            </a:fld>
            <a:endParaRPr lang="zh-CN" altLang="en-US"/>
          </a:p>
        </p:txBody>
      </p:sp>
    </p:spTree>
    <p:extLst>
      <p:ext uri="{BB962C8B-B14F-4D97-AF65-F5344CB8AC3E}">
        <p14:creationId xmlns:p14="http://schemas.microsoft.com/office/powerpoint/2010/main" val="974225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086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2485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18/10/relationships/comments" Target="../comments/modernComment_106_CDAF6776.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developers.google.com/search/docs/crawling-indexing/robots/robots_txt?hl=zh-cn" TargetMode="External"/><Relationship Id="rId5" Type="http://schemas.openxmlformats.org/officeDocument/2006/relationships/hyperlink" Target="https://developers.google.com/search/docs/fundamentals/seo-starter-guide?hl=zh-cn#hierarchy" TargetMode="External"/><Relationship Id="rId4" Type="http://schemas.openxmlformats.org/officeDocument/2006/relationships/hyperlink" Target="https://www.chinaw3c.org/standards.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developers.google.com/search/docs/crawling-indexing/robots/create-robots-txt?hl=zh-cn" TargetMode="External"/><Relationship Id="rId5" Type="http://schemas.openxmlformats.org/officeDocument/2006/relationships/hyperlink" Target="https://developers.google.com/search/docs/crawling-indexing/robots/intro?hl=zh-cn#understand-the-limitations-of-a-robots.txt-file" TargetMode="External"/><Relationship Id="rId4" Type="http://schemas.openxmlformats.org/officeDocument/2006/relationships/hyperlink" Target="https://developers.google.com/search/docs/crawling-indexing/robots/intro?hl=zh-cn#what-is-a-robots.txt-file-used-fo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s.google.com/search/docs/appearance/title-link?hl=zh-cn"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developers.google.com/search/docs/fundamentals/seo-starter-guide?hl=zh-cn#knowyourreader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index.baidu.com/v2/index.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developers.google.com/search/docs/fundamentals/creating-helpful-content?hl=zh-cn" TargetMode="External"/><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hyperlink" Target="https://developers.google.com/search/docs/crawling-indexing/url-structure?hl=zh-cn"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s://developers.google.com/search/docs/crawling-indexing/links-crawlable?hl=zh-cn#write-good-anchor-text" TargetMode="External"/><Relationship Id="rId4" Type="http://schemas.openxmlformats.org/officeDocument/2006/relationships/hyperlink" Target="https://developers.google.com/search/docs/crawling-indexing/sitemaps/overview?hl=zh-c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hyperlink" Target="https://cn.bing.com/search?q=site%3awww.xunlei.com&amp;cvid=c80e71087d7c455897ae9c5e1e0c1d65&amp;gs_lcrp=EgZjaHJvbWUyBggAEEUYOTIGCAEQRRg6MgYIAhBFGD0yBggDEEUYPNIBBzQ5MGowajSoAgCwAgA&amp;PC=WSEDSE&amp;FPIG=9659362244F3486C93B0AB31DA989366&amp;FPIG=C84D57B8B65A480A8DA32867BF6C0EBD&amp;first=37&amp;FORM=BESBTB" TargetMode="External"/><Relationship Id="rId7" Type="http://schemas.openxmlformats.org/officeDocument/2006/relationships/hyperlink" Target="https://www.aizhan.com/cha/xunlei.com/"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tongji.baidu.com/main/overview/demo/overview/index?siteId=16847648" TargetMode="External"/><Relationship Id="rId5" Type="http://schemas.openxmlformats.org/officeDocument/2006/relationships/hyperlink" Target="https://search.google.com/search-console/about" TargetMode="External"/><Relationship Id="rId4" Type="http://schemas.openxmlformats.org/officeDocument/2006/relationships/hyperlink" Target="https://ziyuan.baidu.com/site/index"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google.com/search/docs/fundamentals/seo-starter-guide?hl=zh-cn"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4858153" y="-476493"/>
            <a:ext cx="6857355" cy="7810338"/>
          </a:xfrm>
          <a:prstGeom prst="rect">
            <a:avLst/>
          </a:prstGeom>
        </p:spPr>
      </p:pic>
      <p:sp>
        <p:nvSpPr>
          <p:cNvPr id="9" name="文本框 8">
            <a:extLst>
              <a:ext uri="{FF2B5EF4-FFF2-40B4-BE49-F238E27FC236}">
                <a16:creationId xmlns:a16="http://schemas.microsoft.com/office/drawing/2014/main" id="{CC797D88-95CE-4465-A75A-CC9EA3BC2786}"/>
              </a:ext>
            </a:extLst>
          </p:cNvPr>
          <p:cNvSpPr txBox="1"/>
          <p:nvPr/>
        </p:nvSpPr>
        <p:spPr>
          <a:xfrm>
            <a:off x="6778993" y="2446834"/>
            <a:ext cx="5008470" cy="1446550"/>
          </a:xfrm>
          <a:prstGeom prst="rect">
            <a:avLst/>
          </a:prstGeom>
          <a:noFill/>
        </p:spPr>
        <p:txBody>
          <a:bodyPr wrap="square" rtlCol="0">
            <a:spAutoFit/>
          </a:bodyPr>
          <a:lstStyle/>
          <a:p>
            <a:pPr algn="dist">
              <a:defRPr/>
            </a:pPr>
            <a:r>
              <a:rPr lang="en-US" altLang="zh-CN" sz="8800" spc="300" dirty="0">
                <a:solidFill>
                  <a:srgbClr val="794C28"/>
                </a:solidFill>
                <a:cs typeface="+mn-ea"/>
                <a:sym typeface="+mn-lt"/>
              </a:rPr>
              <a:t>SEO</a:t>
            </a:r>
            <a:r>
              <a:rPr lang="zh-CN" altLang="en-US" sz="8800" spc="300" dirty="0">
                <a:solidFill>
                  <a:srgbClr val="794C28"/>
                </a:solidFill>
                <a:cs typeface="+mn-ea"/>
                <a:sym typeface="+mn-lt"/>
              </a:rPr>
              <a:t>分享</a:t>
            </a:r>
          </a:p>
        </p:txBody>
      </p:sp>
      <p:sp>
        <p:nvSpPr>
          <p:cNvPr id="13" name="文本框 12">
            <a:extLst>
              <a:ext uri="{FF2B5EF4-FFF2-40B4-BE49-F238E27FC236}">
                <a16:creationId xmlns:a16="http://schemas.microsoft.com/office/drawing/2014/main" id="{DB83612E-6E52-4CB9-8D3D-2FFB638C409E}"/>
              </a:ext>
            </a:extLst>
          </p:cNvPr>
          <p:cNvSpPr txBox="1"/>
          <p:nvPr/>
        </p:nvSpPr>
        <p:spPr>
          <a:xfrm>
            <a:off x="7061608" y="4346754"/>
            <a:ext cx="4451804" cy="338554"/>
          </a:xfrm>
          <a:prstGeom prst="rect">
            <a:avLst/>
          </a:prstGeom>
          <a:noFill/>
        </p:spPr>
        <p:txBody>
          <a:bodyPr wrap="square" rtlCol="0">
            <a:spAutoFit/>
          </a:bodyPr>
          <a:lstStyle/>
          <a:p>
            <a:pPr algn="r">
              <a:defRPr/>
            </a:pPr>
            <a:r>
              <a:rPr lang="en-US" altLang="zh-CN" sz="1600" spc="300" dirty="0">
                <a:solidFill>
                  <a:srgbClr val="794C28"/>
                </a:solidFill>
                <a:cs typeface="+mn-ea"/>
                <a:sym typeface="+mn-lt"/>
              </a:rPr>
              <a:t>----</a:t>
            </a:r>
            <a:r>
              <a:rPr lang="zh-CN" altLang="en-US" sz="1600" spc="300" dirty="0">
                <a:solidFill>
                  <a:srgbClr val="794C28"/>
                </a:solidFill>
                <a:cs typeface="+mn-ea"/>
                <a:sym typeface="+mn-lt"/>
              </a:rPr>
              <a:t>赖必文</a:t>
            </a:r>
          </a:p>
        </p:txBody>
      </p:sp>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9140" y="0"/>
            <a:ext cx="7164888" cy="7138856"/>
          </a:xfrm>
          <a:prstGeom prst="rect">
            <a:avLst/>
          </a:prstGeom>
        </p:spPr>
      </p:pic>
    </p:spTree>
    <p:extLst>
      <p:ext uri="{BB962C8B-B14F-4D97-AF65-F5344CB8AC3E}">
        <p14:creationId xmlns:p14="http://schemas.microsoft.com/office/powerpoint/2010/main" val="21560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8ACC982-E493-49A8-82B8-1440E3995FE0}"/>
              </a:ext>
            </a:extLst>
          </p:cNvPr>
          <p:cNvGrpSpPr/>
          <p:nvPr/>
        </p:nvGrpSpPr>
        <p:grpSpPr>
          <a:xfrm>
            <a:off x="4066961" y="1609998"/>
            <a:ext cx="4074502" cy="4063639"/>
            <a:chOff x="4066961" y="1432577"/>
            <a:chExt cx="4074502" cy="4063639"/>
          </a:xfrm>
          <a:effectLst>
            <a:outerShdw blurRad="50800" dist="38100" dir="8100000" algn="tr" rotWithShape="0">
              <a:prstClr val="black">
                <a:alpha val="40000"/>
              </a:prstClr>
            </a:outerShdw>
          </a:effectLst>
        </p:grpSpPr>
        <p:sp>
          <p:nvSpPr>
            <p:cNvPr id="3" name="椭圆 2">
              <a:extLst>
                <a:ext uri="{FF2B5EF4-FFF2-40B4-BE49-F238E27FC236}">
                  <a16:creationId xmlns:a16="http://schemas.microsoft.com/office/drawing/2014/main" id="{523A6C92-A554-4A49-99B6-53B5FEBD0765}"/>
                </a:ext>
              </a:extLst>
            </p:cNvPr>
            <p:cNvSpPr/>
            <p:nvPr/>
          </p:nvSpPr>
          <p:spPr>
            <a:xfrm rot="2700000">
              <a:off x="4378802" y="2654529"/>
              <a:ext cx="3419578" cy="1548942"/>
            </a:xfrm>
            <a:prstGeom prst="ellipse">
              <a:avLst/>
            </a:prstGeom>
            <a:noFill/>
            <a:ln w="19050" cap="rnd">
              <a:solidFill>
                <a:srgbClr val="794C2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 name="椭圆 3">
              <a:extLst>
                <a:ext uri="{FF2B5EF4-FFF2-40B4-BE49-F238E27FC236}">
                  <a16:creationId xmlns:a16="http://schemas.microsoft.com/office/drawing/2014/main" id="{A550DD33-F764-4EBC-AA55-C9F52735F98E}"/>
                </a:ext>
              </a:extLst>
            </p:cNvPr>
            <p:cNvSpPr/>
            <p:nvPr/>
          </p:nvSpPr>
          <p:spPr>
            <a:xfrm rot="8100000">
              <a:off x="4375997" y="2651725"/>
              <a:ext cx="3419578" cy="1548942"/>
            </a:xfrm>
            <a:prstGeom prst="ellipse">
              <a:avLst/>
            </a:prstGeom>
            <a:noFill/>
            <a:ln w="19050" cap="rnd">
              <a:solidFill>
                <a:srgbClr val="794C2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流程图: 决策 4">
              <a:extLst>
                <a:ext uri="{FF2B5EF4-FFF2-40B4-BE49-F238E27FC236}">
                  <a16:creationId xmlns:a16="http://schemas.microsoft.com/office/drawing/2014/main" id="{A8607DCC-E304-4E28-835D-FAB6D8E7EAE8}"/>
                </a:ext>
              </a:extLst>
            </p:cNvPr>
            <p:cNvSpPr/>
            <p:nvPr/>
          </p:nvSpPr>
          <p:spPr>
            <a:xfrm>
              <a:off x="5339202" y="1432577"/>
              <a:ext cx="1496604" cy="1496604"/>
            </a:xfrm>
            <a:prstGeom prst="flowChartDecision">
              <a:avLst/>
            </a:prstGeom>
            <a:solidFill>
              <a:srgbClr val="794C28"/>
            </a:solidFill>
            <a:ln w="28575">
              <a:noFill/>
            </a:ln>
            <a:effectLst/>
          </p:spPr>
          <p:txBody>
            <a:bodyPr anchor="ct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sp>
          <p:nvSpPr>
            <p:cNvPr id="6" name="流程图: 决策 5">
              <a:extLst>
                <a:ext uri="{FF2B5EF4-FFF2-40B4-BE49-F238E27FC236}">
                  <a16:creationId xmlns:a16="http://schemas.microsoft.com/office/drawing/2014/main" id="{BF1BFE04-8118-4B14-B095-92F03AE4DE87}"/>
                </a:ext>
              </a:extLst>
            </p:cNvPr>
            <p:cNvSpPr/>
            <p:nvPr/>
          </p:nvSpPr>
          <p:spPr>
            <a:xfrm>
              <a:off x="6644859" y="2738234"/>
              <a:ext cx="1496604" cy="1496604"/>
            </a:xfrm>
            <a:prstGeom prst="flowChartDecision">
              <a:avLst/>
            </a:prstGeom>
            <a:solidFill>
              <a:srgbClr val="D3A177"/>
            </a:solidFill>
            <a:ln w="28575">
              <a:noFill/>
            </a:ln>
            <a:effectLst/>
          </p:spPr>
          <p:txBody>
            <a:bodyPr anchor="ct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sp>
          <p:nvSpPr>
            <p:cNvPr id="7" name="流程图: 决策 6">
              <a:extLst>
                <a:ext uri="{FF2B5EF4-FFF2-40B4-BE49-F238E27FC236}">
                  <a16:creationId xmlns:a16="http://schemas.microsoft.com/office/drawing/2014/main" id="{193F9F87-3ECF-4E64-A0F8-6E4BF43459BB}"/>
                </a:ext>
              </a:extLst>
            </p:cNvPr>
            <p:cNvSpPr/>
            <p:nvPr/>
          </p:nvSpPr>
          <p:spPr>
            <a:xfrm>
              <a:off x="5383481" y="3999612"/>
              <a:ext cx="1496604" cy="1496604"/>
            </a:xfrm>
            <a:prstGeom prst="flowChartDecision">
              <a:avLst/>
            </a:prstGeom>
            <a:solidFill>
              <a:srgbClr val="794C28"/>
            </a:solidFill>
            <a:ln w="28575">
              <a:noFill/>
            </a:ln>
            <a:effectLst/>
          </p:spPr>
          <p:txBody>
            <a:bodyPr anchor="ct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sp>
          <p:nvSpPr>
            <p:cNvPr id="8" name="流程图: 决策 7">
              <a:extLst>
                <a:ext uri="{FF2B5EF4-FFF2-40B4-BE49-F238E27FC236}">
                  <a16:creationId xmlns:a16="http://schemas.microsoft.com/office/drawing/2014/main" id="{897A51AC-7BCC-4993-BF67-A6AAF0E84226}"/>
                </a:ext>
              </a:extLst>
            </p:cNvPr>
            <p:cNvSpPr/>
            <p:nvPr/>
          </p:nvSpPr>
          <p:spPr>
            <a:xfrm>
              <a:off x="4066961" y="2704819"/>
              <a:ext cx="1496604" cy="1496604"/>
            </a:xfrm>
            <a:prstGeom prst="flowChartDecision">
              <a:avLst/>
            </a:prstGeom>
            <a:solidFill>
              <a:srgbClr val="D3A177"/>
            </a:solidFill>
            <a:ln w="28575">
              <a:noFill/>
            </a:ln>
            <a:effectLst/>
          </p:spPr>
          <p:txBody>
            <a:bodyPr anchor="ct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nvGrpSpPr>
          <p:cNvPr id="9" name="组合 8">
            <a:extLst>
              <a:ext uri="{FF2B5EF4-FFF2-40B4-BE49-F238E27FC236}">
                <a16:creationId xmlns:a16="http://schemas.microsoft.com/office/drawing/2014/main" id="{ECF80B74-D904-4C3C-96B7-818CE81F8F64}"/>
              </a:ext>
            </a:extLst>
          </p:cNvPr>
          <p:cNvGrpSpPr/>
          <p:nvPr/>
        </p:nvGrpSpPr>
        <p:grpSpPr>
          <a:xfrm>
            <a:off x="7979908" y="4299279"/>
            <a:ext cx="3084393" cy="1741631"/>
            <a:chOff x="7979908" y="4121858"/>
            <a:chExt cx="3084393" cy="1741631"/>
          </a:xfrm>
        </p:grpSpPr>
        <p:sp>
          <p:nvSpPr>
            <p:cNvPr id="10" name="TextBox 76">
              <a:extLst>
                <a:ext uri="{FF2B5EF4-FFF2-40B4-BE49-F238E27FC236}">
                  <a16:creationId xmlns:a16="http://schemas.microsoft.com/office/drawing/2014/main" id="{31BB415A-8C6E-43EB-BF21-12CC7ECE506F}"/>
                </a:ext>
              </a:extLst>
            </p:cNvPr>
            <p:cNvSpPr txBox="1"/>
            <p:nvPr/>
          </p:nvSpPr>
          <p:spPr>
            <a:xfrm>
              <a:off x="7979908" y="4121858"/>
              <a:ext cx="2241570" cy="461665"/>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标签</a:t>
              </a:r>
            </a:p>
          </p:txBody>
        </p:sp>
        <p:sp>
          <p:nvSpPr>
            <p:cNvPr id="11" name="文本框 10">
              <a:extLst>
                <a:ext uri="{FF2B5EF4-FFF2-40B4-BE49-F238E27FC236}">
                  <a16:creationId xmlns:a16="http://schemas.microsoft.com/office/drawing/2014/main" id="{58BDD39A-0CF1-444C-B067-CC74D87BDEF0}"/>
                </a:ext>
              </a:extLst>
            </p:cNvPr>
            <p:cNvSpPr txBox="1"/>
            <p:nvPr/>
          </p:nvSpPr>
          <p:spPr>
            <a:xfrm>
              <a:off x="7979908" y="4521968"/>
              <a:ext cx="3084393" cy="1341521"/>
            </a:xfrm>
            <a:prstGeom prst="rect">
              <a:avLst/>
            </a:prstGeom>
            <a:noFill/>
            <a:effectLst/>
          </p:spPr>
          <p:txBody>
            <a:bodyPr wrap="square" rtlCol="0">
              <a:spAutoFit/>
            </a:bodyPr>
            <a:lstStyle/>
            <a:p>
              <a:pPr>
                <a:lnSpc>
                  <a:spcPct val="130000"/>
                </a:lnSpc>
              </a:pPr>
              <a:r>
                <a:rPr lang="en-US" altLang="zh-CN" sz="1600" dirty="0">
                  <a:solidFill>
                    <a:schemeClr val="tx1">
                      <a:lumMod val="75000"/>
                      <a:lumOff val="25000"/>
                    </a:schemeClr>
                  </a:solidFill>
                  <a:cs typeface="+mn-ea"/>
                  <a:sym typeface="+mn-lt"/>
                </a:rPr>
                <a:t>Title</a:t>
              </a:r>
              <a:r>
                <a:rPr lang="zh-CN" altLang="en-US" sz="1600" dirty="0">
                  <a:solidFill>
                    <a:schemeClr val="tx1">
                      <a:lumMod val="75000"/>
                      <a:lumOff val="25000"/>
                    </a:schemeClr>
                  </a:solidFill>
                  <a:cs typeface="+mn-ea"/>
                  <a:sym typeface="+mn-lt"/>
                </a:rPr>
                <a:t>：核心关键词靠前、不雷同</a:t>
              </a:r>
              <a:endParaRPr lang="en-US" altLang="zh-CN" sz="1600" dirty="0">
                <a:solidFill>
                  <a:schemeClr val="tx1">
                    <a:lumMod val="75000"/>
                    <a:lumOff val="25000"/>
                  </a:schemeClr>
                </a:solidFill>
                <a:cs typeface="+mn-ea"/>
                <a:sym typeface="+mn-lt"/>
              </a:endParaRPr>
            </a:p>
            <a:p>
              <a:pPr>
                <a:lnSpc>
                  <a:spcPct val="130000"/>
                </a:lnSpc>
              </a:pPr>
              <a:r>
                <a:rPr lang="en-US" altLang="zh-CN" sz="1600" dirty="0">
                  <a:solidFill>
                    <a:schemeClr val="tx1">
                      <a:lumMod val="75000"/>
                      <a:lumOff val="25000"/>
                    </a:schemeClr>
                  </a:solidFill>
                  <a:cs typeface="+mn-ea"/>
                  <a:sym typeface="+mn-lt"/>
                </a:rPr>
                <a:t>Description</a:t>
              </a:r>
              <a:r>
                <a:rPr lang="zh-CN" altLang="en-US" sz="1600" dirty="0">
                  <a:solidFill>
                    <a:schemeClr val="tx1">
                      <a:lumMod val="75000"/>
                      <a:lumOff val="25000"/>
                    </a:schemeClr>
                  </a:solidFill>
                  <a:cs typeface="+mn-ea"/>
                  <a:sym typeface="+mn-lt"/>
                </a:rPr>
                <a:t>：核心关键词靠前、不雷同</a:t>
              </a:r>
              <a:endParaRPr lang="en-US" altLang="zh-CN" sz="1600" dirty="0">
                <a:solidFill>
                  <a:schemeClr val="tx1">
                    <a:lumMod val="75000"/>
                    <a:lumOff val="25000"/>
                  </a:schemeClr>
                </a:solidFill>
                <a:cs typeface="+mn-ea"/>
                <a:sym typeface="+mn-lt"/>
              </a:endParaRPr>
            </a:p>
            <a:p>
              <a:pPr>
                <a:lnSpc>
                  <a:spcPct val="130000"/>
                </a:lnSpc>
              </a:pPr>
              <a:r>
                <a:rPr lang="en-US" altLang="zh-CN" sz="1600" dirty="0" err="1">
                  <a:solidFill>
                    <a:schemeClr val="tx1">
                      <a:lumMod val="75000"/>
                      <a:lumOff val="25000"/>
                    </a:schemeClr>
                  </a:solidFill>
                  <a:cs typeface="+mn-ea"/>
                  <a:sym typeface="+mn-lt"/>
                </a:rPr>
                <a:t>KeyWord</a:t>
              </a:r>
              <a:r>
                <a:rPr lang="zh-CN" altLang="en-US" sz="1600" dirty="0">
                  <a:solidFill>
                    <a:schemeClr val="tx1">
                      <a:lumMod val="75000"/>
                      <a:lumOff val="25000"/>
                    </a:schemeClr>
                  </a:solidFill>
                  <a:cs typeface="+mn-ea"/>
                  <a:sym typeface="+mn-lt"/>
                </a:rPr>
                <a:t>：关键词</a:t>
              </a:r>
              <a:endParaRPr lang="en-US" altLang="zh-CN" sz="1600" dirty="0">
                <a:solidFill>
                  <a:schemeClr val="tx1">
                    <a:lumMod val="75000"/>
                    <a:lumOff val="25000"/>
                  </a:schemeClr>
                </a:solidFill>
                <a:cs typeface="+mn-ea"/>
                <a:sym typeface="+mn-lt"/>
              </a:endParaRPr>
            </a:p>
          </p:txBody>
        </p:sp>
      </p:grpSp>
      <p:grpSp>
        <p:nvGrpSpPr>
          <p:cNvPr id="12" name="组合 11">
            <a:extLst>
              <a:ext uri="{FF2B5EF4-FFF2-40B4-BE49-F238E27FC236}">
                <a16:creationId xmlns:a16="http://schemas.microsoft.com/office/drawing/2014/main" id="{B7FB2956-1FC5-4AFD-B010-2ED59B7709BB}"/>
              </a:ext>
            </a:extLst>
          </p:cNvPr>
          <p:cNvGrpSpPr/>
          <p:nvPr/>
        </p:nvGrpSpPr>
        <p:grpSpPr>
          <a:xfrm>
            <a:off x="7979908" y="1846979"/>
            <a:ext cx="4212092" cy="1421543"/>
            <a:chOff x="7979908" y="1669558"/>
            <a:chExt cx="3453004" cy="1421543"/>
          </a:xfrm>
        </p:grpSpPr>
        <p:sp>
          <p:nvSpPr>
            <p:cNvPr id="13" name="TextBox 76">
              <a:extLst>
                <a:ext uri="{FF2B5EF4-FFF2-40B4-BE49-F238E27FC236}">
                  <a16:creationId xmlns:a16="http://schemas.microsoft.com/office/drawing/2014/main" id="{9172F7C0-5BF7-4330-BAC6-9CBBC0CA81BF}"/>
                </a:ext>
              </a:extLst>
            </p:cNvPr>
            <p:cNvSpPr txBox="1"/>
            <p:nvPr/>
          </p:nvSpPr>
          <p:spPr>
            <a:xfrm>
              <a:off x="7979908" y="1669558"/>
              <a:ext cx="1733670" cy="461665"/>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空间 </a:t>
              </a:r>
              <a:r>
                <a:rPr lang="en-US" altLang="zh-CN" sz="2400" dirty="0">
                  <a:solidFill>
                    <a:schemeClr val="tx1">
                      <a:lumMod val="75000"/>
                      <a:lumOff val="25000"/>
                    </a:schemeClr>
                  </a:solidFill>
                  <a:cs typeface="+mn-ea"/>
                  <a:sym typeface="+mn-lt"/>
                </a:rPr>
                <a:t>– </a:t>
              </a:r>
              <a:r>
                <a:rPr lang="zh-CN" altLang="en-US" sz="2400" dirty="0">
                  <a:solidFill>
                    <a:schemeClr val="tx1">
                      <a:lumMod val="75000"/>
                      <a:lumOff val="25000"/>
                    </a:schemeClr>
                  </a:solidFill>
                  <a:cs typeface="+mn-ea"/>
                  <a:sym typeface="+mn-lt"/>
                </a:rPr>
                <a:t>主机</a:t>
              </a:r>
            </a:p>
          </p:txBody>
        </p:sp>
        <p:sp>
          <p:nvSpPr>
            <p:cNvPr id="14" name="文本框 13">
              <a:extLst>
                <a:ext uri="{FF2B5EF4-FFF2-40B4-BE49-F238E27FC236}">
                  <a16:creationId xmlns:a16="http://schemas.microsoft.com/office/drawing/2014/main" id="{50CD7BF6-AFFF-4D5A-B3F3-112326E5BDB7}"/>
                </a:ext>
              </a:extLst>
            </p:cNvPr>
            <p:cNvSpPr txBox="1"/>
            <p:nvPr/>
          </p:nvSpPr>
          <p:spPr>
            <a:xfrm>
              <a:off x="7979908" y="2069668"/>
              <a:ext cx="3453004" cy="1021433"/>
            </a:xfrm>
            <a:prstGeom prst="rect">
              <a:avLst/>
            </a:prstGeom>
            <a:noFill/>
            <a:effectLst/>
          </p:spPr>
          <p:txBody>
            <a:bodyPr wrap="square" rtlCol="0">
              <a:spAutoFit/>
            </a:bodyPr>
            <a:lstStyle/>
            <a:p>
              <a:pPr>
                <a:lnSpc>
                  <a:spcPct val="130000"/>
                </a:lnSpc>
              </a:pPr>
              <a:r>
                <a:rPr lang="zh-CN" altLang="en-US" sz="1600" dirty="0">
                  <a:solidFill>
                    <a:schemeClr val="tx1">
                      <a:lumMod val="75000"/>
                      <a:lumOff val="25000"/>
                    </a:schemeClr>
                  </a:solidFill>
                  <a:cs typeface="+mn-ea"/>
                  <a:sym typeface="+mn-lt"/>
                </a:rPr>
                <a:t>空间位置：中英文网站</a:t>
              </a:r>
              <a:endParaRPr lang="en-US" altLang="zh-CN" sz="1600" dirty="0">
                <a:solidFill>
                  <a:schemeClr val="tx1">
                    <a:lumMod val="75000"/>
                    <a:lumOff val="25000"/>
                  </a:schemeClr>
                </a:solidFill>
                <a:cs typeface="+mn-ea"/>
                <a:sym typeface="+mn-lt"/>
              </a:endParaRPr>
            </a:p>
            <a:p>
              <a:pPr>
                <a:lnSpc>
                  <a:spcPct val="130000"/>
                </a:lnSpc>
              </a:pPr>
              <a:r>
                <a:rPr lang="zh-CN" altLang="en-US" sz="1600" dirty="0">
                  <a:solidFill>
                    <a:schemeClr val="tx1">
                      <a:lumMod val="75000"/>
                      <a:lumOff val="25000"/>
                    </a:schemeClr>
                  </a:solidFill>
                  <a:cs typeface="+mn-ea"/>
                  <a:sym typeface="+mn-lt"/>
                </a:rPr>
                <a:t>空间速度：网站打开速度</a:t>
              </a:r>
              <a:endParaRPr lang="en-US" altLang="zh-CN" sz="1600" dirty="0">
                <a:solidFill>
                  <a:schemeClr val="tx1">
                    <a:lumMod val="75000"/>
                    <a:lumOff val="25000"/>
                  </a:schemeClr>
                </a:solidFill>
                <a:cs typeface="+mn-ea"/>
                <a:sym typeface="+mn-lt"/>
              </a:endParaRPr>
            </a:p>
            <a:p>
              <a:pPr>
                <a:lnSpc>
                  <a:spcPct val="130000"/>
                </a:lnSpc>
              </a:pPr>
              <a:r>
                <a:rPr lang="zh-CN" altLang="en-US" sz="1600" dirty="0">
                  <a:solidFill>
                    <a:schemeClr val="tx1">
                      <a:lumMod val="75000"/>
                      <a:lumOff val="25000"/>
                    </a:schemeClr>
                  </a:solidFill>
                  <a:cs typeface="+mn-ea"/>
                  <a:sym typeface="+mn-lt"/>
                </a:rPr>
                <a:t>空间稳定性：</a:t>
              </a:r>
              <a:r>
                <a:rPr lang="en-US" altLang="zh-CN" sz="1600" dirty="0">
                  <a:solidFill>
                    <a:schemeClr val="tx1">
                      <a:lumMod val="75000"/>
                      <a:lumOff val="25000"/>
                    </a:schemeClr>
                  </a:solidFill>
                  <a:cs typeface="+mn-ea"/>
                  <a:sym typeface="+mn-lt"/>
                </a:rPr>
                <a:t>404</a:t>
              </a:r>
              <a:r>
                <a:rPr lang="zh-CN" altLang="en-US" sz="1600" dirty="0">
                  <a:solidFill>
                    <a:schemeClr val="tx1">
                      <a:lumMod val="75000"/>
                      <a:lumOff val="25000"/>
                    </a:schemeClr>
                  </a:solidFill>
                  <a:cs typeface="+mn-ea"/>
                  <a:sym typeface="+mn-lt"/>
                </a:rPr>
                <a:t>页面</a:t>
              </a:r>
              <a:endParaRPr lang="en-US" altLang="zh-CN" sz="1600" dirty="0">
                <a:solidFill>
                  <a:schemeClr val="tx1">
                    <a:lumMod val="75000"/>
                    <a:lumOff val="25000"/>
                  </a:schemeClr>
                </a:solidFill>
                <a:cs typeface="+mn-ea"/>
                <a:sym typeface="+mn-lt"/>
              </a:endParaRPr>
            </a:p>
          </p:txBody>
        </p:sp>
      </p:grpSp>
      <p:grpSp>
        <p:nvGrpSpPr>
          <p:cNvPr id="15" name="组合 14">
            <a:extLst>
              <a:ext uri="{FF2B5EF4-FFF2-40B4-BE49-F238E27FC236}">
                <a16:creationId xmlns:a16="http://schemas.microsoft.com/office/drawing/2014/main" id="{43D806F4-155B-4676-8606-4C1AA4190E7A}"/>
              </a:ext>
            </a:extLst>
          </p:cNvPr>
          <p:cNvGrpSpPr/>
          <p:nvPr/>
        </p:nvGrpSpPr>
        <p:grpSpPr>
          <a:xfrm>
            <a:off x="1127698" y="4299279"/>
            <a:ext cx="3084393" cy="2381806"/>
            <a:chOff x="1127698" y="4121858"/>
            <a:chExt cx="3084393" cy="2381806"/>
          </a:xfrm>
        </p:grpSpPr>
        <p:sp>
          <p:nvSpPr>
            <p:cNvPr id="16" name="TextBox 76">
              <a:extLst>
                <a:ext uri="{FF2B5EF4-FFF2-40B4-BE49-F238E27FC236}">
                  <a16:creationId xmlns:a16="http://schemas.microsoft.com/office/drawing/2014/main" id="{9E8B5436-EB8E-413A-B3CC-DB7649AB7B4A}"/>
                </a:ext>
              </a:extLst>
            </p:cNvPr>
            <p:cNvSpPr txBox="1"/>
            <p:nvPr/>
          </p:nvSpPr>
          <p:spPr>
            <a:xfrm>
              <a:off x="2478421" y="4121858"/>
              <a:ext cx="1733670" cy="461665"/>
            </a:xfrm>
            <a:prstGeom prst="rect">
              <a:avLst/>
            </a:prstGeom>
            <a:noFill/>
            <a:effectLst/>
          </p:spPr>
          <p:txBody>
            <a:bodyPr wrap="square" rtlCol="0">
              <a:spAutoFit/>
            </a:bodyPr>
            <a:lstStyle/>
            <a:p>
              <a:pPr algn="r"/>
              <a:r>
                <a:rPr lang="zh-CN" altLang="en-US" sz="2400" dirty="0">
                  <a:solidFill>
                    <a:schemeClr val="tx1">
                      <a:lumMod val="75000"/>
                      <a:lumOff val="25000"/>
                    </a:schemeClr>
                  </a:solidFill>
                  <a:cs typeface="+mn-ea"/>
                  <a:sym typeface="+mn-lt"/>
                </a:rPr>
                <a:t>网站架构</a:t>
              </a:r>
            </a:p>
          </p:txBody>
        </p:sp>
        <p:sp>
          <p:nvSpPr>
            <p:cNvPr id="17" name="文本框 16">
              <a:extLst>
                <a:ext uri="{FF2B5EF4-FFF2-40B4-BE49-F238E27FC236}">
                  <a16:creationId xmlns:a16="http://schemas.microsoft.com/office/drawing/2014/main" id="{DB797BA5-30A9-4A90-AEF6-B17F771035C3}"/>
                </a:ext>
              </a:extLst>
            </p:cNvPr>
            <p:cNvSpPr txBox="1"/>
            <p:nvPr/>
          </p:nvSpPr>
          <p:spPr>
            <a:xfrm>
              <a:off x="1127698" y="4521968"/>
              <a:ext cx="3084393" cy="1981696"/>
            </a:xfrm>
            <a:prstGeom prst="rect">
              <a:avLst/>
            </a:prstGeom>
            <a:noFill/>
            <a:effectLst/>
          </p:spPr>
          <p:txBody>
            <a:bodyPr wrap="square" rtlCol="0">
              <a:spAutoFit/>
            </a:bodyPr>
            <a:lstStyle/>
            <a:p>
              <a:pPr algn="r">
                <a:lnSpc>
                  <a:spcPct val="130000"/>
                </a:lnSpc>
              </a:pPr>
              <a:r>
                <a:rPr lang="zh-CN" altLang="en-US" sz="1600" dirty="0">
                  <a:solidFill>
                    <a:schemeClr val="tx1">
                      <a:lumMod val="75000"/>
                      <a:lumOff val="25000"/>
                    </a:schemeClr>
                  </a:solidFill>
                  <a:cs typeface="+mn-ea"/>
                  <a:sym typeface="+mn-lt"/>
                </a:rPr>
                <a:t>符合</a:t>
              </a:r>
              <a:r>
                <a:rPr lang="en-US" altLang="zh-CN" sz="1600" dirty="0">
                  <a:solidFill>
                    <a:schemeClr val="tx1">
                      <a:lumMod val="75000"/>
                      <a:lumOff val="25000"/>
                    </a:schemeClr>
                  </a:solidFill>
                  <a:cs typeface="+mn-ea"/>
                  <a:sym typeface="+mn-lt"/>
                  <a:hlinkClick r:id="rId4"/>
                </a:rPr>
                <a:t>W3C</a:t>
              </a:r>
              <a:r>
                <a:rPr lang="zh-CN" altLang="en-US" sz="1600" dirty="0">
                  <a:solidFill>
                    <a:schemeClr val="tx1">
                      <a:lumMod val="75000"/>
                      <a:lumOff val="25000"/>
                    </a:schemeClr>
                  </a:solidFill>
                  <a:cs typeface="+mn-ea"/>
                  <a:sym typeface="+mn-lt"/>
                  <a:hlinkClick r:id="rId4"/>
                </a:rPr>
                <a:t>标准</a:t>
              </a:r>
              <a:endParaRPr lang="en-US" altLang="zh-CN" sz="1600" dirty="0">
                <a:solidFill>
                  <a:schemeClr val="tx1">
                    <a:lumMod val="75000"/>
                    <a:lumOff val="25000"/>
                  </a:schemeClr>
                </a:solidFill>
                <a:cs typeface="+mn-ea"/>
                <a:sym typeface="+mn-lt"/>
              </a:endParaRPr>
            </a:p>
            <a:p>
              <a:pPr algn="r">
                <a:lnSpc>
                  <a:spcPct val="130000"/>
                </a:lnSpc>
              </a:pPr>
              <a:r>
                <a:rPr lang="en-US" altLang="zh-CN" sz="1600" dirty="0">
                  <a:solidFill>
                    <a:schemeClr val="tx1">
                      <a:lumMod val="75000"/>
                      <a:lumOff val="25000"/>
                    </a:schemeClr>
                  </a:solidFill>
                  <a:cs typeface="+mn-ea"/>
                  <a:sym typeface="+mn-lt"/>
                </a:rPr>
                <a:t>DIV+CSS</a:t>
              </a:r>
            </a:p>
            <a:p>
              <a:pPr algn="r">
                <a:lnSpc>
                  <a:spcPct val="130000"/>
                </a:lnSpc>
              </a:pPr>
              <a:r>
                <a:rPr lang="zh-CN" altLang="en-US" sz="1600" dirty="0">
                  <a:solidFill>
                    <a:schemeClr val="tx1">
                      <a:lumMod val="75000"/>
                      <a:lumOff val="25000"/>
                    </a:schemeClr>
                  </a:solidFill>
                  <a:cs typeface="+mn-ea"/>
                  <a:sym typeface="+mn-lt"/>
                  <a:hlinkClick r:id="rId5"/>
                </a:rPr>
                <a:t>目录级别</a:t>
              </a:r>
              <a:endParaRPr lang="en-US" altLang="zh-CN" sz="1600" dirty="0">
                <a:solidFill>
                  <a:schemeClr val="tx1">
                    <a:lumMod val="75000"/>
                    <a:lumOff val="25000"/>
                  </a:schemeClr>
                </a:solidFill>
                <a:cs typeface="+mn-ea"/>
                <a:sym typeface="+mn-lt"/>
              </a:endParaRPr>
            </a:p>
            <a:p>
              <a:pPr algn="r">
                <a:lnSpc>
                  <a:spcPct val="130000"/>
                </a:lnSpc>
              </a:pPr>
              <a:r>
                <a:rPr lang="zh-CN" altLang="en-US" sz="1600" dirty="0">
                  <a:solidFill>
                    <a:schemeClr val="tx1">
                      <a:lumMod val="75000"/>
                      <a:lumOff val="25000"/>
                    </a:schemeClr>
                  </a:solidFill>
                  <a:cs typeface="+mn-ea"/>
                  <a:sym typeface="+mn-lt"/>
                </a:rPr>
                <a:t>目录文件名</a:t>
              </a:r>
              <a:endParaRPr lang="en-US" altLang="zh-CN" sz="1600" dirty="0">
                <a:solidFill>
                  <a:schemeClr val="tx1">
                    <a:lumMod val="75000"/>
                    <a:lumOff val="25000"/>
                  </a:schemeClr>
                </a:solidFill>
                <a:cs typeface="+mn-ea"/>
                <a:sym typeface="+mn-lt"/>
              </a:endParaRPr>
            </a:p>
            <a:p>
              <a:pPr algn="r">
                <a:lnSpc>
                  <a:spcPct val="130000"/>
                </a:lnSpc>
              </a:pPr>
              <a:r>
                <a:rPr lang="zh-CN" altLang="en-US" sz="1600" dirty="0">
                  <a:solidFill>
                    <a:schemeClr val="tx1">
                      <a:lumMod val="75000"/>
                      <a:lumOff val="25000"/>
                    </a:schemeClr>
                  </a:solidFill>
                  <a:cs typeface="+mn-ea"/>
                  <a:sym typeface="+mn-lt"/>
                </a:rPr>
                <a:t>网页大小</a:t>
              </a:r>
              <a:endParaRPr lang="en-US" altLang="zh-CN" sz="1600" dirty="0">
                <a:solidFill>
                  <a:schemeClr val="tx1">
                    <a:lumMod val="75000"/>
                    <a:lumOff val="25000"/>
                  </a:schemeClr>
                </a:solidFill>
                <a:cs typeface="+mn-ea"/>
                <a:sym typeface="+mn-lt"/>
              </a:endParaRPr>
            </a:p>
            <a:p>
              <a:pPr algn="r">
                <a:lnSpc>
                  <a:spcPct val="130000"/>
                </a:lnSpc>
              </a:pPr>
              <a:r>
                <a:rPr lang="en-US" altLang="zh-CN" sz="1600" dirty="0">
                  <a:solidFill>
                    <a:schemeClr val="tx1">
                      <a:lumMod val="75000"/>
                      <a:lumOff val="25000"/>
                    </a:schemeClr>
                  </a:solidFill>
                  <a:cs typeface="+mn-ea"/>
                  <a:sym typeface="+mn-lt"/>
                  <a:hlinkClick r:id="rId6"/>
                </a:rPr>
                <a:t>robots.txt</a:t>
              </a:r>
              <a:endParaRPr lang="en-US" altLang="zh-CN" sz="1600" dirty="0">
                <a:solidFill>
                  <a:schemeClr val="tx1">
                    <a:lumMod val="75000"/>
                    <a:lumOff val="25000"/>
                  </a:schemeClr>
                </a:solidFill>
                <a:cs typeface="+mn-ea"/>
                <a:sym typeface="+mn-lt"/>
              </a:endParaRPr>
            </a:p>
          </p:txBody>
        </p:sp>
      </p:grpSp>
      <p:grpSp>
        <p:nvGrpSpPr>
          <p:cNvPr id="18" name="组合 17">
            <a:extLst>
              <a:ext uri="{FF2B5EF4-FFF2-40B4-BE49-F238E27FC236}">
                <a16:creationId xmlns:a16="http://schemas.microsoft.com/office/drawing/2014/main" id="{91AB0C4B-9A3F-42F5-9950-76B80A5944AD}"/>
              </a:ext>
            </a:extLst>
          </p:cNvPr>
          <p:cNvGrpSpPr/>
          <p:nvPr/>
        </p:nvGrpSpPr>
        <p:grpSpPr>
          <a:xfrm>
            <a:off x="1127698" y="1846979"/>
            <a:ext cx="3084393" cy="2061719"/>
            <a:chOff x="1127698" y="1669558"/>
            <a:chExt cx="3084393" cy="2061719"/>
          </a:xfrm>
        </p:grpSpPr>
        <p:sp>
          <p:nvSpPr>
            <p:cNvPr id="19" name="TextBox 76">
              <a:extLst>
                <a:ext uri="{FF2B5EF4-FFF2-40B4-BE49-F238E27FC236}">
                  <a16:creationId xmlns:a16="http://schemas.microsoft.com/office/drawing/2014/main" id="{5D59E22A-7FAE-43D7-BA05-8B1B8252F932}"/>
                </a:ext>
              </a:extLst>
            </p:cNvPr>
            <p:cNvSpPr txBox="1"/>
            <p:nvPr/>
          </p:nvSpPr>
          <p:spPr>
            <a:xfrm>
              <a:off x="2478421" y="1669558"/>
              <a:ext cx="1733670" cy="461665"/>
            </a:xfrm>
            <a:prstGeom prst="rect">
              <a:avLst/>
            </a:prstGeom>
            <a:noFill/>
            <a:effectLst/>
          </p:spPr>
          <p:txBody>
            <a:bodyPr wrap="square" rtlCol="0">
              <a:spAutoFit/>
            </a:bodyPr>
            <a:lstStyle/>
            <a:p>
              <a:pPr algn="r"/>
              <a:r>
                <a:rPr lang="zh-CN" altLang="en-US" sz="2400" dirty="0">
                  <a:solidFill>
                    <a:schemeClr val="tx1">
                      <a:lumMod val="75000"/>
                      <a:lumOff val="25000"/>
                    </a:schemeClr>
                  </a:solidFill>
                  <a:cs typeface="+mn-ea"/>
                  <a:sym typeface="+mn-lt"/>
                </a:rPr>
                <a:t>域名</a:t>
              </a:r>
            </a:p>
          </p:txBody>
        </p:sp>
        <p:sp>
          <p:nvSpPr>
            <p:cNvPr id="20" name="文本框 19">
              <a:extLst>
                <a:ext uri="{FF2B5EF4-FFF2-40B4-BE49-F238E27FC236}">
                  <a16:creationId xmlns:a16="http://schemas.microsoft.com/office/drawing/2014/main" id="{2B36E49A-0299-43DB-A402-6174FAA7DFD3}"/>
                </a:ext>
              </a:extLst>
            </p:cNvPr>
            <p:cNvSpPr txBox="1"/>
            <p:nvPr/>
          </p:nvSpPr>
          <p:spPr>
            <a:xfrm>
              <a:off x="1127698" y="2069668"/>
              <a:ext cx="3084393" cy="1661609"/>
            </a:xfrm>
            <a:prstGeom prst="rect">
              <a:avLst/>
            </a:prstGeom>
            <a:noFill/>
            <a:effectLst/>
          </p:spPr>
          <p:txBody>
            <a:bodyPr wrap="square" rtlCol="0">
              <a:spAutoFit/>
            </a:bodyPr>
            <a:lstStyle/>
            <a:p>
              <a:pPr algn="r">
                <a:lnSpc>
                  <a:spcPct val="130000"/>
                </a:lnSpc>
              </a:pPr>
              <a:r>
                <a:rPr lang="zh-CN" altLang="en-US" sz="1600" dirty="0">
                  <a:solidFill>
                    <a:schemeClr val="tx1">
                      <a:lumMod val="75000"/>
                      <a:lumOff val="25000"/>
                    </a:schemeClr>
                  </a:solidFill>
                  <a:cs typeface="+mn-ea"/>
                  <a:sym typeface="+mn-lt"/>
                </a:rPr>
                <a:t>域名后缀权重高</a:t>
              </a:r>
              <a:r>
                <a:rPr lang="en-US" altLang="zh-CN" sz="1600" dirty="0" err="1">
                  <a:solidFill>
                    <a:schemeClr val="tx1">
                      <a:lumMod val="75000"/>
                      <a:lumOff val="25000"/>
                    </a:schemeClr>
                  </a:solidFill>
                  <a:cs typeface="+mn-ea"/>
                  <a:sym typeface="+mn-lt"/>
                </a:rPr>
                <a:t>edu</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gov</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org</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com</a:t>
              </a:r>
              <a:r>
                <a:rPr lang="zh-CN" altLang="en-US" sz="1600" dirty="0">
                  <a:solidFill>
                    <a:schemeClr val="tx1">
                      <a:lumMod val="75000"/>
                      <a:lumOff val="25000"/>
                    </a:schemeClr>
                  </a:solidFill>
                  <a:cs typeface="+mn-ea"/>
                  <a:sym typeface="+mn-lt"/>
                </a:rPr>
                <a:t>、</a:t>
              </a:r>
              <a:r>
                <a:rPr lang="en-US" altLang="zh-CN" sz="1600" dirty="0" err="1">
                  <a:solidFill>
                    <a:schemeClr val="tx1">
                      <a:lumMod val="75000"/>
                      <a:lumOff val="25000"/>
                    </a:schemeClr>
                  </a:solidFill>
                  <a:cs typeface="+mn-ea"/>
                  <a:sym typeface="+mn-lt"/>
                </a:rPr>
                <a:t>cn</a:t>
              </a:r>
              <a:endParaRPr lang="en-US" altLang="zh-CN" sz="1600" dirty="0">
                <a:solidFill>
                  <a:schemeClr val="tx1">
                    <a:lumMod val="75000"/>
                    <a:lumOff val="25000"/>
                  </a:schemeClr>
                </a:solidFill>
                <a:cs typeface="+mn-ea"/>
                <a:sym typeface="+mn-lt"/>
              </a:endParaRPr>
            </a:p>
            <a:p>
              <a:pPr algn="r">
                <a:lnSpc>
                  <a:spcPct val="130000"/>
                </a:lnSpc>
              </a:pPr>
              <a:r>
                <a:rPr lang="zh-CN" altLang="en-US" sz="1600" dirty="0">
                  <a:solidFill>
                    <a:schemeClr val="tx1">
                      <a:lumMod val="75000"/>
                      <a:lumOff val="25000"/>
                    </a:schemeClr>
                  </a:solidFill>
                  <a:cs typeface="+mn-ea"/>
                  <a:sym typeface="+mn-lt"/>
                </a:rPr>
                <a:t>域名长短：粘性</a:t>
              </a:r>
              <a:endParaRPr lang="en-US" altLang="zh-CN" sz="1600" dirty="0">
                <a:solidFill>
                  <a:schemeClr val="tx1">
                    <a:lumMod val="75000"/>
                    <a:lumOff val="25000"/>
                  </a:schemeClr>
                </a:solidFill>
                <a:cs typeface="+mn-ea"/>
                <a:sym typeface="+mn-lt"/>
              </a:endParaRPr>
            </a:p>
            <a:p>
              <a:pPr algn="r">
                <a:lnSpc>
                  <a:spcPct val="130000"/>
                </a:lnSpc>
              </a:pPr>
              <a:r>
                <a:rPr lang="zh-CN" altLang="en-US" sz="1600" dirty="0">
                  <a:solidFill>
                    <a:schemeClr val="tx1">
                      <a:lumMod val="75000"/>
                      <a:lumOff val="25000"/>
                    </a:schemeClr>
                  </a:solidFill>
                  <a:cs typeface="+mn-ea"/>
                  <a:sym typeface="+mn-lt"/>
                </a:rPr>
                <a:t>中文域名</a:t>
              </a:r>
              <a:endParaRPr lang="en-US" altLang="zh-CN" sz="1600" dirty="0">
                <a:solidFill>
                  <a:schemeClr val="tx1">
                    <a:lumMod val="75000"/>
                    <a:lumOff val="25000"/>
                  </a:schemeClr>
                </a:solidFill>
                <a:cs typeface="+mn-ea"/>
                <a:sym typeface="+mn-lt"/>
              </a:endParaRPr>
            </a:p>
            <a:p>
              <a:pPr algn="r">
                <a:lnSpc>
                  <a:spcPct val="130000"/>
                </a:lnSpc>
              </a:pPr>
              <a:r>
                <a:rPr lang="zh-CN" altLang="en-US" sz="1600" dirty="0">
                  <a:solidFill>
                    <a:schemeClr val="tx1">
                      <a:lumMod val="75000"/>
                      <a:lumOff val="25000"/>
                    </a:schemeClr>
                  </a:solidFill>
                  <a:cs typeface="+mn-ea"/>
                  <a:sym typeface="+mn-lt"/>
                </a:rPr>
                <a:t>域名存在时间</a:t>
              </a:r>
              <a:endParaRPr lang="en-US" altLang="zh-CN" sz="1600" dirty="0">
                <a:solidFill>
                  <a:schemeClr val="tx1">
                    <a:lumMod val="75000"/>
                    <a:lumOff val="25000"/>
                  </a:schemeClr>
                </a:solidFill>
                <a:cs typeface="+mn-ea"/>
                <a:sym typeface="+mn-lt"/>
              </a:endParaRPr>
            </a:p>
          </p:txBody>
        </p:sp>
      </p:grpSp>
      <p:sp>
        <p:nvSpPr>
          <p:cNvPr id="21" name="文本框 20">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zh-CN" altLang="en-US" sz="2800" dirty="0">
                <a:solidFill>
                  <a:srgbClr val="794C28"/>
                </a:solidFill>
                <a:cs typeface="+mn-ea"/>
                <a:sym typeface="+mn-lt"/>
              </a:rPr>
              <a:t>影响因素</a:t>
            </a:r>
          </a:p>
        </p:txBody>
      </p:sp>
    </p:spTree>
    <p:extLst>
      <p:ext uri="{BB962C8B-B14F-4D97-AF65-F5344CB8AC3E}">
        <p14:creationId xmlns:p14="http://schemas.microsoft.com/office/powerpoint/2010/main" val="34508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0-#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7C2210C-D06C-4430-8924-9DAFE8AE935A}"/>
              </a:ext>
            </a:extLst>
          </p:cNvPr>
          <p:cNvSpPr/>
          <p:nvPr/>
        </p:nvSpPr>
        <p:spPr bwMode="auto">
          <a:xfrm>
            <a:off x="1177612" y="3926446"/>
            <a:ext cx="2214532" cy="1876335"/>
          </a:xfrm>
          <a:prstGeom prst="rect">
            <a:avLst/>
          </a:prstGeom>
          <a:solidFill>
            <a:srgbClr val="D3A177"/>
          </a:solidFill>
          <a:ln w="12700" cmpd="sng">
            <a:noFill/>
            <a:miter lim="800000"/>
          </a:ln>
          <a:effectLst>
            <a:outerShdw blurRad="50800" dist="38100" dir="8100000" algn="tr" rotWithShape="0">
              <a:prstClr val="black">
                <a:alpha val="40000"/>
              </a:prstClr>
            </a:outerShdw>
          </a:effectLst>
        </p:spPr>
        <p:txBody>
          <a:bodyPr anchor="ctr"/>
          <a:lstStyle/>
          <a:p>
            <a:pPr algn="ctr"/>
            <a:endParaRPr lang="en-US" altLang="zh-CN" sz="1100" dirty="0">
              <a:solidFill>
                <a:schemeClr val="bg1"/>
              </a:solidFill>
              <a:cs typeface="+mn-ea"/>
              <a:sym typeface="+mn-lt"/>
            </a:endParaRPr>
          </a:p>
        </p:txBody>
      </p:sp>
      <p:sp>
        <p:nvSpPr>
          <p:cNvPr id="3" name="Rectangle 2">
            <a:extLst>
              <a:ext uri="{FF2B5EF4-FFF2-40B4-BE49-F238E27FC236}">
                <a16:creationId xmlns:a16="http://schemas.microsoft.com/office/drawing/2014/main" id="{B4730B46-D7F7-4021-A587-83D9DEAB6AA7}"/>
              </a:ext>
            </a:extLst>
          </p:cNvPr>
          <p:cNvSpPr/>
          <p:nvPr/>
        </p:nvSpPr>
        <p:spPr bwMode="auto">
          <a:xfrm>
            <a:off x="3524808" y="3926446"/>
            <a:ext cx="2214532" cy="1876335"/>
          </a:xfrm>
          <a:prstGeom prst="rect">
            <a:avLst/>
          </a:prstGeom>
          <a:solidFill>
            <a:srgbClr val="794C28"/>
          </a:solidFill>
          <a:ln w="12700" cmpd="sng">
            <a:noFill/>
            <a:miter lim="800000"/>
          </a:ln>
          <a:effectLst>
            <a:outerShdw blurRad="50800" dist="38100" dir="8100000" algn="tr" rotWithShape="0">
              <a:prstClr val="black">
                <a:alpha val="40000"/>
              </a:prstClr>
            </a:outerShdw>
          </a:effectLst>
        </p:spPr>
        <p:txBody>
          <a:bodyPr anchor="ctr"/>
          <a:lstStyle/>
          <a:p>
            <a:pPr algn="ctr"/>
            <a:endParaRPr lang="en-US" altLang="zh-CN" sz="1100" dirty="0">
              <a:solidFill>
                <a:schemeClr val="bg1"/>
              </a:solidFill>
              <a:cs typeface="+mn-ea"/>
              <a:sym typeface="+mn-lt"/>
            </a:endParaRPr>
          </a:p>
        </p:txBody>
      </p:sp>
      <p:sp>
        <p:nvSpPr>
          <p:cNvPr id="4" name="Freeform 42">
            <a:extLst>
              <a:ext uri="{FF2B5EF4-FFF2-40B4-BE49-F238E27FC236}">
                <a16:creationId xmlns:a16="http://schemas.microsoft.com/office/drawing/2014/main" id="{6D9CF731-A176-4CF2-A507-61E79D7179A3}"/>
              </a:ext>
            </a:extLst>
          </p:cNvPr>
          <p:cNvSpPr>
            <a:spLocks noEditPoints="1"/>
          </p:cNvSpPr>
          <p:nvPr/>
        </p:nvSpPr>
        <p:spPr bwMode="auto">
          <a:xfrm>
            <a:off x="1709214" y="4329149"/>
            <a:ext cx="1151326" cy="1128517"/>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chemeClr val="bg1"/>
          </a:solidFill>
          <a:ln>
            <a:noFill/>
          </a:ln>
        </p:spPr>
        <p:txBody>
          <a:bodyPr vert="horz" wrap="square" lIns="68571" tIns="34285" rIns="68571" bIns="34285" numCol="1" anchor="t" anchorCtr="0" compatLnSpc="1"/>
          <a:lstStyle/>
          <a:p>
            <a:endParaRPr lang="zh-CN" altLang="en-US" sz="1400">
              <a:solidFill>
                <a:schemeClr val="bg1"/>
              </a:solidFill>
              <a:cs typeface="+mn-ea"/>
              <a:sym typeface="+mn-lt"/>
            </a:endParaRPr>
          </a:p>
        </p:txBody>
      </p:sp>
      <p:sp>
        <p:nvSpPr>
          <p:cNvPr id="5" name="文本框 4">
            <a:extLst>
              <a:ext uri="{FF2B5EF4-FFF2-40B4-BE49-F238E27FC236}">
                <a16:creationId xmlns:a16="http://schemas.microsoft.com/office/drawing/2014/main" id="{69AC08C8-08E6-4CDB-A5C0-B4B075750629}"/>
              </a:ext>
            </a:extLst>
          </p:cNvPr>
          <p:cNvSpPr txBox="1"/>
          <p:nvPr/>
        </p:nvSpPr>
        <p:spPr>
          <a:xfrm>
            <a:off x="6794586" y="3443834"/>
            <a:ext cx="3965150" cy="134152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1600" dirty="0">
                <a:solidFill>
                  <a:schemeClr val="tx1">
                    <a:lumMod val="75000"/>
                    <a:lumOff val="25000"/>
                  </a:schemeClr>
                </a:solidFill>
                <a:cs typeface="+mn-ea"/>
                <a:sym typeface="+mn-lt"/>
              </a:rPr>
              <a:t>避免多级目录</a:t>
            </a:r>
            <a:endParaRPr lang="en-US" altLang="zh-CN" sz="1600"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u"/>
            </a:pPr>
            <a:r>
              <a:rPr lang="zh-CN" altLang="en-US" sz="1600" dirty="0">
                <a:solidFill>
                  <a:schemeClr val="tx1">
                    <a:lumMod val="75000"/>
                    <a:lumOff val="25000"/>
                  </a:schemeClr>
                </a:solidFill>
                <a:cs typeface="+mn-ea"/>
                <a:sym typeface="+mn-lt"/>
              </a:rPr>
              <a:t>目录设置关键词</a:t>
            </a:r>
            <a:endParaRPr lang="en-US" altLang="zh-CN" sz="1600"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u"/>
            </a:pPr>
            <a:r>
              <a:rPr lang="zh-CN" altLang="en-US" sz="1600" dirty="0">
                <a:solidFill>
                  <a:schemeClr val="tx1">
                    <a:lumMod val="75000"/>
                    <a:lumOff val="25000"/>
                  </a:schemeClr>
                </a:solidFill>
                <a:cs typeface="+mn-ea"/>
                <a:sym typeface="+mn-lt"/>
              </a:rPr>
              <a:t>文件名多个关键词使用</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连接</a:t>
            </a:r>
            <a:endParaRPr lang="en-US" altLang="zh-CN" sz="1600"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u"/>
            </a:pPr>
            <a:endParaRPr lang="zh-CN" altLang="en-US" sz="1600" dirty="0">
              <a:solidFill>
                <a:schemeClr val="tx1">
                  <a:lumMod val="75000"/>
                  <a:lumOff val="25000"/>
                </a:schemeClr>
              </a:solidFill>
              <a:cs typeface="+mn-ea"/>
              <a:sym typeface="+mn-lt"/>
            </a:endParaRPr>
          </a:p>
        </p:txBody>
      </p:sp>
      <p:sp>
        <p:nvSpPr>
          <p:cNvPr id="6" name="TextBox 76">
            <a:extLst>
              <a:ext uri="{FF2B5EF4-FFF2-40B4-BE49-F238E27FC236}">
                <a16:creationId xmlns:a16="http://schemas.microsoft.com/office/drawing/2014/main" id="{545DC86C-6A18-4209-AB15-188F6B10C1B1}"/>
              </a:ext>
            </a:extLst>
          </p:cNvPr>
          <p:cNvSpPr txBox="1"/>
          <p:nvPr/>
        </p:nvSpPr>
        <p:spPr>
          <a:xfrm>
            <a:off x="7043968" y="2905780"/>
            <a:ext cx="1775042" cy="523220"/>
          </a:xfrm>
          <a:prstGeom prst="rect">
            <a:avLst/>
          </a:prstGeom>
          <a:noFill/>
        </p:spPr>
        <p:txBody>
          <a:bodyPr wrap="square" rtlCol="0">
            <a:spAutoFit/>
          </a:bodyPr>
          <a:lstStyle/>
          <a:p>
            <a:r>
              <a:rPr lang="zh-CN" altLang="en-US" sz="2800" dirty="0">
                <a:solidFill>
                  <a:schemeClr val="tx1">
                    <a:lumMod val="75000"/>
                    <a:lumOff val="25000"/>
                  </a:schemeClr>
                </a:solidFill>
                <a:cs typeface="+mn-ea"/>
                <a:sym typeface="+mn-lt"/>
              </a:rPr>
              <a:t>技巧</a:t>
            </a:r>
          </a:p>
        </p:txBody>
      </p:sp>
      <p:sp>
        <p:nvSpPr>
          <p:cNvPr id="7" name="Rectangle 2">
            <a:extLst>
              <a:ext uri="{FF2B5EF4-FFF2-40B4-BE49-F238E27FC236}">
                <a16:creationId xmlns:a16="http://schemas.microsoft.com/office/drawing/2014/main" id="{349BC7AA-CC76-4B3A-9639-0F48DBF922E0}"/>
              </a:ext>
            </a:extLst>
          </p:cNvPr>
          <p:cNvSpPr/>
          <p:nvPr/>
        </p:nvSpPr>
        <p:spPr bwMode="auto">
          <a:xfrm>
            <a:off x="1177612" y="1918537"/>
            <a:ext cx="2214532" cy="1876335"/>
          </a:xfrm>
          <a:prstGeom prst="rect">
            <a:avLst/>
          </a:prstGeom>
          <a:solidFill>
            <a:srgbClr val="794C28"/>
          </a:solidFill>
          <a:ln w="12700" cmpd="sng">
            <a:noFill/>
            <a:miter lim="800000"/>
          </a:ln>
          <a:effectLst>
            <a:outerShdw blurRad="50800" dist="38100" dir="8100000" algn="tr" rotWithShape="0">
              <a:prstClr val="black">
                <a:alpha val="40000"/>
              </a:prstClr>
            </a:outerShdw>
          </a:effectLst>
        </p:spPr>
        <p:txBody>
          <a:bodyPr anchor="ctr"/>
          <a:lstStyle/>
          <a:p>
            <a:pPr algn="ctr"/>
            <a:endParaRPr lang="en-US" altLang="zh-CN" sz="1100" dirty="0">
              <a:solidFill>
                <a:schemeClr val="bg1"/>
              </a:solidFill>
              <a:cs typeface="+mn-ea"/>
              <a:sym typeface="+mn-lt"/>
            </a:endParaRPr>
          </a:p>
        </p:txBody>
      </p:sp>
      <p:sp>
        <p:nvSpPr>
          <p:cNvPr id="8" name="Rectangle 2">
            <a:extLst>
              <a:ext uri="{FF2B5EF4-FFF2-40B4-BE49-F238E27FC236}">
                <a16:creationId xmlns:a16="http://schemas.microsoft.com/office/drawing/2014/main" id="{C47A7546-78F4-4219-8C38-56C981C07E0C}"/>
              </a:ext>
            </a:extLst>
          </p:cNvPr>
          <p:cNvSpPr/>
          <p:nvPr/>
        </p:nvSpPr>
        <p:spPr bwMode="auto">
          <a:xfrm>
            <a:off x="3524808" y="1918537"/>
            <a:ext cx="2214532" cy="1876335"/>
          </a:xfrm>
          <a:prstGeom prst="rect">
            <a:avLst/>
          </a:prstGeom>
          <a:solidFill>
            <a:srgbClr val="D3A177"/>
          </a:solidFill>
          <a:ln w="12700" cmpd="sng">
            <a:noFill/>
            <a:miter lim="800000"/>
          </a:ln>
          <a:effectLst>
            <a:outerShdw blurRad="50800" dist="38100" dir="8100000" algn="tr" rotWithShape="0">
              <a:prstClr val="black">
                <a:alpha val="40000"/>
              </a:prstClr>
            </a:outerShdw>
          </a:effectLst>
        </p:spPr>
        <p:txBody>
          <a:bodyPr anchor="ctr"/>
          <a:lstStyle/>
          <a:p>
            <a:pPr algn="ctr"/>
            <a:endParaRPr lang="en-US" altLang="zh-CN" sz="1100" dirty="0">
              <a:solidFill>
                <a:schemeClr val="bg1"/>
              </a:solidFill>
              <a:cs typeface="+mn-ea"/>
              <a:sym typeface="+mn-lt"/>
            </a:endParaRPr>
          </a:p>
        </p:txBody>
      </p:sp>
      <p:grpSp>
        <p:nvGrpSpPr>
          <p:cNvPr id="9" name="组合 8">
            <a:extLst>
              <a:ext uri="{FF2B5EF4-FFF2-40B4-BE49-F238E27FC236}">
                <a16:creationId xmlns:a16="http://schemas.microsoft.com/office/drawing/2014/main" id="{9C90997F-C570-4F0A-91BC-080B30D41BB3}"/>
              </a:ext>
            </a:extLst>
          </p:cNvPr>
          <p:cNvGrpSpPr/>
          <p:nvPr/>
        </p:nvGrpSpPr>
        <p:grpSpPr>
          <a:xfrm>
            <a:off x="3899497" y="2251000"/>
            <a:ext cx="1371290" cy="1268997"/>
            <a:chOff x="2438399" y="4906963"/>
            <a:chExt cx="465137" cy="430213"/>
          </a:xfrm>
          <a:solidFill>
            <a:schemeClr val="bg1"/>
          </a:solidFill>
        </p:grpSpPr>
        <p:sp>
          <p:nvSpPr>
            <p:cNvPr id="10" name="Freeform 43">
              <a:extLst>
                <a:ext uri="{FF2B5EF4-FFF2-40B4-BE49-F238E27FC236}">
                  <a16:creationId xmlns:a16="http://schemas.microsoft.com/office/drawing/2014/main" id="{0516E459-A2A2-47A0-BFC0-215748C3F56A}"/>
                </a:ext>
              </a:extLst>
            </p:cNvPr>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schemeClr val="bg1"/>
                </a:solidFill>
                <a:cs typeface="+mn-ea"/>
                <a:sym typeface="+mn-lt"/>
              </a:endParaRPr>
            </a:p>
          </p:txBody>
        </p:sp>
        <p:sp>
          <p:nvSpPr>
            <p:cNvPr id="11" name="Freeform 44">
              <a:extLst>
                <a:ext uri="{FF2B5EF4-FFF2-40B4-BE49-F238E27FC236}">
                  <a16:creationId xmlns:a16="http://schemas.microsoft.com/office/drawing/2014/main" id="{1178949A-FEED-429C-A523-7DB898C8551D}"/>
                </a:ext>
              </a:extLst>
            </p:cNvPr>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schemeClr val="bg1"/>
                </a:solidFill>
                <a:cs typeface="+mn-ea"/>
                <a:sym typeface="+mn-lt"/>
              </a:endParaRPr>
            </a:p>
          </p:txBody>
        </p:sp>
        <p:sp>
          <p:nvSpPr>
            <p:cNvPr id="12" name="Freeform 45">
              <a:extLst>
                <a:ext uri="{FF2B5EF4-FFF2-40B4-BE49-F238E27FC236}">
                  <a16:creationId xmlns:a16="http://schemas.microsoft.com/office/drawing/2014/main" id="{B6B9A803-FE76-4E0C-BF1C-80CC3A7E06E1}"/>
                </a:ext>
              </a:extLst>
            </p:cNvPr>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schemeClr val="bg1"/>
                </a:solidFill>
                <a:cs typeface="+mn-ea"/>
                <a:sym typeface="+mn-lt"/>
              </a:endParaRPr>
            </a:p>
          </p:txBody>
        </p:sp>
      </p:grpSp>
      <p:grpSp>
        <p:nvGrpSpPr>
          <p:cNvPr id="13" name="组合 12">
            <a:extLst>
              <a:ext uri="{FF2B5EF4-FFF2-40B4-BE49-F238E27FC236}">
                <a16:creationId xmlns:a16="http://schemas.microsoft.com/office/drawing/2014/main" id="{CAF08083-F7A8-4F57-8864-D8CBA4B9B3BB}"/>
              </a:ext>
            </a:extLst>
          </p:cNvPr>
          <p:cNvGrpSpPr/>
          <p:nvPr/>
        </p:nvGrpSpPr>
        <p:grpSpPr>
          <a:xfrm>
            <a:off x="4052944" y="4425429"/>
            <a:ext cx="1034483" cy="1034483"/>
            <a:chOff x="6264276" y="5265739"/>
            <a:chExt cx="333375" cy="333375"/>
          </a:xfrm>
          <a:solidFill>
            <a:schemeClr val="bg1"/>
          </a:solidFill>
        </p:grpSpPr>
        <p:sp>
          <p:nvSpPr>
            <p:cNvPr id="14" name="Freeform 816">
              <a:extLst>
                <a:ext uri="{FF2B5EF4-FFF2-40B4-BE49-F238E27FC236}">
                  <a16:creationId xmlns:a16="http://schemas.microsoft.com/office/drawing/2014/main" id="{01069CE9-D028-47C4-8C3A-66C3917EF575}"/>
                </a:ext>
              </a:extLst>
            </p:cNvPr>
            <p:cNvSpPr/>
            <p:nvPr/>
          </p:nvSpPr>
          <p:spPr bwMode="auto">
            <a:xfrm>
              <a:off x="6315076" y="5478464"/>
              <a:ext cx="106363" cy="120650"/>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cs typeface="+mn-ea"/>
                <a:sym typeface="+mn-lt"/>
              </a:endParaRPr>
            </a:p>
          </p:txBody>
        </p:sp>
        <p:sp>
          <p:nvSpPr>
            <p:cNvPr id="15" name="Freeform 817">
              <a:extLst>
                <a:ext uri="{FF2B5EF4-FFF2-40B4-BE49-F238E27FC236}">
                  <a16:creationId xmlns:a16="http://schemas.microsoft.com/office/drawing/2014/main" id="{FE546BD3-15FF-4C6D-9680-F17FE3EA775E}"/>
                </a:ext>
              </a:extLst>
            </p:cNvPr>
            <p:cNvSpPr/>
            <p:nvPr/>
          </p:nvSpPr>
          <p:spPr bwMode="auto">
            <a:xfrm>
              <a:off x="6369051" y="5265739"/>
              <a:ext cx="228600" cy="25400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cs typeface="+mn-ea"/>
                <a:sym typeface="+mn-lt"/>
              </a:endParaRPr>
            </a:p>
          </p:txBody>
        </p:sp>
        <p:sp>
          <p:nvSpPr>
            <p:cNvPr id="16" name="Freeform 818">
              <a:extLst>
                <a:ext uri="{FF2B5EF4-FFF2-40B4-BE49-F238E27FC236}">
                  <a16:creationId xmlns:a16="http://schemas.microsoft.com/office/drawing/2014/main" id="{61BD8B63-6EC2-46A2-90F7-F05E6BAD9D55}"/>
                </a:ext>
              </a:extLst>
            </p:cNvPr>
            <p:cNvSpPr/>
            <p:nvPr/>
          </p:nvSpPr>
          <p:spPr bwMode="auto">
            <a:xfrm>
              <a:off x="6264276" y="5335589"/>
              <a:ext cx="66675" cy="1143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cs typeface="+mn-ea"/>
                <a:sym typeface="+mn-lt"/>
              </a:endParaRPr>
            </a:p>
          </p:txBody>
        </p:sp>
      </p:grpSp>
      <p:sp>
        <p:nvSpPr>
          <p:cNvPr id="17" name="Freeform 541">
            <a:extLst>
              <a:ext uri="{FF2B5EF4-FFF2-40B4-BE49-F238E27FC236}">
                <a16:creationId xmlns:a16="http://schemas.microsoft.com/office/drawing/2014/main" id="{05712202-ED51-4CF3-930C-C2B2C17FD523}"/>
              </a:ext>
            </a:extLst>
          </p:cNvPr>
          <p:cNvSpPr>
            <a:spLocks noEditPoints="1"/>
          </p:cNvSpPr>
          <p:nvPr/>
        </p:nvSpPr>
        <p:spPr bwMode="auto">
          <a:xfrm>
            <a:off x="1829816" y="2251000"/>
            <a:ext cx="910121" cy="1209653"/>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2">
                  <a:lumMod val="25000"/>
                </a:schemeClr>
              </a:solidFill>
              <a:cs typeface="+mn-ea"/>
              <a:sym typeface="+mn-lt"/>
            </a:endParaRPr>
          </a:p>
        </p:txBody>
      </p:sp>
      <p:grpSp>
        <p:nvGrpSpPr>
          <p:cNvPr id="18" name="그룹 131">
            <a:extLst>
              <a:ext uri="{FF2B5EF4-FFF2-40B4-BE49-F238E27FC236}">
                <a16:creationId xmlns:a16="http://schemas.microsoft.com/office/drawing/2014/main" id="{80F3FF2B-B96A-45B6-AD2B-82AA595F6D79}"/>
              </a:ext>
            </a:extLst>
          </p:cNvPr>
          <p:cNvGrpSpPr/>
          <p:nvPr/>
        </p:nvGrpSpPr>
        <p:grpSpPr bwMode="auto">
          <a:xfrm>
            <a:off x="7112339" y="1947021"/>
            <a:ext cx="819150" cy="814388"/>
            <a:chOff x="0" y="0"/>
            <a:chExt cx="977900" cy="971550"/>
          </a:xfrm>
          <a:solidFill>
            <a:srgbClr val="794C28"/>
          </a:solidFill>
        </p:grpSpPr>
        <p:sp>
          <p:nvSpPr>
            <p:cNvPr id="19" name="Freeform 82">
              <a:extLst>
                <a:ext uri="{FF2B5EF4-FFF2-40B4-BE49-F238E27FC236}">
                  <a16:creationId xmlns:a16="http://schemas.microsoft.com/office/drawing/2014/main" id="{F4ABDD5C-8289-40E1-8588-B725D93B9423}"/>
                </a:ext>
              </a:extLst>
            </p:cNvPr>
            <p:cNvSpPr>
              <a:spLocks noEditPoints="1"/>
            </p:cNvSpPr>
            <p:nvPr/>
          </p:nvSpPr>
          <p:spPr bwMode="auto">
            <a:xfrm>
              <a:off x="0" y="0"/>
              <a:ext cx="977900" cy="971550"/>
            </a:xfrm>
            <a:custGeom>
              <a:avLst/>
              <a:gdLst>
                <a:gd name="T0" fmla="*/ 14358589 w 3695"/>
                <a:gd name="T1" fmla="*/ 110606946 h 3672"/>
                <a:gd name="T2" fmla="*/ 14008451 w 3695"/>
                <a:gd name="T3" fmla="*/ 241935000 h 3672"/>
                <a:gd name="T4" fmla="*/ 14358589 w 3695"/>
                <a:gd name="T5" fmla="*/ 242845167 h 3672"/>
                <a:gd name="T6" fmla="*/ 15269267 w 3695"/>
                <a:gd name="T7" fmla="*/ 243194946 h 3672"/>
                <a:gd name="T8" fmla="*/ 244237340 w 3695"/>
                <a:gd name="T9" fmla="*/ 243125096 h 3672"/>
                <a:gd name="T10" fmla="*/ 244797614 w 3695"/>
                <a:gd name="T11" fmla="*/ 242285044 h 3672"/>
                <a:gd name="T12" fmla="*/ 244657612 w 3695"/>
                <a:gd name="T13" fmla="*/ 111236919 h 3672"/>
                <a:gd name="T14" fmla="*/ 243536798 w 3695"/>
                <a:gd name="T15" fmla="*/ 110256902 h 3672"/>
                <a:gd name="T16" fmla="*/ 95817791 w 3695"/>
                <a:gd name="T17" fmla="*/ 70115 h 3672"/>
                <a:gd name="T18" fmla="*/ 100160514 w 3695"/>
                <a:gd name="T19" fmla="*/ 2030148 h 3672"/>
                <a:gd name="T20" fmla="*/ 101981605 w 3695"/>
                <a:gd name="T21" fmla="*/ 6020329 h 3672"/>
                <a:gd name="T22" fmla="*/ 101070927 w 3695"/>
                <a:gd name="T23" fmla="*/ 10710598 h 3672"/>
                <a:gd name="T24" fmla="*/ 100020247 w 3695"/>
                <a:gd name="T25" fmla="*/ 13650912 h 3672"/>
                <a:gd name="T26" fmla="*/ 99599975 w 3695"/>
                <a:gd name="T27" fmla="*/ 18411031 h 3672"/>
                <a:gd name="T28" fmla="*/ 101631202 w 3695"/>
                <a:gd name="T29" fmla="*/ 23661423 h 3672"/>
                <a:gd name="T30" fmla="*/ 105903791 w 3695"/>
                <a:gd name="T31" fmla="*/ 27651604 h 3672"/>
                <a:gd name="T32" fmla="*/ 113608426 w 3695"/>
                <a:gd name="T33" fmla="*/ 31921979 h 3672"/>
                <a:gd name="T34" fmla="*/ 123484554 w 3695"/>
                <a:gd name="T35" fmla="*/ 35002258 h 3672"/>
                <a:gd name="T36" fmla="*/ 137493005 w 3695"/>
                <a:gd name="T37" fmla="*/ 37312335 h 3672"/>
                <a:gd name="T38" fmla="*/ 155003369 w 3695"/>
                <a:gd name="T39" fmla="*/ 38572281 h 3672"/>
                <a:gd name="T40" fmla="*/ 172724135 w 3695"/>
                <a:gd name="T41" fmla="*/ 40112421 h 3672"/>
                <a:gd name="T42" fmla="*/ 187152857 w 3695"/>
                <a:gd name="T43" fmla="*/ 43542744 h 3672"/>
                <a:gd name="T44" fmla="*/ 198359671 w 3695"/>
                <a:gd name="T45" fmla="*/ 48723021 h 3672"/>
                <a:gd name="T46" fmla="*/ 206344310 w 3695"/>
                <a:gd name="T47" fmla="*/ 55793481 h 3672"/>
                <a:gd name="T48" fmla="*/ 211177439 w 3695"/>
                <a:gd name="T49" fmla="*/ 64823975 h 3672"/>
                <a:gd name="T50" fmla="*/ 212368121 w 3695"/>
                <a:gd name="T51" fmla="*/ 75604688 h 3672"/>
                <a:gd name="T52" fmla="*/ 209356348 w 3695"/>
                <a:gd name="T53" fmla="*/ 87575496 h 3672"/>
                <a:gd name="T54" fmla="*/ 243536798 w 3695"/>
                <a:gd name="T55" fmla="*/ 96395910 h 3672"/>
                <a:gd name="T56" fmla="*/ 250471022 w 3695"/>
                <a:gd name="T57" fmla="*/ 98076015 h 3672"/>
                <a:gd name="T58" fmla="*/ 255864161 w 3695"/>
                <a:gd name="T59" fmla="*/ 102766283 h 3672"/>
                <a:gd name="T60" fmla="*/ 258666062 w 3695"/>
                <a:gd name="T61" fmla="*/ 109276885 h 3672"/>
                <a:gd name="T62" fmla="*/ 258666062 w 3695"/>
                <a:gd name="T63" fmla="*/ 244385042 h 3672"/>
                <a:gd name="T64" fmla="*/ 255934294 w 3695"/>
                <a:gd name="T65" fmla="*/ 250825529 h 3672"/>
                <a:gd name="T66" fmla="*/ 250471022 w 3695"/>
                <a:gd name="T67" fmla="*/ 255445948 h 3672"/>
                <a:gd name="T68" fmla="*/ 243536798 w 3695"/>
                <a:gd name="T69" fmla="*/ 257055937 h 3672"/>
                <a:gd name="T70" fmla="*/ 10436403 w 3695"/>
                <a:gd name="T71" fmla="*/ 256286000 h 3672"/>
                <a:gd name="T72" fmla="*/ 4482725 w 3695"/>
                <a:gd name="T73" fmla="*/ 252715712 h 3672"/>
                <a:gd name="T74" fmla="*/ 770411 w 3695"/>
                <a:gd name="T75" fmla="*/ 246835348 h 3672"/>
                <a:gd name="T76" fmla="*/ 0 w 3695"/>
                <a:gd name="T77" fmla="*/ 111726927 h 3672"/>
                <a:gd name="T78" fmla="*/ 1681088 w 3695"/>
                <a:gd name="T79" fmla="*/ 104656467 h 3672"/>
                <a:gd name="T80" fmla="*/ 6233682 w 3695"/>
                <a:gd name="T81" fmla="*/ 99336225 h 3672"/>
                <a:gd name="T82" fmla="*/ 12817768 w 3695"/>
                <a:gd name="T83" fmla="*/ 96535875 h 3672"/>
                <a:gd name="T84" fmla="*/ 188833946 w 3695"/>
                <a:gd name="T85" fmla="*/ 95695823 h 3672"/>
                <a:gd name="T86" fmla="*/ 191355313 w 3695"/>
                <a:gd name="T87" fmla="*/ 92265765 h 3672"/>
                <a:gd name="T88" fmla="*/ 194787358 w 3695"/>
                <a:gd name="T89" fmla="*/ 86385400 h 3672"/>
                <a:gd name="T90" fmla="*/ 197589260 w 3695"/>
                <a:gd name="T91" fmla="*/ 79244825 h 3672"/>
                <a:gd name="T92" fmla="*/ 198359671 w 3695"/>
                <a:gd name="T93" fmla="*/ 71894435 h 3672"/>
                <a:gd name="T94" fmla="*/ 195978306 w 3695"/>
                <a:gd name="T95" fmla="*/ 65034054 h 3672"/>
                <a:gd name="T96" fmla="*/ 189604356 w 3695"/>
                <a:gd name="T97" fmla="*/ 59713812 h 3672"/>
                <a:gd name="T98" fmla="*/ 179378089 w 3695"/>
                <a:gd name="T99" fmla="*/ 55653517 h 3672"/>
                <a:gd name="T100" fmla="*/ 165579775 w 3695"/>
                <a:gd name="T101" fmla="*/ 53203210 h 3672"/>
                <a:gd name="T102" fmla="*/ 147368868 w 3695"/>
                <a:gd name="T103" fmla="*/ 52083229 h 3672"/>
                <a:gd name="T104" fmla="*/ 128387551 w 3695"/>
                <a:gd name="T105" fmla="*/ 49913117 h 3672"/>
                <a:gd name="T106" fmla="*/ 112838015 w 3695"/>
                <a:gd name="T107" fmla="*/ 46272979 h 3672"/>
                <a:gd name="T108" fmla="*/ 100650655 w 3695"/>
                <a:gd name="T109" fmla="*/ 41022588 h 3672"/>
                <a:gd name="T110" fmla="*/ 91965474 w 3695"/>
                <a:gd name="T111" fmla="*/ 34232056 h 3672"/>
                <a:gd name="T112" fmla="*/ 86922474 w 3695"/>
                <a:gd name="T113" fmla="*/ 26321544 h 3672"/>
                <a:gd name="T114" fmla="*/ 85241386 w 3695"/>
                <a:gd name="T115" fmla="*/ 18481146 h 3672"/>
                <a:gd name="T116" fmla="*/ 86011797 w 3695"/>
                <a:gd name="T117" fmla="*/ 10640748 h 3672"/>
                <a:gd name="T118" fmla="*/ 88253159 w 3695"/>
                <a:gd name="T119" fmla="*/ 4830233 h 3672"/>
                <a:gd name="T120" fmla="*/ 91475068 w 3695"/>
                <a:gd name="T121" fmla="*/ 910167 h 36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95"/>
                <a:gd name="T184" fmla="*/ 0 h 3672"/>
                <a:gd name="T185" fmla="*/ 3695 w 3695"/>
                <a:gd name="T186" fmla="*/ 3672 h 36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95" h="3672">
                  <a:moveTo>
                    <a:pt x="218" y="1575"/>
                  </a:moveTo>
                  <a:lnTo>
                    <a:pt x="210" y="1577"/>
                  </a:lnTo>
                  <a:lnTo>
                    <a:pt x="205" y="1580"/>
                  </a:lnTo>
                  <a:lnTo>
                    <a:pt x="201" y="1587"/>
                  </a:lnTo>
                  <a:lnTo>
                    <a:pt x="200" y="1596"/>
                  </a:lnTo>
                  <a:lnTo>
                    <a:pt x="200" y="3456"/>
                  </a:lnTo>
                  <a:lnTo>
                    <a:pt x="201" y="3461"/>
                  </a:lnTo>
                  <a:lnTo>
                    <a:pt x="203" y="3466"/>
                  </a:lnTo>
                  <a:lnTo>
                    <a:pt x="205" y="3469"/>
                  </a:lnTo>
                  <a:lnTo>
                    <a:pt x="208" y="3473"/>
                  </a:lnTo>
                  <a:lnTo>
                    <a:pt x="213" y="3474"/>
                  </a:lnTo>
                  <a:lnTo>
                    <a:pt x="218" y="3474"/>
                  </a:lnTo>
                  <a:lnTo>
                    <a:pt x="3477" y="3474"/>
                  </a:lnTo>
                  <a:lnTo>
                    <a:pt x="3482" y="3474"/>
                  </a:lnTo>
                  <a:lnTo>
                    <a:pt x="3487" y="3473"/>
                  </a:lnTo>
                  <a:lnTo>
                    <a:pt x="3490" y="3469"/>
                  </a:lnTo>
                  <a:lnTo>
                    <a:pt x="3493" y="3466"/>
                  </a:lnTo>
                  <a:lnTo>
                    <a:pt x="3495" y="3461"/>
                  </a:lnTo>
                  <a:lnTo>
                    <a:pt x="3495" y="3456"/>
                  </a:lnTo>
                  <a:lnTo>
                    <a:pt x="3495" y="1596"/>
                  </a:lnTo>
                  <a:lnTo>
                    <a:pt x="3493" y="1589"/>
                  </a:lnTo>
                  <a:lnTo>
                    <a:pt x="3489" y="1583"/>
                  </a:lnTo>
                  <a:lnTo>
                    <a:pt x="3482" y="1577"/>
                  </a:lnTo>
                  <a:lnTo>
                    <a:pt x="3477" y="1575"/>
                  </a:lnTo>
                  <a:lnTo>
                    <a:pt x="218" y="1575"/>
                  </a:lnTo>
                  <a:close/>
                  <a:moveTo>
                    <a:pt x="1347" y="0"/>
                  </a:moveTo>
                  <a:lnTo>
                    <a:pt x="1368" y="1"/>
                  </a:lnTo>
                  <a:lnTo>
                    <a:pt x="1391" y="7"/>
                  </a:lnTo>
                  <a:lnTo>
                    <a:pt x="1413" y="17"/>
                  </a:lnTo>
                  <a:lnTo>
                    <a:pt x="1430" y="29"/>
                  </a:lnTo>
                  <a:lnTo>
                    <a:pt x="1442" y="46"/>
                  </a:lnTo>
                  <a:lnTo>
                    <a:pt x="1451" y="66"/>
                  </a:lnTo>
                  <a:lnTo>
                    <a:pt x="1456" y="86"/>
                  </a:lnTo>
                  <a:lnTo>
                    <a:pt x="1456" y="109"/>
                  </a:lnTo>
                  <a:lnTo>
                    <a:pt x="1451" y="131"/>
                  </a:lnTo>
                  <a:lnTo>
                    <a:pt x="1443" y="153"/>
                  </a:lnTo>
                  <a:lnTo>
                    <a:pt x="1438" y="164"/>
                  </a:lnTo>
                  <a:lnTo>
                    <a:pt x="1433" y="178"/>
                  </a:lnTo>
                  <a:lnTo>
                    <a:pt x="1428" y="195"/>
                  </a:lnTo>
                  <a:lnTo>
                    <a:pt x="1423" y="214"/>
                  </a:lnTo>
                  <a:lnTo>
                    <a:pt x="1421" y="237"/>
                  </a:lnTo>
                  <a:lnTo>
                    <a:pt x="1422" y="263"/>
                  </a:lnTo>
                  <a:lnTo>
                    <a:pt x="1428" y="290"/>
                  </a:lnTo>
                  <a:lnTo>
                    <a:pt x="1440" y="319"/>
                  </a:lnTo>
                  <a:lnTo>
                    <a:pt x="1451" y="338"/>
                  </a:lnTo>
                  <a:lnTo>
                    <a:pt x="1467" y="357"/>
                  </a:lnTo>
                  <a:lnTo>
                    <a:pt x="1487" y="375"/>
                  </a:lnTo>
                  <a:lnTo>
                    <a:pt x="1512" y="395"/>
                  </a:lnTo>
                  <a:lnTo>
                    <a:pt x="1542" y="415"/>
                  </a:lnTo>
                  <a:lnTo>
                    <a:pt x="1579" y="434"/>
                  </a:lnTo>
                  <a:lnTo>
                    <a:pt x="1622" y="456"/>
                  </a:lnTo>
                  <a:lnTo>
                    <a:pt x="1662" y="472"/>
                  </a:lnTo>
                  <a:lnTo>
                    <a:pt x="1710" y="487"/>
                  </a:lnTo>
                  <a:lnTo>
                    <a:pt x="1763" y="500"/>
                  </a:lnTo>
                  <a:lnTo>
                    <a:pt x="1824" y="513"/>
                  </a:lnTo>
                  <a:lnTo>
                    <a:pt x="1890" y="524"/>
                  </a:lnTo>
                  <a:lnTo>
                    <a:pt x="1963" y="533"/>
                  </a:lnTo>
                  <a:lnTo>
                    <a:pt x="2041" y="541"/>
                  </a:lnTo>
                  <a:lnTo>
                    <a:pt x="2124" y="547"/>
                  </a:lnTo>
                  <a:lnTo>
                    <a:pt x="2213" y="551"/>
                  </a:lnTo>
                  <a:lnTo>
                    <a:pt x="2302" y="556"/>
                  </a:lnTo>
                  <a:lnTo>
                    <a:pt x="2386" y="563"/>
                  </a:lnTo>
                  <a:lnTo>
                    <a:pt x="2466" y="573"/>
                  </a:lnTo>
                  <a:lnTo>
                    <a:pt x="2540" y="586"/>
                  </a:lnTo>
                  <a:lnTo>
                    <a:pt x="2608" y="602"/>
                  </a:lnTo>
                  <a:lnTo>
                    <a:pt x="2672" y="622"/>
                  </a:lnTo>
                  <a:lnTo>
                    <a:pt x="2731" y="644"/>
                  </a:lnTo>
                  <a:lnTo>
                    <a:pt x="2785" y="669"/>
                  </a:lnTo>
                  <a:lnTo>
                    <a:pt x="2832" y="696"/>
                  </a:lnTo>
                  <a:lnTo>
                    <a:pt x="2876" y="727"/>
                  </a:lnTo>
                  <a:lnTo>
                    <a:pt x="2913" y="761"/>
                  </a:lnTo>
                  <a:lnTo>
                    <a:pt x="2946" y="797"/>
                  </a:lnTo>
                  <a:lnTo>
                    <a:pt x="2974" y="836"/>
                  </a:lnTo>
                  <a:lnTo>
                    <a:pt x="2996" y="878"/>
                  </a:lnTo>
                  <a:lnTo>
                    <a:pt x="3015" y="926"/>
                  </a:lnTo>
                  <a:lnTo>
                    <a:pt x="3027" y="976"/>
                  </a:lnTo>
                  <a:lnTo>
                    <a:pt x="3032" y="1027"/>
                  </a:lnTo>
                  <a:lnTo>
                    <a:pt x="3032" y="1080"/>
                  </a:lnTo>
                  <a:lnTo>
                    <a:pt x="3024" y="1134"/>
                  </a:lnTo>
                  <a:lnTo>
                    <a:pt x="3010" y="1192"/>
                  </a:lnTo>
                  <a:lnTo>
                    <a:pt x="2989" y="1251"/>
                  </a:lnTo>
                  <a:lnTo>
                    <a:pt x="2963" y="1314"/>
                  </a:lnTo>
                  <a:lnTo>
                    <a:pt x="2929" y="1377"/>
                  </a:lnTo>
                  <a:lnTo>
                    <a:pt x="3477" y="1377"/>
                  </a:lnTo>
                  <a:lnTo>
                    <a:pt x="3512" y="1379"/>
                  </a:lnTo>
                  <a:lnTo>
                    <a:pt x="3545" y="1387"/>
                  </a:lnTo>
                  <a:lnTo>
                    <a:pt x="3576" y="1401"/>
                  </a:lnTo>
                  <a:lnTo>
                    <a:pt x="3604" y="1419"/>
                  </a:lnTo>
                  <a:lnTo>
                    <a:pt x="3630" y="1442"/>
                  </a:lnTo>
                  <a:lnTo>
                    <a:pt x="3653" y="1468"/>
                  </a:lnTo>
                  <a:lnTo>
                    <a:pt x="3671" y="1497"/>
                  </a:lnTo>
                  <a:lnTo>
                    <a:pt x="3685" y="1528"/>
                  </a:lnTo>
                  <a:lnTo>
                    <a:pt x="3693" y="1561"/>
                  </a:lnTo>
                  <a:lnTo>
                    <a:pt x="3695" y="1596"/>
                  </a:lnTo>
                  <a:lnTo>
                    <a:pt x="3695" y="3456"/>
                  </a:lnTo>
                  <a:lnTo>
                    <a:pt x="3693" y="3491"/>
                  </a:lnTo>
                  <a:lnTo>
                    <a:pt x="3685" y="3524"/>
                  </a:lnTo>
                  <a:lnTo>
                    <a:pt x="3671" y="3554"/>
                  </a:lnTo>
                  <a:lnTo>
                    <a:pt x="3654" y="3583"/>
                  </a:lnTo>
                  <a:lnTo>
                    <a:pt x="3630" y="3609"/>
                  </a:lnTo>
                  <a:lnTo>
                    <a:pt x="3604" y="3632"/>
                  </a:lnTo>
                  <a:lnTo>
                    <a:pt x="3576" y="3649"/>
                  </a:lnTo>
                  <a:lnTo>
                    <a:pt x="3545" y="3662"/>
                  </a:lnTo>
                  <a:lnTo>
                    <a:pt x="3512" y="3669"/>
                  </a:lnTo>
                  <a:lnTo>
                    <a:pt x="3477" y="3672"/>
                  </a:lnTo>
                  <a:lnTo>
                    <a:pt x="218" y="3672"/>
                  </a:lnTo>
                  <a:lnTo>
                    <a:pt x="183" y="3669"/>
                  </a:lnTo>
                  <a:lnTo>
                    <a:pt x="149" y="3661"/>
                  </a:lnTo>
                  <a:lnTo>
                    <a:pt x="117" y="3649"/>
                  </a:lnTo>
                  <a:lnTo>
                    <a:pt x="89" y="3632"/>
                  </a:lnTo>
                  <a:lnTo>
                    <a:pt x="64" y="3610"/>
                  </a:lnTo>
                  <a:lnTo>
                    <a:pt x="42" y="3585"/>
                  </a:lnTo>
                  <a:lnTo>
                    <a:pt x="24" y="3557"/>
                  </a:lnTo>
                  <a:lnTo>
                    <a:pt x="11" y="3526"/>
                  </a:lnTo>
                  <a:lnTo>
                    <a:pt x="3" y="3492"/>
                  </a:lnTo>
                  <a:lnTo>
                    <a:pt x="0" y="3456"/>
                  </a:lnTo>
                  <a:lnTo>
                    <a:pt x="0" y="1596"/>
                  </a:lnTo>
                  <a:lnTo>
                    <a:pt x="3" y="1561"/>
                  </a:lnTo>
                  <a:lnTo>
                    <a:pt x="11" y="1527"/>
                  </a:lnTo>
                  <a:lnTo>
                    <a:pt x="24" y="1495"/>
                  </a:lnTo>
                  <a:lnTo>
                    <a:pt x="42" y="1467"/>
                  </a:lnTo>
                  <a:lnTo>
                    <a:pt x="64" y="1441"/>
                  </a:lnTo>
                  <a:lnTo>
                    <a:pt x="89" y="1419"/>
                  </a:lnTo>
                  <a:lnTo>
                    <a:pt x="117" y="1401"/>
                  </a:lnTo>
                  <a:lnTo>
                    <a:pt x="149" y="1389"/>
                  </a:lnTo>
                  <a:lnTo>
                    <a:pt x="183" y="1379"/>
                  </a:lnTo>
                  <a:lnTo>
                    <a:pt x="218" y="1377"/>
                  </a:lnTo>
                  <a:lnTo>
                    <a:pt x="2689" y="1377"/>
                  </a:lnTo>
                  <a:lnTo>
                    <a:pt x="2696" y="1367"/>
                  </a:lnTo>
                  <a:lnTo>
                    <a:pt x="2704" y="1358"/>
                  </a:lnTo>
                  <a:lnTo>
                    <a:pt x="2717" y="1340"/>
                  </a:lnTo>
                  <a:lnTo>
                    <a:pt x="2732" y="1318"/>
                  </a:lnTo>
                  <a:lnTo>
                    <a:pt x="2748" y="1293"/>
                  </a:lnTo>
                  <a:lnTo>
                    <a:pt x="2765" y="1265"/>
                  </a:lnTo>
                  <a:lnTo>
                    <a:pt x="2781" y="1234"/>
                  </a:lnTo>
                  <a:lnTo>
                    <a:pt x="2796" y="1201"/>
                  </a:lnTo>
                  <a:lnTo>
                    <a:pt x="2810" y="1167"/>
                  </a:lnTo>
                  <a:lnTo>
                    <a:pt x="2821" y="1132"/>
                  </a:lnTo>
                  <a:lnTo>
                    <a:pt x="2829" y="1097"/>
                  </a:lnTo>
                  <a:lnTo>
                    <a:pt x="2832" y="1061"/>
                  </a:lnTo>
                  <a:lnTo>
                    <a:pt x="2832" y="1027"/>
                  </a:lnTo>
                  <a:lnTo>
                    <a:pt x="2827" y="993"/>
                  </a:lnTo>
                  <a:lnTo>
                    <a:pt x="2816" y="960"/>
                  </a:lnTo>
                  <a:lnTo>
                    <a:pt x="2798" y="929"/>
                  </a:lnTo>
                  <a:lnTo>
                    <a:pt x="2774" y="902"/>
                  </a:lnTo>
                  <a:lnTo>
                    <a:pt x="2744" y="876"/>
                  </a:lnTo>
                  <a:lnTo>
                    <a:pt x="2707" y="853"/>
                  </a:lnTo>
                  <a:lnTo>
                    <a:pt x="2665" y="831"/>
                  </a:lnTo>
                  <a:lnTo>
                    <a:pt x="2616" y="812"/>
                  </a:lnTo>
                  <a:lnTo>
                    <a:pt x="2561" y="795"/>
                  </a:lnTo>
                  <a:lnTo>
                    <a:pt x="2501" y="782"/>
                  </a:lnTo>
                  <a:lnTo>
                    <a:pt x="2435" y="769"/>
                  </a:lnTo>
                  <a:lnTo>
                    <a:pt x="2364" y="760"/>
                  </a:lnTo>
                  <a:lnTo>
                    <a:pt x="2287" y="753"/>
                  </a:lnTo>
                  <a:lnTo>
                    <a:pt x="2205" y="749"/>
                  </a:lnTo>
                  <a:lnTo>
                    <a:pt x="2104" y="744"/>
                  </a:lnTo>
                  <a:lnTo>
                    <a:pt x="2008" y="736"/>
                  </a:lnTo>
                  <a:lnTo>
                    <a:pt x="1918" y="726"/>
                  </a:lnTo>
                  <a:lnTo>
                    <a:pt x="1833" y="713"/>
                  </a:lnTo>
                  <a:lnTo>
                    <a:pt x="1753" y="699"/>
                  </a:lnTo>
                  <a:lnTo>
                    <a:pt x="1679" y="682"/>
                  </a:lnTo>
                  <a:lnTo>
                    <a:pt x="1611" y="661"/>
                  </a:lnTo>
                  <a:lnTo>
                    <a:pt x="1547" y="639"/>
                  </a:lnTo>
                  <a:lnTo>
                    <a:pt x="1489" y="614"/>
                  </a:lnTo>
                  <a:lnTo>
                    <a:pt x="1437" y="586"/>
                  </a:lnTo>
                  <a:lnTo>
                    <a:pt x="1390" y="556"/>
                  </a:lnTo>
                  <a:lnTo>
                    <a:pt x="1349" y="524"/>
                  </a:lnTo>
                  <a:lnTo>
                    <a:pt x="1313" y="489"/>
                  </a:lnTo>
                  <a:lnTo>
                    <a:pt x="1282" y="450"/>
                  </a:lnTo>
                  <a:lnTo>
                    <a:pt x="1257" y="411"/>
                  </a:lnTo>
                  <a:lnTo>
                    <a:pt x="1241" y="376"/>
                  </a:lnTo>
                  <a:lnTo>
                    <a:pt x="1228" y="340"/>
                  </a:lnTo>
                  <a:lnTo>
                    <a:pt x="1220" y="303"/>
                  </a:lnTo>
                  <a:lnTo>
                    <a:pt x="1217" y="264"/>
                  </a:lnTo>
                  <a:lnTo>
                    <a:pt x="1218" y="223"/>
                  </a:lnTo>
                  <a:lnTo>
                    <a:pt x="1221" y="186"/>
                  </a:lnTo>
                  <a:lnTo>
                    <a:pt x="1228" y="152"/>
                  </a:lnTo>
                  <a:lnTo>
                    <a:pt x="1236" y="121"/>
                  </a:lnTo>
                  <a:lnTo>
                    <a:pt x="1248" y="94"/>
                  </a:lnTo>
                  <a:lnTo>
                    <a:pt x="1260" y="69"/>
                  </a:lnTo>
                  <a:lnTo>
                    <a:pt x="1274" y="45"/>
                  </a:lnTo>
                  <a:lnTo>
                    <a:pt x="1289" y="27"/>
                  </a:lnTo>
                  <a:lnTo>
                    <a:pt x="1306" y="13"/>
                  </a:lnTo>
                  <a:lnTo>
                    <a:pt x="1325" y="4"/>
                  </a:lnTo>
                  <a:lnTo>
                    <a:pt x="13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0" name="Freeform 83">
              <a:extLst>
                <a:ext uri="{FF2B5EF4-FFF2-40B4-BE49-F238E27FC236}">
                  <a16:creationId xmlns:a16="http://schemas.microsoft.com/office/drawing/2014/main" id="{B4B54027-C69B-4946-820A-C65207ECDB00}"/>
                </a:ext>
              </a:extLst>
            </p:cNvPr>
            <p:cNvSpPr/>
            <p:nvPr/>
          </p:nvSpPr>
          <p:spPr bwMode="auto">
            <a:xfrm>
              <a:off x="719138" y="517525"/>
              <a:ext cx="68263" cy="66675"/>
            </a:xfrm>
            <a:custGeom>
              <a:avLst/>
              <a:gdLst>
                <a:gd name="T0" fmla="*/ 5605660 w 253"/>
                <a:gd name="T1" fmla="*/ 0 h 251"/>
                <a:gd name="T2" fmla="*/ 12739818 w 253"/>
                <a:gd name="T3" fmla="*/ 0 h 251"/>
                <a:gd name="T4" fmla="*/ 14268856 w 253"/>
                <a:gd name="T5" fmla="*/ 211713 h 251"/>
                <a:gd name="T6" fmla="*/ 15579074 w 253"/>
                <a:gd name="T7" fmla="*/ 776193 h 251"/>
                <a:gd name="T8" fmla="*/ 16743862 w 253"/>
                <a:gd name="T9" fmla="*/ 1693439 h 251"/>
                <a:gd name="T10" fmla="*/ 17617520 w 253"/>
                <a:gd name="T11" fmla="*/ 2822398 h 251"/>
                <a:gd name="T12" fmla="*/ 18200049 w 253"/>
                <a:gd name="T13" fmla="*/ 4092676 h 251"/>
                <a:gd name="T14" fmla="*/ 18418329 w 253"/>
                <a:gd name="T15" fmla="*/ 5504008 h 251"/>
                <a:gd name="T16" fmla="*/ 18418329 w 253"/>
                <a:gd name="T17" fmla="*/ 12278029 h 251"/>
                <a:gd name="T18" fmla="*/ 18200049 w 253"/>
                <a:gd name="T19" fmla="*/ 13618701 h 251"/>
                <a:gd name="T20" fmla="*/ 17617520 w 253"/>
                <a:gd name="T21" fmla="*/ 14888979 h 251"/>
                <a:gd name="T22" fmla="*/ 16743862 w 253"/>
                <a:gd name="T23" fmla="*/ 16017938 h 251"/>
                <a:gd name="T24" fmla="*/ 15579074 w 253"/>
                <a:gd name="T25" fmla="*/ 16864525 h 251"/>
                <a:gd name="T26" fmla="*/ 14268856 w 253"/>
                <a:gd name="T27" fmla="*/ 17429004 h 251"/>
                <a:gd name="T28" fmla="*/ 12739818 w 253"/>
                <a:gd name="T29" fmla="*/ 17711377 h 251"/>
                <a:gd name="T30" fmla="*/ 5605660 w 253"/>
                <a:gd name="T31" fmla="*/ 17711377 h 251"/>
                <a:gd name="T32" fmla="*/ 4222323 w 253"/>
                <a:gd name="T33" fmla="*/ 17429004 h 251"/>
                <a:gd name="T34" fmla="*/ 2839255 w 253"/>
                <a:gd name="T35" fmla="*/ 16864525 h 251"/>
                <a:gd name="T36" fmla="*/ 1674467 w 253"/>
                <a:gd name="T37" fmla="*/ 16017938 h 251"/>
                <a:gd name="T38" fmla="*/ 800809 w 253"/>
                <a:gd name="T39" fmla="*/ 14888979 h 251"/>
                <a:gd name="T40" fmla="*/ 218280 w 253"/>
                <a:gd name="T41" fmla="*/ 13618701 h 251"/>
                <a:gd name="T42" fmla="*/ 0 w 253"/>
                <a:gd name="T43" fmla="*/ 12278029 h 251"/>
                <a:gd name="T44" fmla="*/ 0 w 253"/>
                <a:gd name="T45" fmla="*/ 5504008 h 251"/>
                <a:gd name="T46" fmla="*/ 218280 w 253"/>
                <a:gd name="T47" fmla="*/ 4092676 h 251"/>
                <a:gd name="T48" fmla="*/ 800809 w 253"/>
                <a:gd name="T49" fmla="*/ 2822398 h 251"/>
                <a:gd name="T50" fmla="*/ 1674467 w 253"/>
                <a:gd name="T51" fmla="*/ 1693439 h 251"/>
                <a:gd name="T52" fmla="*/ 2839255 w 253"/>
                <a:gd name="T53" fmla="*/ 776193 h 251"/>
                <a:gd name="T54" fmla="*/ 4222323 w 253"/>
                <a:gd name="T55" fmla="*/ 211713 h 251"/>
                <a:gd name="T56" fmla="*/ 5605660 w 253"/>
                <a:gd name="T57" fmla="*/ 0 h 2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3"/>
                <a:gd name="T88" fmla="*/ 0 h 251"/>
                <a:gd name="T89" fmla="*/ 253 w 253"/>
                <a:gd name="T90" fmla="*/ 251 h 25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3" h="251">
                  <a:moveTo>
                    <a:pt x="77" y="0"/>
                  </a:moveTo>
                  <a:lnTo>
                    <a:pt x="175" y="0"/>
                  </a:lnTo>
                  <a:lnTo>
                    <a:pt x="196" y="3"/>
                  </a:lnTo>
                  <a:lnTo>
                    <a:pt x="214" y="11"/>
                  </a:lnTo>
                  <a:lnTo>
                    <a:pt x="230" y="24"/>
                  </a:lnTo>
                  <a:lnTo>
                    <a:pt x="242" y="40"/>
                  </a:lnTo>
                  <a:lnTo>
                    <a:pt x="250" y="58"/>
                  </a:lnTo>
                  <a:lnTo>
                    <a:pt x="253" y="78"/>
                  </a:lnTo>
                  <a:lnTo>
                    <a:pt x="253" y="174"/>
                  </a:lnTo>
                  <a:lnTo>
                    <a:pt x="250" y="193"/>
                  </a:lnTo>
                  <a:lnTo>
                    <a:pt x="242" y="211"/>
                  </a:lnTo>
                  <a:lnTo>
                    <a:pt x="230" y="227"/>
                  </a:lnTo>
                  <a:lnTo>
                    <a:pt x="214" y="239"/>
                  </a:lnTo>
                  <a:lnTo>
                    <a:pt x="196" y="247"/>
                  </a:lnTo>
                  <a:lnTo>
                    <a:pt x="175" y="251"/>
                  </a:lnTo>
                  <a:lnTo>
                    <a:pt x="77" y="251"/>
                  </a:lnTo>
                  <a:lnTo>
                    <a:pt x="58" y="247"/>
                  </a:lnTo>
                  <a:lnTo>
                    <a:pt x="39" y="239"/>
                  </a:lnTo>
                  <a:lnTo>
                    <a:pt x="23" y="227"/>
                  </a:lnTo>
                  <a:lnTo>
                    <a:pt x="11" y="211"/>
                  </a:lnTo>
                  <a:lnTo>
                    <a:pt x="3" y="193"/>
                  </a:lnTo>
                  <a:lnTo>
                    <a:pt x="0" y="174"/>
                  </a:lnTo>
                  <a:lnTo>
                    <a:pt x="0" y="78"/>
                  </a:lnTo>
                  <a:lnTo>
                    <a:pt x="3" y="58"/>
                  </a:lnTo>
                  <a:lnTo>
                    <a:pt x="11" y="40"/>
                  </a:lnTo>
                  <a:lnTo>
                    <a:pt x="23" y="24"/>
                  </a:lnTo>
                  <a:lnTo>
                    <a:pt x="39" y="11"/>
                  </a:lnTo>
                  <a:lnTo>
                    <a:pt x="58" y="3"/>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1" name="Freeform 84">
              <a:extLst>
                <a:ext uri="{FF2B5EF4-FFF2-40B4-BE49-F238E27FC236}">
                  <a16:creationId xmlns:a16="http://schemas.microsoft.com/office/drawing/2014/main" id="{F2B5C562-F1EA-403D-95BA-9278BE729E64}"/>
                </a:ext>
              </a:extLst>
            </p:cNvPr>
            <p:cNvSpPr/>
            <p:nvPr/>
          </p:nvSpPr>
          <p:spPr bwMode="auto">
            <a:xfrm>
              <a:off x="719138" y="649288"/>
              <a:ext cx="68263" cy="66675"/>
            </a:xfrm>
            <a:custGeom>
              <a:avLst/>
              <a:gdLst>
                <a:gd name="T0" fmla="*/ 5605660 w 253"/>
                <a:gd name="T1" fmla="*/ 0 h 249"/>
                <a:gd name="T2" fmla="*/ 12739818 w 253"/>
                <a:gd name="T3" fmla="*/ 0 h 249"/>
                <a:gd name="T4" fmla="*/ 14268856 w 253"/>
                <a:gd name="T5" fmla="*/ 143525 h 249"/>
                <a:gd name="T6" fmla="*/ 15579074 w 253"/>
                <a:gd name="T7" fmla="*/ 717091 h 249"/>
                <a:gd name="T8" fmla="*/ 16743862 w 253"/>
                <a:gd name="T9" fmla="*/ 1649202 h 249"/>
                <a:gd name="T10" fmla="*/ 17617520 w 253"/>
                <a:gd name="T11" fmla="*/ 2724571 h 249"/>
                <a:gd name="T12" fmla="*/ 18200049 w 253"/>
                <a:gd name="T13" fmla="*/ 4086990 h 249"/>
                <a:gd name="T14" fmla="*/ 18418329 w 253"/>
                <a:gd name="T15" fmla="*/ 5520904 h 249"/>
                <a:gd name="T16" fmla="*/ 18418329 w 253"/>
                <a:gd name="T17" fmla="*/ 12332733 h 249"/>
                <a:gd name="T18" fmla="*/ 18200049 w 253"/>
                <a:gd name="T19" fmla="*/ 13838410 h 249"/>
                <a:gd name="T20" fmla="*/ 17617520 w 253"/>
                <a:gd name="T21" fmla="*/ 15129066 h 249"/>
                <a:gd name="T22" fmla="*/ 16743862 w 253"/>
                <a:gd name="T23" fmla="*/ 16276198 h 249"/>
                <a:gd name="T24" fmla="*/ 15579074 w 253"/>
                <a:gd name="T25" fmla="*/ 17136546 h 249"/>
                <a:gd name="T26" fmla="*/ 14268856 w 253"/>
                <a:gd name="T27" fmla="*/ 17710112 h 249"/>
                <a:gd name="T28" fmla="*/ 12739818 w 253"/>
                <a:gd name="T29" fmla="*/ 17853637 h 249"/>
                <a:gd name="T30" fmla="*/ 5605660 w 253"/>
                <a:gd name="T31" fmla="*/ 17853637 h 249"/>
                <a:gd name="T32" fmla="*/ 4222323 w 253"/>
                <a:gd name="T33" fmla="*/ 17710112 h 249"/>
                <a:gd name="T34" fmla="*/ 2839255 w 253"/>
                <a:gd name="T35" fmla="*/ 17136546 h 249"/>
                <a:gd name="T36" fmla="*/ 1674467 w 253"/>
                <a:gd name="T37" fmla="*/ 16276198 h 249"/>
                <a:gd name="T38" fmla="*/ 800809 w 253"/>
                <a:gd name="T39" fmla="*/ 15129066 h 249"/>
                <a:gd name="T40" fmla="*/ 218280 w 253"/>
                <a:gd name="T41" fmla="*/ 13838410 h 249"/>
                <a:gd name="T42" fmla="*/ 0 w 253"/>
                <a:gd name="T43" fmla="*/ 12332733 h 249"/>
                <a:gd name="T44" fmla="*/ 0 w 253"/>
                <a:gd name="T45" fmla="*/ 5520904 h 249"/>
                <a:gd name="T46" fmla="*/ 218280 w 253"/>
                <a:gd name="T47" fmla="*/ 4086990 h 249"/>
                <a:gd name="T48" fmla="*/ 800809 w 253"/>
                <a:gd name="T49" fmla="*/ 2724571 h 249"/>
                <a:gd name="T50" fmla="*/ 1674467 w 253"/>
                <a:gd name="T51" fmla="*/ 1649202 h 249"/>
                <a:gd name="T52" fmla="*/ 2839255 w 253"/>
                <a:gd name="T53" fmla="*/ 717091 h 249"/>
                <a:gd name="T54" fmla="*/ 4222323 w 253"/>
                <a:gd name="T55" fmla="*/ 143525 h 249"/>
                <a:gd name="T56" fmla="*/ 5605660 w 253"/>
                <a:gd name="T57" fmla="*/ 0 h 2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3"/>
                <a:gd name="T88" fmla="*/ 0 h 249"/>
                <a:gd name="T89" fmla="*/ 253 w 253"/>
                <a:gd name="T90" fmla="*/ 249 h 2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3" h="249">
                  <a:moveTo>
                    <a:pt x="77" y="0"/>
                  </a:moveTo>
                  <a:lnTo>
                    <a:pt x="175" y="0"/>
                  </a:lnTo>
                  <a:lnTo>
                    <a:pt x="196" y="2"/>
                  </a:lnTo>
                  <a:lnTo>
                    <a:pt x="214" y="10"/>
                  </a:lnTo>
                  <a:lnTo>
                    <a:pt x="230" y="23"/>
                  </a:lnTo>
                  <a:lnTo>
                    <a:pt x="242" y="38"/>
                  </a:lnTo>
                  <a:lnTo>
                    <a:pt x="250" y="57"/>
                  </a:lnTo>
                  <a:lnTo>
                    <a:pt x="253" y="77"/>
                  </a:lnTo>
                  <a:lnTo>
                    <a:pt x="253" y="172"/>
                  </a:lnTo>
                  <a:lnTo>
                    <a:pt x="250" y="193"/>
                  </a:lnTo>
                  <a:lnTo>
                    <a:pt x="242" y="211"/>
                  </a:lnTo>
                  <a:lnTo>
                    <a:pt x="230" y="227"/>
                  </a:lnTo>
                  <a:lnTo>
                    <a:pt x="214" y="239"/>
                  </a:lnTo>
                  <a:lnTo>
                    <a:pt x="196" y="247"/>
                  </a:lnTo>
                  <a:lnTo>
                    <a:pt x="175" y="249"/>
                  </a:lnTo>
                  <a:lnTo>
                    <a:pt x="77" y="249"/>
                  </a:lnTo>
                  <a:lnTo>
                    <a:pt x="58" y="247"/>
                  </a:lnTo>
                  <a:lnTo>
                    <a:pt x="39" y="239"/>
                  </a:lnTo>
                  <a:lnTo>
                    <a:pt x="23" y="227"/>
                  </a:lnTo>
                  <a:lnTo>
                    <a:pt x="11" y="211"/>
                  </a:lnTo>
                  <a:lnTo>
                    <a:pt x="3" y="193"/>
                  </a:lnTo>
                  <a:lnTo>
                    <a:pt x="0" y="172"/>
                  </a:lnTo>
                  <a:lnTo>
                    <a:pt x="0" y="77"/>
                  </a:lnTo>
                  <a:lnTo>
                    <a:pt x="3" y="57"/>
                  </a:lnTo>
                  <a:lnTo>
                    <a:pt x="11" y="38"/>
                  </a:lnTo>
                  <a:lnTo>
                    <a:pt x="23" y="23"/>
                  </a:lnTo>
                  <a:lnTo>
                    <a:pt x="39" y="10"/>
                  </a:lnTo>
                  <a:lnTo>
                    <a:pt x="58" y="2"/>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2" name="Freeform 85">
              <a:extLst>
                <a:ext uri="{FF2B5EF4-FFF2-40B4-BE49-F238E27FC236}">
                  <a16:creationId xmlns:a16="http://schemas.microsoft.com/office/drawing/2014/main" id="{6CA55507-C966-4DAE-B938-ECE727098E1C}"/>
                </a:ext>
              </a:extLst>
            </p:cNvPr>
            <p:cNvSpPr/>
            <p:nvPr/>
          </p:nvSpPr>
          <p:spPr bwMode="auto">
            <a:xfrm>
              <a:off x="655638" y="584200"/>
              <a:ext cx="66675" cy="66675"/>
            </a:xfrm>
            <a:custGeom>
              <a:avLst/>
              <a:gdLst>
                <a:gd name="T0" fmla="*/ 5504008 w 251"/>
                <a:gd name="T1" fmla="*/ 0 h 252"/>
                <a:gd name="T2" fmla="*/ 11995656 w 251"/>
                <a:gd name="T3" fmla="*/ 0 h 252"/>
                <a:gd name="T4" fmla="*/ 13548041 w 251"/>
                <a:gd name="T5" fmla="*/ 210079 h 252"/>
                <a:gd name="T6" fmla="*/ 14888979 w 251"/>
                <a:gd name="T7" fmla="*/ 769938 h 252"/>
                <a:gd name="T8" fmla="*/ 16017938 w 251"/>
                <a:gd name="T9" fmla="*/ 1609990 h 252"/>
                <a:gd name="T10" fmla="*/ 17005844 w 251"/>
                <a:gd name="T11" fmla="*/ 2730235 h 252"/>
                <a:gd name="T12" fmla="*/ 17499664 w 251"/>
                <a:gd name="T13" fmla="*/ 3990181 h 252"/>
                <a:gd name="T14" fmla="*/ 17711377 w 251"/>
                <a:gd name="T15" fmla="*/ 5460471 h 252"/>
                <a:gd name="T16" fmla="*/ 17711377 w 251"/>
                <a:gd name="T17" fmla="*/ 12250738 h 252"/>
                <a:gd name="T18" fmla="*/ 17499664 w 251"/>
                <a:gd name="T19" fmla="*/ 13580798 h 252"/>
                <a:gd name="T20" fmla="*/ 17005844 w 251"/>
                <a:gd name="T21" fmla="*/ 14910858 h 252"/>
                <a:gd name="T22" fmla="*/ 16017938 w 251"/>
                <a:gd name="T23" fmla="*/ 15960990 h 252"/>
                <a:gd name="T24" fmla="*/ 14888979 w 251"/>
                <a:gd name="T25" fmla="*/ 16871156 h 252"/>
                <a:gd name="T26" fmla="*/ 13548041 w 251"/>
                <a:gd name="T27" fmla="*/ 17431015 h 252"/>
                <a:gd name="T28" fmla="*/ 11995656 w 251"/>
                <a:gd name="T29" fmla="*/ 17641094 h 252"/>
                <a:gd name="T30" fmla="*/ 5504008 w 251"/>
                <a:gd name="T31" fmla="*/ 17641094 h 252"/>
                <a:gd name="T32" fmla="*/ 4022017 w 251"/>
                <a:gd name="T33" fmla="*/ 17431015 h 252"/>
                <a:gd name="T34" fmla="*/ 2681344 w 251"/>
                <a:gd name="T35" fmla="*/ 16941006 h 252"/>
                <a:gd name="T36" fmla="*/ 1623045 w 251"/>
                <a:gd name="T37" fmla="*/ 16100954 h 252"/>
                <a:gd name="T38" fmla="*/ 776193 w 251"/>
                <a:gd name="T39" fmla="*/ 14980973 h 252"/>
                <a:gd name="T40" fmla="*/ 211713 w 251"/>
                <a:gd name="T41" fmla="*/ 13720762 h 252"/>
                <a:gd name="T42" fmla="*/ 0 w 251"/>
                <a:gd name="T43" fmla="*/ 12250738 h 252"/>
                <a:gd name="T44" fmla="*/ 0 w 251"/>
                <a:gd name="T45" fmla="*/ 5460471 h 252"/>
                <a:gd name="T46" fmla="*/ 211713 w 251"/>
                <a:gd name="T47" fmla="*/ 3990181 h 252"/>
                <a:gd name="T48" fmla="*/ 776193 w 251"/>
                <a:gd name="T49" fmla="*/ 2660121 h 252"/>
                <a:gd name="T50" fmla="*/ 1623045 w 251"/>
                <a:gd name="T51" fmla="*/ 1540140 h 252"/>
                <a:gd name="T52" fmla="*/ 2681344 w 251"/>
                <a:gd name="T53" fmla="*/ 769938 h 252"/>
                <a:gd name="T54" fmla="*/ 4022017 w 251"/>
                <a:gd name="T55" fmla="*/ 210079 h 252"/>
                <a:gd name="T56" fmla="*/ 5504008 w 251"/>
                <a:gd name="T57" fmla="*/ 0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1"/>
                <a:gd name="T88" fmla="*/ 0 h 252"/>
                <a:gd name="T89" fmla="*/ 251 w 251"/>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1" h="252">
                  <a:moveTo>
                    <a:pt x="78" y="0"/>
                  </a:moveTo>
                  <a:lnTo>
                    <a:pt x="170" y="0"/>
                  </a:lnTo>
                  <a:lnTo>
                    <a:pt x="192" y="3"/>
                  </a:lnTo>
                  <a:lnTo>
                    <a:pt x="211" y="11"/>
                  </a:lnTo>
                  <a:lnTo>
                    <a:pt x="227" y="23"/>
                  </a:lnTo>
                  <a:lnTo>
                    <a:pt x="241" y="39"/>
                  </a:lnTo>
                  <a:lnTo>
                    <a:pt x="248" y="57"/>
                  </a:lnTo>
                  <a:lnTo>
                    <a:pt x="251" y="78"/>
                  </a:lnTo>
                  <a:lnTo>
                    <a:pt x="251" y="175"/>
                  </a:lnTo>
                  <a:lnTo>
                    <a:pt x="248" y="194"/>
                  </a:lnTo>
                  <a:lnTo>
                    <a:pt x="241" y="213"/>
                  </a:lnTo>
                  <a:lnTo>
                    <a:pt x="227" y="228"/>
                  </a:lnTo>
                  <a:lnTo>
                    <a:pt x="211" y="241"/>
                  </a:lnTo>
                  <a:lnTo>
                    <a:pt x="192" y="249"/>
                  </a:lnTo>
                  <a:lnTo>
                    <a:pt x="170" y="252"/>
                  </a:lnTo>
                  <a:lnTo>
                    <a:pt x="78" y="252"/>
                  </a:lnTo>
                  <a:lnTo>
                    <a:pt x="57" y="249"/>
                  </a:lnTo>
                  <a:lnTo>
                    <a:pt x="38" y="242"/>
                  </a:lnTo>
                  <a:lnTo>
                    <a:pt x="23" y="230"/>
                  </a:lnTo>
                  <a:lnTo>
                    <a:pt x="11" y="214"/>
                  </a:lnTo>
                  <a:lnTo>
                    <a:pt x="3" y="196"/>
                  </a:lnTo>
                  <a:lnTo>
                    <a:pt x="0" y="175"/>
                  </a:lnTo>
                  <a:lnTo>
                    <a:pt x="0" y="78"/>
                  </a:lnTo>
                  <a:lnTo>
                    <a:pt x="3" y="57"/>
                  </a:lnTo>
                  <a:lnTo>
                    <a:pt x="11" y="38"/>
                  </a:lnTo>
                  <a:lnTo>
                    <a:pt x="23" y="22"/>
                  </a:lnTo>
                  <a:lnTo>
                    <a:pt x="38" y="11"/>
                  </a:lnTo>
                  <a:lnTo>
                    <a:pt x="57" y="3"/>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3" name="Freeform 86">
              <a:extLst>
                <a:ext uri="{FF2B5EF4-FFF2-40B4-BE49-F238E27FC236}">
                  <a16:creationId xmlns:a16="http://schemas.microsoft.com/office/drawing/2014/main" id="{CB457CF1-90A5-4AD0-8228-49CB36D89654}"/>
                </a:ext>
              </a:extLst>
            </p:cNvPr>
            <p:cNvSpPr/>
            <p:nvPr/>
          </p:nvSpPr>
          <p:spPr bwMode="auto">
            <a:xfrm>
              <a:off x="587375" y="517525"/>
              <a:ext cx="66675" cy="66675"/>
            </a:xfrm>
            <a:custGeom>
              <a:avLst/>
              <a:gdLst>
                <a:gd name="T0" fmla="*/ 5637801 w 248"/>
                <a:gd name="T1" fmla="*/ 0 h 251"/>
                <a:gd name="T2" fmla="*/ 12287826 w 248"/>
                <a:gd name="T3" fmla="*/ 0 h 251"/>
                <a:gd name="T4" fmla="*/ 13877810 w 248"/>
                <a:gd name="T5" fmla="*/ 211713 h 251"/>
                <a:gd name="T6" fmla="*/ 15179048 w 248"/>
                <a:gd name="T7" fmla="*/ 776193 h 251"/>
                <a:gd name="T8" fmla="*/ 16335375 w 248"/>
                <a:gd name="T9" fmla="*/ 1623045 h 251"/>
                <a:gd name="T10" fmla="*/ 17130636 w 248"/>
                <a:gd name="T11" fmla="*/ 2752004 h 251"/>
                <a:gd name="T12" fmla="*/ 17708665 w 248"/>
                <a:gd name="T13" fmla="*/ 4022017 h 251"/>
                <a:gd name="T14" fmla="*/ 17925628 w 248"/>
                <a:gd name="T15" fmla="*/ 5504008 h 251"/>
                <a:gd name="T16" fmla="*/ 17925628 w 248"/>
                <a:gd name="T17" fmla="*/ 12278029 h 251"/>
                <a:gd name="T18" fmla="*/ 17708665 w 248"/>
                <a:gd name="T19" fmla="*/ 13689360 h 251"/>
                <a:gd name="T20" fmla="*/ 17130636 w 248"/>
                <a:gd name="T21" fmla="*/ 14959373 h 251"/>
                <a:gd name="T22" fmla="*/ 16335375 w 248"/>
                <a:gd name="T23" fmla="*/ 16088332 h 251"/>
                <a:gd name="T24" fmla="*/ 15179048 w 248"/>
                <a:gd name="T25" fmla="*/ 17005844 h 251"/>
                <a:gd name="T26" fmla="*/ 13877810 w 248"/>
                <a:gd name="T27" fmla="*/ 17429004 h 251"/>
                <a:gd name="T28" fmla="*/ 12287826 w 248"/>
                <a:gd name="T29" fmla="*/ 17711377 h 251"/>
                <a:gd name="T30" fmla="*/ 5637801 w 248"/>
                <a:gd name="T31" fmla="*/ 17711377 h 251"/>
                <a:gd name="T32" fmla="*/ 4119870 w 248"/>
                <a:gd name="T33" fmla="*/ 17429004 h 251"/>
                <a:gd name="T34" fmla="*/ 2818901 w 248"/>
                <a:gd name="T35" fmla="*/ 17005844 h 251"/>
                <a:gd name="T36" fmla="*/ 1662573 w 248"/>
                <a:gd name="T37" fmla="*/ 16088332 h 251"/>
                <a:gd name="T38" fmla="*/ 794992 w 248"/>
                <a:gd name="T39" fmla="*/ 14959373 h 251"/>
                <a:gd name="T40" fmla="*/ 289015 w 248"/>
                <a:gd name="T41" fmla="*/ 13689360 h 251"/>
                <a:gd name="T42" fmla="*/ 0 w 248"/>
                <a:gd name="T43" fmla="*/ 12278029 h 251"/>
                <a:gd name="T44" fmla="*/ 0 w 248"/>
                <a:gd name="T45" fmla="*/ 5504008 h 251"/>
                <a:gd name="T46" fmla="*/ 289015 w 248"/>
                <a:gd name="T47" fmla="*/ 4022017 h 251"/>
                <a:gd name="T48" fmla="*/ 794992 w 248"/>
                <a:gd name="T49" fmla="*/ 2752004 h 251"/>
                <a:gd name="T50" fmla="*/ 1662573 w 248"/>
                <a:gd name="T51" fmla="*/ 1623045 h 251"/>
                <a:gd name="T52" fmla="*/ 2818901 w 248"/>
                <a:gd name="T53" fmla="*/ 776193 h 251"/>
                <a:gd name="T54" fmla="*/ 4119870 w 248"/>
                <a:gd name="T55" fmla="*/ 211713 h 251"/>
                <a:gd name="T56" fmla="*/ 5637801 w 248"/>
                <a:gd name="T57" fmla="*/ 0 h 2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251"/>
                <a:gd name="T89" fmla="*/ 248 w 248"/>
                <a:gd name="T90" fmla="*/ 251 h 25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251">
                  <a:moveTo>
                    <a:pt x="78" y="0"/>
                  </a:moveTo>
                  <a:lnTo>
                    <a:pt x="170" y="0"/>
                  </a:lnTo>
                  <a:lnTo>
                    <a:pt x="192" y="3"/>
                  </a:lnTo>
                  <a:lnTo>
                    <a:pt x="210" y="11"/>
                  </a:lnTo>
                  <a:lnTo>
                    <a:pt x="226" y="23"/>
                  </a:lnTo>
                  <a:lnTo>
                    <a:pt x="237" y="39"/>
                  </a:lnTo>
                  <a:lnTo>
                    <a:pt x="245" y="57"/>
                  </a:lnTo>
                  <a:lnTo>
                    <a:pt x="248" y="78"/>
                  </a:lnTo>
                  <a:lnTo>
                    <a:pt x="248" y="174"/>
                  </a:lnTo>
                  <a:lnTo>
                    <a:pt x="245" y="194"/>
                  </a:lnTo>
                  <a:lnTo>
                    <a:pt x="237" y="212"/>
                  </a:lnTo>
                  <a:lnTo>
                    <a:pt x="226" y="228"/>
                  </a:lnTo>
                  <a:lnTo>
                    <a:pt x="210" y="241"/>
                  </a:lnTo>
                  <a:lnTo>
                    <a:pt x="192" y="247"/>
                  </a:lnTo>
                  <a:lnTo>
                    <a:pt x="170" y="251"/>
                  </a:lnTo>
                  <a:lnTo>
                    <a:pt x="78" y="251"/>
                  </a:lnTo>
                  <a:lnTo>
                    <a:pt x="57" y="247"/>
                  </a:lnTo>
                  <a:lnTo>
                    <a:pt x="39" y="241"/>
                  </a:lnTo>
                  <a:lnTo>
                    <a:pt x="23" y="228"/>
                  </a:lnTo>
                  <a:lnTo>
                    <a:pt x="11" y="212"/>
                  </a:lnTo>
                  <a:lnTo>
                    <a:pt x="4" y="194"/>
                  </a:lnTo>
                  <a:lnTo>
                    <a:pt x="0" y="174"/>
                  </a:lnTo>
                  <a:lnTo>
                    <a:pt x="0" y="78"/>
                  </a:lnTo>
                  <a:lnTo>
                    <a:pt x="4" y="57"/>
                  </a:lnTo>
                  <a:lnTo>
                    <a:pt x="11" y="39"/>
                  </a:lnTo>
                  <a:lnTo>
                    <a:pt x="23" y="23"/>
                  </a:lnTo>
                  <a:lnTo>
                    <a:pt x="39" y="11"/>
                  </a:lnTo>
                  <a:lnTo>
                    <a:pt x="57" y="3"/>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4" name="Freeform 87">
              <a:extLst>
                <a:ext uri="{FF2B5EF4-FFF2-40B4-BE49-F238E27FC236}">
                  <a16:creationId xmlns:a16="http://schemas.microsoft.com/office/drawing/2014/main" id="{7000DF0B-814A-467F-BAA8-62DB33207547}"/>
                </a:ext>
              </a:extLst>
            </p:cNvPr>
            <p:cNvSpPr/>
            <p:nvPr/>
          </p:nvSpPr>
          <p:spPr bwMode="auto">
            <a:xfrm>
              <a:off x="587375" y="649288"/>
              <a:ext cx="66675" cy="66675"/>
            </a:xfrm>
            <a:custGeom>
              <a:avLst/>
              <a:gdLst>
                <a:gd name="T0" fmla="*/ 5637801 w 248"/>
                <a:gd name="T1" fmla="*/ 0 h 249"/>
                <a:gd name="T2" fmla="*/ 12287826 w 248"/>
                <a:gd name="T3" fmla="*/ 0 h 249"/>
                <a:gd name="T4" fmla="*/ 13877810 w 248"/>
                <a:gd name="T5" fmla="*/ 143525 h 249"/>
                <a:gd name="T6" fmla="*/ 15179048 w 248"/>
                <a:gd name="T7" fmla="*/ 717091 h 249"/>
                <a:gd name="T8" fmla="*/ 16335375 w 248"/>
                <a:gd name="T9" fmla="*/ 1505677 h 249"/>
                <a:gd name="T10" fmla="*/ 17130636 w 248"/>
                <a:gd name="T11" fmla="*/ 2653076 h 249"/>
                <a:gd name="T12" fmla="*/ 17708665 w 248"/>
                <a:gd name="T13" fmla="*/ 4086990 h 249"/>
                <a:gd name="T14" fmla="*/ 17925628 w 248"/>
                <a:gd name="T15" fmla="*/ 5520904 h 249"/>
                <a:gd name="T16" fmla="*/ 17925628 w 248"/>
                <a:gd name="T17" fmla="*/ 12332733 h 249"/>
                <a:gd name="T18" fmla="*/ 17708665 w 248"/>
                <a:gd name="T19" fmla="*/ 13838410 h 249"/>
                <a:gd name="T20" fmla="*/ 17130636 w 248"/>
                <a:gd name="T21" fmla="*/ 15200561 h 249"/>
                <a:gd name="T22" fmla="*/ 16335375 w 248"/>
                <a:gd name="T23" fmla="*/ 16276198 h 249"/>
                <a:gd name="T24" fmla="*/ 15179048 w 248"/>
                <a:gd name="T25" fmla="*/ 17136546 h 249"/>
                <a:gd name="T26" fmla="*/ 13877810 w 248"/>
                <a:gd name="T27" fmla="*/ 17710112 h 249"/>
                <a:gd name="T28" fmla="*/ 12287826 w 248"/>
                <a:gd name="T29" fmla="*/ 17853637 h 249"/>
                <a:gd name="T30" fmla="*/ 5637801 w 248"/>
                <a:gd name="T31" fmla="*/ 17853637 h 249"/>
                <a:gd name="T32" fmla="*/ 4119870 w 248"/>
                <a:gd name="T33" fmla="*/ 17710112 h 249"/>
                <a:gd name="T34" fmla="*/ 2818901 w 248"/>
                <a:gd name="T35" fmla="*/ 17136546 h 249"/>
                <a:gd name="T36" fmla="*/ 1662573 w 248"/>
                <a:gd name="T37" fmla="*/ 16276198 h 249"/>
                <a:gd name="T38" fmla="*/ 794992 w 248"/>
                <a:gd name="T39" fmla="*/ 15200561 h 249"/>
                <a:gd name="T40" fmla="*/ 289015 w 248"/>
                <a:gd name="T41" fmla="*/ 13838410 h 249"/>
                <a:gd name="T42" fmla="*/ 0 w 248"/>
                <a:gd name="T43" fmla="*/ 12332733 h 249"/>
                <a:gd name="T44" fmla="*/ 0 w 248"/>
                <a:gd name="T45" fmla="*/ 5520904 h 249"/>
                <a:gd name="T46" fmla="*/ 289015 w 248"/>
                <a:gd name="T47" fmla="*/ 4086990 h 249"/>
                <a:gd name="T48" fmla="*/ 794992 w 248"/>
                <a:gd name="T49" fmla="*/ 2653076 h 249"/>
                <a:gd name="T50" fmla="*/ 1662573 w 248"/>
                <a:gd name="T51" fmla="*/ 1505677 h 249"/>
                <a:gd name="T52" fmla="*/ 2818901 w 248"/>
                <a:gd name="T53" fmla="*/ 717091 h 249"/>
                <a:gd name="T54" fmla="*/ 4119870 w 248"/>
                <a:gd name="T55" fmla="*/ 143525 h 249"/>
                <a:gd name="T56" fmla="*/ 5637801 w 248"/>
                <a:gd name="T57" fmla="*/ 0 h 2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249"/>
                <a:gd name="T89" fmla="*/ 248 w 248"/>
                <a:gd name="T90" fmla="*/ 249 h 2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249">
                  <a:moveTo>
                    <a:pt x="78" y="0"/>
                  </a:moveTo>
                  <a:lnTo>
                    <a:pt x="170" y="0"/>
                  </a:lnTo>
                  <a:lnTo>
                    <a:pt x="192" y="2"/>
                  </a:lnTo>
                  <a:lnTo>
                    <a:pt x="210" y="10"/>
                  </a:lnTo>
                  <a:lnTo>
                    <a:pt x="226" y="21"/>
                  </a:lnTo>
                  <a:lnTo>
                    <a:pt x="237" y="37"/>
                  </a:lnTo>
                  <a:lnTo>
                    <a:pt x="245" y="57"/>
                  </a:lnTo>
                  <a:lnTo>
                    <a:pt x="248" y="77"/>
                  </a:lnTo>
                  <a:lnTo>
                    <a:pt x="248" y="172"/>
                  </a:lnTo>
                  <a:lnTo>
                    <a:pt x="245" y="193"/>
                  </a:lnTo>
                  <a:lnTo>
                    <a:pt x="237" y="212"/>
                  </a:lnTo>
                  <a:lnTo>
                    <a:pt x="226" y="227"/>
                  </a:lnTo>
                  <a:lnTo>
                    <a:pt x="210" y="239"/>
                  </a:lnTo>
                  <a:lnTo>
                    <a:pt x="192" y="247"/>
                  </a:lnTo>
                  <a:lnTo>
                    <a:pt x="170" y="249"/>
                  </a:lnTo>
                  <a:lnTo>
                    <a:pt x="78" y="249"/>
                  </a:lnTo>
                  <a:lnTo>
                    <a:pt x="57" y="247"/>
                  </a:lnTo>
                  <a:lnTo>
                    <a:pt x="39" y="239"/>
                  </a:lnTo>
                  <a:lnTo>
                    <a:pt x="23" y="227"/>
                  </a:lnTo>
                  <a:lnTo>
                    <a:pt x="11" y="212"/>
                  </a:lnTo>
                  <a:lnTo>
                    <a:pt x="4" y="193"/>
                  </a:lnTo>
                  <a:lnTo>
                    <a:pt x="0" y="172"/>
                  </a:lnTo>
                  <a:lnTo>
                    <a:pt x="0" y="77"/>
                  </a:lnTo>
                  <a:lnTo>
                    <a:pt x="4" y="57"/>
                  </a:lnTo>
                  <a:lnTo>
                    <a:pt x="11" y="37"/>
                  </a:lnTo>
                  <a:lnTo>
                    <a:pt x="23" y="21"/>
                  </a:lnTo>
                  <a:lnTo>
                    <a:pt x="39" y="10"/>
                  </a:lnTo>
                  <a:lnTo>
                    <a:pt x="57" y="2"/>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5" name="Freeform 88">
              <a:extLst>
                <a:ext uri="{FF2B5EF4-FFF2-40B4-BE49-F238E27FC236}">
                  <a16:creationId xmlns:a16="http://schemas.microsoft.com/office/drawing/2014/main" id="{1FF823B1-632E-46B4-B7C8-14CD34962092}"/>
                </a:ext>
              </a:extLst>
            </p:cNvPr>
            <p:cNvSpPr/>
            <p:nvPr/>
          </p:nvSpPr>
          <p:spPr bwMode="auto">
            <a:xfrm>
              <a:off x="522288" y="584200"/>
              <a:ext cx="66675" cy="66675"/>
            </a:xfrm>
            <a:custGeom>
              <a:avLst/>
              <a:gdLst>
                <a:gd name="T0" fmla="*/ 5504008 w 251"/>
                <a:gd name="T1" fmla="*/ 0 h 252"/>
                <a:gd name="T2" fmla="*/ 12207369 w 251"/>
                <a:gd name="T3" fmla="*/ 0 h 252"/>
                <a:gd name="T4" fmla="*/ 13689360 w 251"/>
                <a:gd name="T5" fmla="*/ 210079 h 252"/>
                <a:gd name="T6" fmla="*/ 14959373 w 251"/>
                <a:gd name="T7" fmla="*/ 769938 h 252"/>
                <a:gd name="T8" fmla="*/ 16088332 w 251"/>
                <a:gd name="T9" fmla="*/ 1609990 h 252"/>
                <a:gd name="T10" fmla="*/ 16935184 w 251"/>
                <a:gd name="T11" fmla="*/ 2730235 h 252"/>
                <a:gd name="T12" fmla="*/ 17499664 w 251"/>
                <a:gd name="T13" fmla="*/ 3990181 h 252"/>
                <a:gd name="T14" fmla="*/ 17711377 w 251"/>
                <a:gd name="T15" fmla="*/ 5460471 h 252"/>
                <a:gd name="T16" fmla="*/ 17711377 w 251"/>
                <a:gd name="T17" fmla="*/ 12250738 h 252"/>
                <a:gd name="T18" fmla="*/ 17499664 w 251"/>
                <a:gd name="T19" fmla="*/ 13580798 h 252"/>
                <a:gd name="T20" fmla="*/ 16935184 w 251"/>
                <a:gd name="T21" fmla="*/ 14910858 h 252"/>
                <a:gd name="T22" fmla="*/ 16088332 w 251"/>
                <a:gd name="T23" fmla="*/ 15960990 h 252"/>
                <a:gd name="T24" fmla="*/ 14959373 w 251"/>
                <a:gd name="T25" fmla="*/ 16871156 h 252"/>
                <a:gd name="T26" fmla="*/ 13689360 w 251"/>
                <a:gd name="T27" fmla="*/ 17431015 h 252"/>
                <a:gd name="T28" fmla="*/ 12207369 w 251"/>
                <a:gd name="T29" fmla="*/ 17641094 h 252"/>
                <a:gd name="T30" fmla="*/ 5504008 w 251"/>
                <a:gd name="T31" fmla="*/ 17641094 h 252"/>
                <a:gd name="T32" fmla="*/ 4022017 w 251"/>
                <a:gd name="T33" fmla="*/ 17431015 h 252"/>
                <a:gd name="T34" fmla="*/ 2752004 w 251"/>
                <a:gd name="T35" fmla="*/ 16871156 h 252"/>
                <a:gd name="T36" fmla="*/ 1623045 w 251"/>
                <a:gd name="T37" fmla="*/ 15960990 h 252"/>
                <a:gd name="T38" fmla="*/ 705533 w 251"/>
                <a:gd name="T39" fmla="*/ 14910858 h 252"/>
                <a:gd name="T40" fmla="*/ 211713 w 251"/>
                <a:gd name="T41" fmla="*/ 13580798 h 252"/>
                <a:gd name="T42" fmla="*/ 0 w 251"/>
                <a:gd name="T43" fmla="*/ 12250738 h 252"/>
                <a:gd name="T44" fmla="*/ 0 w 251"/>
                <a:gd name="T45" fmla="*/ 5460471 h 252"/>
                <a:gd name="T46" fmla="*/ 211713 w 251"/>
                <a:gd name="T47" fmla="*/ 3990181 h 252"/>
                <a:gd name="T48" fmla="*/ 705533 w 251"/>
                <a:gd name="T49" fmla="*/ 2730235 h 252"/>
                <a:gd name="T50" fmla="*/ 1623045 w 251"/>
                <a:gd name="T51" fmla="*/ 1609990 h 252"/>
                <a:gd name="T52" fmla="*/ 2752004 w 251"/>
                <a:gd name="T53" fmla="*/ 769938 h 252"/>
                <a:gd name="T54" fmla="*/ 4022017 w 251"/>
                <a:gd name="T55" fmla="*/ 210079 h 252"/>
                <a:gd name="T56" fmla="*/ 5504008 w 251"/>
                <a:gd name="T57" fmla="*/ 0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1"/>
                <a:gd name="T88" fmla="*/ 0 h 252"/>
                <a:gd name="T89" fmla="*/ 251 w 251"/>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1" h="252">
                  <a:moveTo>
                    <a:pt x="78" y="0"/>
                  </a:moveTo>
                  <a:lnTo>
                    <a:pt x="173" y="0"/>
                  </a:lnTo>
                  <a:lnTo>
                    <a:pt x="194" y="3"/>
                  </a:lnTo>
                  <a:lnTo>
                    <a:pt x="212" y="11"/>
                  </a:lnTo>
                  <a:lnTo>
                    <a:pt x="228" y="23"/>
                  </a:lnTo>
                  <a:lnTo>
                    <a:pt x="240" y="39"/>
                  </a:lnTo>
                  <a:lnTo>
                    <a:pt x="248" y="57"/>
                  </a:lnTo>
                  <a:lnTo>
                    <a:pt x="251" y="78"/>
                  </a:lnTo>
                  <a:lnTo>
                    <a:pt x="251" y="175"/>
                  </a:lnTo>
                  <a:lnTo>
                    <a:pt x="248" y="194"/>
                  </a:lnTo>
                  <a:lnTo>
                    <a:pt x="240" y="213"/>
                  </a:lnTo>
                  <a:lnTo>
                    <a:pt x="228" y="228"/>
                  </a:lnTo>
                  <a:lnTo>
                    <a:pt x="212" y="241"/>
                  </a:lnTo>
                  <a:lnTo>
                    <a:pt x="194" y="249"/>
                  </a:lnTo>
                  <a:lnTo>
                    <a:pt x="173" y="252"/>
                  </a:lnTo>
                  <a:lnTo>
                    <a:pt x="78" y="252"/>
                  </a:lnTo>
                  <a:lnTo>
                    <a:pt x="57" y="249"/>
                  </a:lnTo>
                  <a:lnTo>
                    <a:pt x="39" y="241"/>
                  </a:lnTo>
                  <a:lnTo>
                    <a:pt x="23" y="228"/>
                  </a:lnTo>
                  <a:lnTo>
                    <a:pt x="10" y="213"/>
                  </a:lnTo>
                  <a:lnTo>
                    <a:pt x="3" y="194"/>
                  </a:lnTo>
                  <a:lnTo>
                    <a:pt x="0" y="175"/>
                  </a:lnTo>
                  <a:lnTo>
                    <a:pt x="0" y="78"/>
                  </a:lnTo>
                  <a:lnTo>
                    <a:pt x="3" y="57"/>
                  </a:lnTo>
                  <a:lnTo>
                    <a:pt x="10" y="39"/>
                  </a:lnTo>
                  <a:lnTo>
                    <a:pt x="23" y="23"/>
                  </a:lnTo>
                  <a:lnTo>
                    <a:pt x="39" y="11"/>
                  </a:lnTo>
                  <a:lnTo>
                    <a:pt x="57" y="3"/>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6" name="Freeform 89">
              <a:extLst>
                <a:ext uri="{FF2B5EF4-FFF2-40B4-BE49-F238E27FC236}">
                  <a16:creationId xmlns:a16="http://schemas.microsoft.com/office/drawing/2014/main" id="{1A5154A1-F889-444F-B550-32DC9E43DE26}"/>
                </a:ext>
              </a:extLst>
            </p:cNvPr>
            <p:cNvSpPr/>
            <p:nvPr/>
          </p:nvSpPr>
          <p:spPr bwMode="auto">
            <a:xfrm>
              <a:off x="455613" y="517525"/>
              <a:ext cx="66675" cy="66675"/>
            </a:xfrm>
            <a:custGeom>
              <a:avLst/>
              <a:gdLst>
                <a:gd name="T0" fmla="*/ 5520904 w 249"/>
                <a:gd name="T1" fmla="*/ 0 h 251"/>
                <a:gd name="T2" fmla="*/ 12189208 w 249"/>
                <a:gd name="T3" fmla="*/ 0 h 251"/>
                <a:gd name="T4" fmla="*/ 13766647 w 249"/>
                <a:gd name="T5" fmla="*/ 211713 h 251"/>
                <a:gd name="T6" fmla="*/ 15057304 w 249"/>
                <a:gd name="T7" fmla="*/ 776193 h 251"/>
                <a:gd name="T8" fmla="*/ 16204435 w 249"/>
                <a:gd name="T9" fmla="*/ 1623045 h 251"/>
                <a:gd name="T10" fmla="*/ 16993289 w 249"/>
                <a:gd name="T11" fmla="*/ 2752004 h 251"/>
                <a:gd name="T12" fmla="*/ 17566854 w 249"/>
                <a:gd name="T13" fmla="*/ 4022017 h 251"/>
                <a:gd name="T14" fmla="*/ 17853637 w 249"/>
                <a:gd name="T15" fmla="*/ 5504008 h 251"/>
                <a:gd name="T16" fmla="*/ 17853637 w 249"/>
                <a:gd name="T17" fmla="*/ 12278029 h 251"/>
                <a:gd name="T18" fmla="*/ 17566854 w 249"/>
                <a:gd name="T19" fmla="*/ 13689360 h 251"/>
                <a:gd name="T20" fmla="*/ 16993289 w 249"/>
                <a:gd name="T21" fmla="*/ 14959373 h 251"/>
                <a:gd name="T22" fmla="*/ 16204435 w 249"/>
                <a:gd name="T23" fmla="*/ 16088332 h 251"/>
                <a:gd name="T24" fmla="*/ 15057304 w 249"/>
                <a:gd name="T25" fmla="*/ 17005844 h 251"/>
                <a:gd name="T26" fmla="*/ 13766647 w 249"/>
                <a:gd name="T27" fmla="*/ 17429004 h 251"/>
                <a:gd name="T28" fmla="*/ 12189208 w 249"/>
                <a:gd name="T29" fmla="*/ 17711377 h 251"/>
                <a:gd name="T30" fmla="*/ 5520904 w 249"/>
                <a:gd name="T31" fmla="*/ 17711377 h 251"/>
                <a:gd name="T32" fmla="*/ 4015227 w 249"/>
                <a:gd name="T33" fmla="*/ 17429004 h 251"/>
                <a:gd name="T34" fmla="*/ 2653076 w 249"/>
                <a:gd name="T35" fmla="*/ 17005844 h 251"/>
                <a:gd name="T36" fmla="*/ 1577439 w 249"/>
                <a:gd name="T37" fmla="*/ 16088332 h 251"/>
                <a:gd name="T38" fmla="*/ 717091 w 249"/>
                <a:gd name="T39" fmla="*/ 14959373 h 251"/>
                <a:gd name="T40" fmla="*/ 143525 w 249"/>
                <a:gd name="T41" fmla="*/ 13689360 h 251"/>
                <a:gd name="T42" fmla="*/ 0 w 249"/>
                <a:gd name="T43" fmla="*/ 12278029 h 251"/>
                <a:gd name="T44" fmla="*/ 0 w 249"/>
                <a:gd name="T45" fmla="*/ 5504008 h 251"/>
                <a:gd name="T46" fmla="*/ 143525 w 249"/>
                <a:gd name="T47" fmla="*/ 4022017 h 251"/>
                <a:gd name="T48" fmla="*/ 717091 w 249"/>
                <a:gd name="T49" fmla="*/ 2752004 h 251"/>
                <a:gd name="T50" fmla="*/ 1577439 w 249"/>
                <a:gd name="T51" fmla="*/ 1623045 h 251"/>
                <a:gd name="T52" fmla="*/ 2653076 w 249"/>
                <a:gd name="T53" fmla="*/ 776193 h 251"/>
                <a:gd name="T54" fmla="*/ 4015227 w 249"/>
                <a:gd name="T55" fmla="*/ 211713 h 251"/>
                <a:gd name="T56" fmla="*/ 5520904 w 249"/>
                <a:gd name="T57" fmla="*/ 0 h 2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9"/>
                <a:gd name="T88" fmla="*/ 0 h 251"/>
                <a:gd name="T89" fmla="*/ 249 w 249"/>
                <a:gd name="T90" fmla="*/ 251 h 25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9" h="251">
                  <a:moveTo>
                    <a:pt x="77" y="0"/>
                  </a:moveTo>
                  <a:lnTo>
                    <a:pt x="170" y="0"/>
                  </a:lnTo>
                  <a:lnTo>
                    <a:pt x="192" y="3"/>
                  </a:lnTo>
                  <a:lnTo>
                    <a:pt x="210" y="11"/>
                  </a:lnTo>
                  <a:lnTo>
                    <a:pt x="226" y="23"/>
                  </a:lnTo>
                  <a:lnTo>
                    <a:pt x="237" y="39"/>
                  </a:lnTo>
                  <a:lnTo>
                    <a:pt x="245" y="57"/>
                  </a:lnTo>
                  <a:lnTo>
                    <a:pt x="249" y="78"/>
                  </a:lnTo>
                  <a:lnTo>
                    <a:pt x="249" y="174"/>
                  </a:lnTo>
                  <a:lnTo>
                    <a:pt x="245" y="194"/>
                  </a:lnTo>
                  <a:lnTo>
                    <a:pt x="237" y="212"/>
                  </a:lnTo>
                  <a:lnTo>
                    <a:pt x="226" y="228"/>
                  </a:lnTo>
                  <a:lnTo>
                    <a:pt x="210" y="241"/>
                  </a:lnTo>
                  <a:lnTo>
                    <a:pt x="192" y="247"/>
                  </a:lnTo>
                  <a:lnTo>
                    <a:pt x="170" y="251"/>
                  </a:lnTo>
                  <a:lnTo>
                    <a:pt x="77" y="251"/>
                  </a:lnTo>
                  <a:lnTo>
                    <a:pt x="56" y="247"/>
                  </a:lnTo>
                  <a:lnTo>
                    <a:pt x="37" y="241"/>
                  </a:lnTo>
                  <a:lnTo>
                    <a:pt x="22" y="228"/>
                  </a:lnTo>
                  <a:lnTo>
                    <a:pt x="10" y="212"/>
                  </a:lnTo>
                  <a:lnTo>
                    <a:pt x="2" y="194"/>
                  </a:lnTo>
                  <a:lnTo>
                    <a:pt x="0" y="174"/>
                  </a:lnTo>
                  <a:lnTo>
                    <a:pt x="0" y="78"/>
                  </a:lnTo>
                  <a:lnTo>
                    <a:pt x="2" y="57"/>
                  </a:lnTo>
                  <a:lnTo>
                    <a:pt x="10" y="39"/>
                  </a:lnTo>
                  <a:lnTo>
                    <a:pt x="22" y="23"/>
                  </a:lnTo>
                  <a:lnTo>
                    <a:pt x="37" y="11"/>
                  </a:lnTo>
                  <a:lnTo>
                    <a:pt x="56" y="3"/>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7" name="Freeform 90">
              <a:extLst>
                <a:ext uri="{FF2B5EF4-FFF2-40B4-BE49-F238E27FC236}">
                  <a16:creationId xmlns:a16="http://schemas.microsoft.com/office/drawing/2014/main" id="{7F2F4571-09F8-4FC1-AF04-9001D2007C60}"/>
                </a:ext>
              </a:extLst>
            </p:cNvPr>
            <p:cNvSpPr/>
            <p:nvPr/>
          </p:nvSpPr>
          <p:spPr bwMode="auto">
            <a:xfrm>
              <a:off x="455613" y="649288"/>
              <a:ext cx="66675" cy="66675"/>
            </a:xfrm>
            <a:custGeom>
              <a:avLst/>
              <a:gdLst>
                <a:gd name="T0" fmla="*/ 5520904 w 249"/>
                <a:gd name="T1" fmla="*/ 0 h 249"/>
                <a:gd name="T2" fmla="*/ 12189208 w 249"/>
                <a:gd name="T3" fmla="*/ 0 h 249"/>
                <a:gd name="T4" fmla="*/ 13766647 w 249"/>
                <a:gd name="T5" fmla="*/ 143525 h 249"/>
                <a:gd name="T6" fmla="*/ 15057304 w 249"/>
                <a:gd name="T7" fmla="*/ 717091 h 249"/>
                <a:gd name="T8" fmla="*/ 16204435 w 249"/>
                <a:gd name="T9" fmla="*/ 1505677 h 249"/>
                <a:gd name="T10" fmla="*/ 16993289 w 249"/>
                <a:gd name="T11" fmla="*/ 2653076 h 249"/>
                <a:gd name="T12" fmla="*/ 17566854 w 249"/>
                <a:gd name="T13" fmla="*/ 4086990 h 249"/>
                <a:gd name="T14" fmla="*/ 17853637 w 249"/>
                <a:gd name="T15" fmla="*/ 5520904 h 249"/>
                <a:gd name="T16" fmla="*/ 17853637 w 249"/>
                <a:gd name="T17" fmla="*/ 12332733 h 249"/>
                <a:gd name="T18" fmla="*/ 17566854 w 249"/>
                <a:gd name="T19" fmla="*/ 13838410 h 249"/>
                <a:gd name="T20" fmla="*/ 16993289 w 249"/>
                <a:gd name="T21" fmla="*/ 15200561 h 249"/>
                <a:gd name="T22" fmla="*/ 16204435 w 249"/>
                <a:gd name="T23" fmla="*/ 16276198 h 249"/>
                <a:gd name="T24" fmla="*/ 15057304 w 249"/>
                <a:gd name="T25" fmla="*/ 17136546 h 249"/>
                <a:gd name="T26" fmla="*/ 13766647 w 249"/>
                <a:gd name="T27" fmla="*/ 17710112 h 249"/>
                <a:gd name="T28" fmla="*/ 12189208 w 249"/>
                <a:gd name="T29" fmla="*/ 17853637 h 249"/>
                <a:gd name="T30" fmla="*/ 5520904 w 249"/>
                <a:gd name="T31" fmla="*/ 17853637 h 249"/>
                <a:gd name="T32" fmla="*/ 4015227 w 249"/>
                <a:gd name="T33" fmla="*/ 17710112 h 249"/>
                <a:gd name="T34" fmla="*/ 2653076 w 249"/>
                <a:gd name="T35" fmla="*/ 17136546 h 249"/>
                <a:gd name="T36" fmla="*/ 1577439 w 249"/>
                <a:gd name="T37" fmla="*/ 16276198 h 249"/>
                <a:gd name="T38" fmla="*/ 717091 w 249"/>
                <a:gd name="T39" fmla="*/ 15200561 h 249"/>
                <a:gd name="T40" fmla="*/ 143525 w 249"/>
                <a:gd name="T41" fmla="*/ 13838410 h 249"/>
                <a:gd name="T42" fmla="*/ 0 w 249"/>
                <a:gd name="T43" fmla="*/ 12332733 h 249"/>
                <a:gd name="T44" fmla="*/ 0 w 249"/>
                <a:gd name="T45" fmla="*/ 5520904 h 249"/>
                <a:gd name="T46" fmla="*/ 143525 w 249"/>
                <a:gd name="T47" fmla="*/ 4086990 h 249"/>
                <a:gd name="T48" fmla="*/ 717091 w 249"/>
                <a:gd name="T49" fmla="*/ 2653076 h 249"/>
                <a:gd name="T50" fmla="*/ 1577439 w 249"/>
                <a:gd name="T51" fmla="*/ 1505677 h 249"/>
                <a:gd name="T52" fmla="*/ 2653076 w 249"/>
                <a:gd name="T53" fmla="*/ 717091 h 249"/>
                <a:gd name="T54" fmla="*/ 4015227 w 249"/>
                <a:gd name="T55" fmla="*/ 143525 h 249"/>
                <a:gd name="T56" fmla="*/ 5520904 w 249"/>
                <a:gd name="T57" fmla="*/ 0 h 2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9"/>
                <a:gd name="T88" fmla="*/ 0 h 249"/>
                <a:gd name="T89" fmla="*/ 249 w 249"/>
                <a:gd name="T90" fmla="*/ 249 h 2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9" h="249">
                  <a:moveTo>
                    <a:pt x="77" y="0"/>
                  </a:moveTo>
                  <a:lnTo>
                    <a:pt x="170" y="0"/>
                  </a:lnTo>
                  <a:lnTo>
                    <a:pt x="192" y="2"/>
                  </a:lnTo>
                  <a:lnTo>
                    <a:pt x="210" y="10"/>
                  </a:lnTo>
                  <a:lnTo>
                    <a:pt x="226" y="21"/>
                  </a:lnTo>
                  <a:lnTo>
                    <a:pt x="237" y="37"/>
                  </a:lnTo>
                  <a:lnTo>
                    <a:pt x="245" y="57"/>
                  </a:lnTo>
                  <a:lnTo>
                    <a:pt x="249" y="77"/>
                  </a:lnTo>
                  <a:lnTo>
                    <a:pt x="249" y="172"/>
                  </a:lnTo>
                  <a:lnTo>
                    <a:pt x="245" y="193"/>
                  </a:lnTo>
                  <a:lnTo>
                    <a:pt x="237" y="212"/>
                  </a:lnTo>
                  <a:lnTo>
                    <a:pt x="226" y="227"/>
                  </a:lnTo>
                  <a:lnTo>
                    <a:pt x="210" y="239"/>
                  </a:lnTo>
                  <a:lnTo>
                    <a:pt x="192" y="247"/>
                  </a:lnTo>
                  <a:lnTo>
                    <a:pt x="170" y="249"/>
                  </a:lnTo>
                  <a:lnTo>
                    <a:pt x="77" y="249"/>
                  </a:lnTo>
                  <a:lnTo>
                    <a:pt x="56" y="247"/>
                  </a:lnTo>
                  <a:lnTo>
                    <a:pt x="37" y="239"/>
                  </a:lnTo>
                  <a:lnTo>
                    <a:pt x="22" y="227"/>
                  </a:lnTo>
                  <a:lnTo>
                    <a:pt x="10" y="212"/>
                  </a:lnTo>
                  <a:lnTo>
                    <a:pt x="2" y="193"/>
                  </a:lnTo>
                  <a:lnTo>
                    <a:pt x="0" y="172"/>
                  </a:lnTo>
                  <a:lnTo>
                    <a:pt x="0" y="77"/>
                  </a:lnTo>
                  <a:lnTo>
                    <a:pt x="2" y="57"/>
                  </a:lnTo>
                  <a:lnTo>
                    <a:pt x="10" y="37"/>
                  </a:lnTo>
                  <a:lnTo>
                    <a:pt x="22" y="21"/>
                  </a:lnTo>
                  <a:lnTo>
                    <a:pt x="37" y="10"/>
                  </a:lnTo>
                  <a:lnTo>
                    <a:pt x="56" y="2"/>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8" name="Freeform 91">
              <a:extLst>
                <a:ext uri="{FF2B5EF4-FFF2-40B4-BE49-F238E27FC236}">
                  <a16:creationId xmlns:a16="http://schemas.microsoft.com/office/drawing/2014/main" id="{B787ED91-1CDD-41B5-B5B0-9763484ABA2A}"/>
                </a:ext>
              </a:extLst>
            </p:cNvPr>
            <p:cNvSpPr/>
            <p:nvPr/>
          </p:nvSpPr>
          <p:spPr bwMode="auto">
            <a:xfrm>
              <a:off x="388938" y="584200"/>
              <a:ext cx="66675" cy="66675"/>
            </a:xfrm>
            <a:custGeom>
              <a:avLst/>
              <a:gdLst>
                <a:gd name="T0" fmla="*/ 5390356 w 252"/>
                <a:gd name="T1" fmla="*/ 0 h 252"/>
                <a:gd name="T2" fmla="*/ 12180888 w 252"/>
                <a:gd name="T3" fmla="*/ 0 h 252"/>
                <a:gd name="T4" fmla="*/ 13650912 w 252"/>
                <a:gd name="T5" fmla="*/ 210079 h 252"/>
                <a:gd name="T6" fmla="*/ 14910858 w 252"/>
                <a:gd name="T7" fmla="*/ 769938 h 252"/>
                <a:gd name="T8" fmla="*/ 16031104 w 252"/>
                <a:gd name="T9" fmla="*/ 1540140 h 252"/>
                <a:gd name="T10" fmla="*/ 16801042 w 252"/>
                <a:gd name="T11" fmla="*/ 2660121 h 252"/>
                <a:gd name="T12" fmla="*/ 17361165 w 252"/>
                <a:gd name="T13" fmla="*/ 3990181 h 252"/>
                <a:gd name="T14" fmla="*/ 17641094 w 252"/>
                <a:gd name="T15" fmla="*/ 5460471 h 252"/>
                <a:gd name="T16" fmla="*/ 17641094 w 252"/>
                <a:gd name="T17" fmla="*/ 12250738 h 252"/>
                <a:gd name="T18" fmla="*/ 17361165 w 252"/>
                <a:gd name="T19" fmla="*/ 13720762 h 252"/>
                <a:gd name="T20" fmla="*/ 16801042 w 252"/>
                <a:gd name="T21" fmla="*/ 14980973 h 252"/>
                <a:gd name="T22" fmla="*/ 16031104 w 252"/>
                <a:gd name="T23" fmla="*/ 16100954 h 252"/>
                <a:gd name="T24" fmla="*/ 14910858 w 252"/>
                <a:gd name="T25" fmla="*/ 16941006 h 252"/>
                <a:gd name="T26" fmla="*/ 13650912 w 252"/>
                <a:gd name="T27" fmla="*/ 17431015 h 252"/>
                <a:gd name="T28" fmla="*/ 12180888 w 252"/>
                <a:gd name="T29" fmla="*/ 17641094 h 252"/>
                <a:gd name="T30" fmla="*/ 5390356 w 252"/>
                <a:gd name="T31" fmla="*/ 17641094 h 252"/>
                <a:gd name="T32" fmla="*/ 4060296 w 252"/>
                <a:gd name="T33" fmla="*/ 17431015 h 252"/>
                <a:gd name="T34" fmla="*/ 2730235 w 252"/>
                <a:gd name="T35" fmla="*/ 16871156 h 252"/>
                <a:gd name="T36" fmla="*/ 1680104 w 252"/>
                <a:gd name="T37" fmla="*/ 15960990 h 252"/>
                <a:gd name="T38" fmla="*/ 769938 w 252"/>
                <a:gd name="T39" fmla="*/ 14910858 h 252"/>
                <a:gd name="T40" fmla="*/ 210079 w 252"/>
                <a:gd name="T41" fmla="*/ 13580798 h 252"/>
                <a:gd name="T42" fmla="*/ 0 w 252"/>
                <a:gd name="T43" fmla="*/ 12250738 h 252"/>
                <a:gd name="T44" fmla="*/ 0 w 252"/>
                <a:gd name="T45" fmla="*/ 5460471 h 252"/>
                <a:gd name="T46" fmla="*/ 210079 w 252"/>
                <a:gd name="T47" fmla="*/ 3990181 h 252"/>
                <a:gd name="T48" fmla="*/ 769938 w 252"/>
                <a:gd name="T49" fmla="*/ 2730235 h 252"/>
                <a:gd name="T50" fmla="*/ 1680104 w 252"/>
                <a:gd name="T51" fmla="*/ 1609990 h 252"/>
                <a:gd name="T52" fmla="*/ 2730235 w 252"/>
                <a:gd name="T53" fmla="*/ 769938 h 252"/>
                <a:gd name="T54" fmla="*/ 4060296 w 252"/>
                <a:gd name="T55" fmla="*/ 210079 h 252"/>
                <a:gd name="T56" fmla="*/ 5390356 w 252"/>
                <a:gd name="T57" fmla="*/ 0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2"/>
                <a:gd name="T88" fmla="*/ 0 h 252"/>
                <a:gd name="T89" fmla="*/ 252 w 252"/>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2" h="252">
                  <a:moveTo>
                    <a:pt x="77" y="0"/>
                  </a:moveTo>
                  <a:lnTo>
                    <a:pt x="174" y="0"/>
                  </a:lnTo>
                  <a:lnTo>
                    <a:pt x="195" y="3"/>
                  </a:lnTo>
                  <a:lnTo>
                    <a:pt x="213" y="11"/>
                  </a:lnTo>
                  <a:lnTo>
                    <a:pt x="229" y="22"/>
                  </a:lnTo>
                  <a:lnTo>
                    <a:pt x="240" y="38"/>
                  </a:lnTo>
                  <a:lnTo>
                    <a:pt x="248" y="57"/>
                  </a:lnTo>
                  <a:lnTo>
                    <a:pt x="252" y="78"/>
                  </a:lnTo>
                  <a:lnTo>
                    <a:pt x="252" y="175"/>
                  </a:lnTo>
                  <a:lnTo>
                    <a:pt x="248" y="196"/>
                  </a:lnTo>
                  <a:lnTo>
                    <a:pt x="240" y="214"/>
                  </a:lnTo>
                  <a:lnTo>
                    <a:pt x="229" y="230"/>
                  </a:lnTo>
                  <a:lnTo>
                    <a:pt x="213" y="242"/>
                  </a:lnTo>
                  <a:lnTo>
                    <a:pt x="195" y="249"/>
                  </a:lnTo>
                  <a:lnTo>
                    <a:pt x="174" y="252"/>
                  </a:lnTo>
                  <a:lnTo>
                    <a:pt x="77" y="252"/>
                  </a:lnTo>
                  <a:lnTo>
                    <a:pt x="58" y="249"/>
                  </a:lnTo>
                  <a:lnTo>
                    <a:pt x="39" y="241"/>
                  </a:lnTo>
                  <a:lnTo>
                    <a:pt x="24" y="228"/>
                  </a:lnTo>
                  <a:lnTo>
                    <a:pt x="11" y="213"/>
                  </a:lnTo>
                  <a:lnTo>
                    <a:pt x="3" y="194"/>
                  </a:lnTo>
                  <a:lnTo>
                    <a:pt x="0" y="175"/>
                  </a:lnTo>
                  <a:lnTo>
                    <a:pt x="0" y="78"/>
                  </a:lnTo>
                  <a:lnTo>
                    <a:pt x="3" y="57"/>
                  </a:lnTo>
                  <a:lnTo>
                    <a:pt x="11" y="39"/>
                  </a:lnTo>
                  <a:lnTo>
                    <a:pt x="24" y="23"/>
                  </a:lnTo>
                  <a:lnTo>
                    <a:pt x="39" y="11"/>
                  </a:lnTo>
                  <a:lnTo>
                    <a:pt x="58" y="3"/>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29" name="Freeform 92">
              <a:extLst>
                <a:ext uri="{FF2B5EF4-FFF2-40B4-BE49-F238E27FC236}">
                  <a16:creationId xmlns:a16="http://schemas.microsoft.com/office/drawing/2014/main" id="{4C34AF74-807A-4646-97C9-69333BDA0133}"/>
                </a:ext>
              </a:extLst>
            </p:cNvPr>
            <p:cNvSpPr/>
            <p:nvPr/>
          </p:nvSpPr>
          <p:spPr bwMode="auto">
            <a:xfrm>
              <a:off x="322263" y="517525"/>
              <a:ext cx="66675" cy="66675"/>
            </a:xfrm>
            <a:custGeom>
              <a:avLst/>
              <a:gdLst>
                <a:gd name="T0" fmla="*/ 5504008 w 251"/>
                <a:gd name="T1" fmla="*/ 0 h 251"/>
                <a:gd name="T2" fmla="*/ 12207369 w 251"/>
                <a:gd name="T3" fmla="*/ 0 h 251"/>
                <a:gd name="T4" fmla="*/ 13689360 w 251"/>
                <a:gd name="T5" fmla="*/ 211713 h 251"/>
                <a:gd name="T6" fmla="*/ 14959373 w 251"/>
                <a:gd name="T7" fmla="*/ 776193 h 251"/>
                <a:gd name="T8" fmla="*/ 16088332 w 251"/>
                <a:gd name="T9" fmla="*/ 1693439 h 251"/>
                <a:gd name="T10" fmla="*/ 17005844 w 251"/>
                <a:gd name="T11" fmla="*/ 2822398 h 251"/>
                <a:gd name="T12" fmla="*/ 17570324 w 251"/>
                <a:gd name="T13" fmla="*/ 4092676 h 251"/>
                <a:gd name="T14" fmla="*/ 17711377 w 251"/>
                <a:gd name="T15" fmla="*/ 5504008 h 251"/>
                <a:gd name="T16" fmla="*/ 17711377 w 251"/>
                <a:gd name="T17" fmla="*/ 12278029 h 251"/>
                <a:gd name="T18" fmla="*/ 17570324 w 251"/>
                <a:gd name="T19" fmla="*/ 13618701 h 251"/>
                <a:gd name="T20" fmla="*/ 17005844 w 251"/>
                <a:gd name="T21" fmla="*/ 14888979 h 251"/>
                <a:gd name="T22" fmla="*/ 16088332 w 251"/>
                <a:gd name="T23" fmla="*/ 16017938 h 251"/>
                <a:gd name="T24" fmla="*/ 14959373 w 251"/>
                <a:gd name="T25" fmla="*/ 16864525 h 251"/>
                <a:gd name="T26" fmla="*/ 13689360 w 251"/>
                <a:gd name="T27" fmla="*/ 17429004 h 251"/>
                <a:gd name="T28" fmla="*/ 12207369 w 251"/>
                <a:gd name="T29" fmla="*/ 17711377 h 251"/>
                <a:gd name="T30" fmla="*/ 5504008 w 251"/>
                <a:gd name="T31" fmla="*/ 17711377 h 251"/>
                <a:gd name="T32" fmla="*/ 4022017 w 251"/>
                <a:gd name="T33" fmla="*/ 17429004 h 251"/>
                <a:gd name="T34" fmla="*/ 2752004 w 251"/>
                <a:gd name="T35" fmla="*/ 16864525 h 251"/>
                <a:gd name="T36" fmla="*/ 1623045 w 251"/>
                <a:gd name="T37" fmla="*/ 16017938 h 251"/>
                <a:gd name="T38" fmla="*/ 776193 w 251"/>
                <a:gd name="T39" fmla="*/ 14888979 h 251"/>
                <a:gd name="T40" fmla="*/ 211713 w 251"/>
                <a:gd name="T41" fmla="*/ 13618701 h 251"/>
                <a:gd name="T42" fmla="*/ 0 w 251"/>
                <a:gd name="T43" fmla="*/ 12278029 h 251"/>
                <a:gd name="T44" fmla="*/ 0 w 251"/>
                <a:gd name="T45" fmla="*/ 5504008 h 251"/>
                <a:gd name="T46" fmla="*/ 211713 w 251"/>
                <a:gd name="T47" fmla="*/ 4092676 h 251"/>
                <a:gd name="T48" fmla="*/ 776193 w 251"/>
                <a:gd name="T49" fmla="*/ 2822398 h 251"/>
                <a:gd name="T50" fmla="*/ 1623045 w 251"/>
                <a:gd name="T51" fmla="*/ 1693439 h 251"/>
                <a:gd name="T52" fmla="*/ 2752004 w 251"/>
                <a:gd name="T53" fmla="*/ 776193 h 251"/>
                <a:gd name="T54" fmla="*/ 4022017 w 251"/>
                <a:gd name="T55" fmla="*/ 211713 h 251"/>
                <a:gd name="T56" fmla="*/ 5504008 w 251"/>
                <a:gd name="T57" fmla="*/ 0 h 2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1"/>
                <a:gd name="T88" fmla="*/ 0 h 251"/>
                <a:gd name="T89" fmla="*/ 251 w 251"/>
                <a:gd name="T90" fmla="*/ 251 h 25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1" h="251">
                  <a:moveTo>
                    <a:pt x="78" y="0"/>
                  </a:moveTo>
                  <a:lnTo>
                    <a:pt x="173" y="0"/>
                  </a:lnTo>
                  <a:lnTo>
                    <a:pt x="194" y="3"/>
                  </a:lnTo>
                  <a:lnTo>
                    <a:pt x="212" y="11"/>
                  </a:lnTo>
                  <a:lnTo>
                    <a:pt x="228" y="24"/>
                  </a:lnTo>
                  <a:lnTo>
                    <a:pt x="241" y="40"/>
                  </a:lnTo>
                  <a:lnTo>
                    <a:pt x="249" y="58"/>
                  </a:lnTo>
                  <a:lnTo>
                    <a:pt x="251" y="78"/>
                  </a:lnTo>
                  <a:lnTo>
                    <a:pt x="251" y="174"/>
                  </a:lnTo>
                  <a:lnTo>
                    <a:pt x="249" y="193"/>
                  </a:lnTo>
                  <a:lnTo>
                    <a:pt x="241" y="211"/>
                  </a:lnTo>
                  <a:lnTo>
                    <a:pt x="228" y="227"/>
                  </a:lnTo>
                  <a:lnTo>
                    <a:pt x="212" y="239"/>
                  </a:lnTo>
                  <a:lnTo>
                    <a:pt x="194" y="247"/>
                  </a:lnTo>
                  <a:lnTo>
                    <a:pt x="173" y="251"/>
                  </a:lnTo>
                  <a:lnTo>
                    <a:pt x="78" y="251"/>
                  </a:lnTo>
                  <a:lnTo>
                    <a:pt x="57" y="247"/>
                  </a:lnTo>
                  <a:lnTo>
                    <a:pt x="39" y="239"/>
                  </a:lnTo>
                  <a:lnTo>
                    <a:pt x="23" y="227"/>
                  </a:lnTo>
                  <a:lnTo>
                    <a:pt x="11" y="211"/>
                  </a:lnTo>
                  <a:lnTo>
                    <a:pt x="3" y="193"/>
                  </a:lnTo>
                  <a:lnTo>
                    <a:pt x="0" y="174"/>
                  </a:lnTo>
                  <a:lnTo>
                    <a:pt x="0" y="78"/>
                  </a:lnTo>
                  <a:lnTo>
                    <a:pt x="3" y="58"/>
                  </a:lnTo>
                  <a:lnTo>
                    <a:pt x="11" y="40"/>
                  </a:lnTo>
                  <a:lnTo>
                    <a:pt x="23" y="24"/>
                  </a:lnTo>
                  <a:lnTo>
                    <a:pt x="39" y="11"/>
                  </a:lnTo>
                  <a:lnTo>
                    <a:pt x="57" y="3"/>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30" name="Freeform 93">
              <a:extLst>
                <a:ext uri="{FF2B5EF4-FFF2-40B4-BE49-F238E27FC236}">
                  <a16:creationId xmlns:a16="http://schemas.microsoft.com/office/drawing/2014/main" id="{A472B324-1390-492F-8D78-60DA300F81F2}"/>
                </a:ext>
              </a:extLst>
            </p:cNvPr>
            <p:cNvSpPr/>
            <p:nvPr/>
          </p:nvSpPr>
          <p:spPr bwMode="auto">
            <a:xfrm>
              <a:off x="322263" y="649288"/>
              <a:ext cx="66675" cy="66675"/>
            </a:xfrm>
            <a:custGeom>
              <a:avLst/>
              <a:gdLst>
                <a:gd name="T0" fmla="*/ 5504008 w 251"/>
                <a:gd name="T1" fmla="*/ 0 h 249"/>
                <a:gd name="T2" fmla="*/ 12207369 w 251"/>
                <a:gd name="T3" fmla="*/ 0 h 249"/>
                <a:gd name="T4" fmla="*/ 13689360 w 251"/>
                <a:gd name="T5" fmla="*/ 143525 h 249"/>
                <a:gd name="T6" fmla="*/ 14959373 w 251"/>
                <a:gd name="T7" fmla="*/ 717091 h 249"/>
                <a:gd name="T8" fmla="*/ 16088332 w 251"/>
                <a:gd name="T9" fmla="*/ 1649202 h 249"/>
                <a:gd name="T10" fmla="*/ 17005844 w 251"/>
                <a:gd name="T11" fmla="*/ 2724571 h 249"/>
                <a:gd name="T12" fmla="*/ 17570324 w 251"/>
                <a:gd name="T13" fmla="*/ 4086990 h 249"/>
                <a:gd name="T14" fmla="*/ 17711377 w 251"/>
                <a:gd name="T15" fmla="*/ 5520904 h 249"/>
                <a:gd name="T16" fmla="*/ 17711377 w 251"/>
                <a:gd name="T17" fmla="*/ 12332733 h 249"/>
                <a:gd name="T18" fmla="*/ 17570324 w 251"/>
                <a:gd name="T19" fmla="*/ 13838410 h 249"/>
                <a:gd name="T20" fmla="*/ 17005844 w 251"/>
                <a:gd name="T21" fmla="*/ 15129066 h 249"/>
                <a:gd name="T22" fmla="*/ 16088332 w 251"/>
                <a:gd name="T23" fmla="*/ 16276198 h 249"/>
                <a:gd name="T24" fmla="*/ 14959373 w 251"/>
                <a:gd name="T25" fmla="*/ 17136546 h 249"/>
                <a:gd name="T26" fmla="*/ 13689360 w 251"/>
                <a:gd name="T27" fmla="*/ 17710112 h 249"/>
                <a:gd name="T28" fmla="*/ 12207369 w 251"/>
                <a:gd name="T29" fmla="*/ 17853637 h 249"/>
                <a:gd name="T30" fmla="*/ 5504008 w 251"/>
                <a:gd name="T31" fmla="*/ 17853637 h 249"/>
                <a:gd name="T32" fmla="*/ 4022017 w 251"/>
                <a:gd name="T33" fmla="*/ 17710112 h 249"/>
                <a:gd name="T34" fmla="*/ 2752004 w 251"/>
                <a:gd name="T35" fmla="*/ 17136546 h 249"/>
                <a:gd name="T36" fmla="*/ 1623045 w 251"/>
                <a:gd name="T37" fmla="*/ 16276198 h 249"/>
                <a:gd name="T38" fmla="*/ 776193 w 251"/>
                <a:gd name="T39" fmla="*/ 15129066 h 249"/>
                <a:gd name="T40" fmla="*/ 211713 w 251"/>
                <a:gd name="T41" fmla="*/ 13838410 h 249"/>
                <a:gd name="T42" fmla="*/ 0 w 251"/>
                <a:gd name="T43" fmla="*/ 12332733 h 249"/>
                <a:gd name="T44" fmla="*/ 0 w 251"/>
                <a:gd name="T45" fmla="*/ 5520904 h 249"/>
                <a:gd name="T46" fmla="*/ 211713 w 251"/>
                <a:gd name="T47" fmla="*/ 4086990 h 249"/>
                <a:gd name="T48" fmla="*/ 776193 w 251"/>
                <a:gd name="T49" fmla="*/ 2724571 h 249"/>
                <a:gd name="T50" fmla="*/ 1623045 w 251"/>
                <a:gd name="T51" fmla="*/ 1649202 h 249"/>
                <a:gd name="T52" fmla="*/ 2752004 w 251"/>
                <a:gd name="T53" fmla="*/ 717091 h 249"/>
                <a:gd name="T54" fmla="*/ 4022017 w 251"/>
                <a:gd name="T55" fmla="*/ 143525 h 249"/>
                <a:gd name="T56" fmla="*/ 5504008 w 251"/>
                <a:gd name="T57" fmla="*/ 0 h 2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1"/>
                <a:gd name="T88" fmla="*/ 0 h 249"/>
                <a:gd name="T89" fmla="*/ 251 w 251"/>
                <a:gd name="T90" fmla="*/ 249 h 2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1" h="249">
                  <a:moveTo>
                    <a:pt x="78" y="0"/>
                  </a:moveTo>
                  <a:lnTo>
                    <a:pt x="173" y="0"/>
                  </a:lnTo>
                  <a:lnTo>
                    <a:pt x="194" y="2"/>
                  </a:lnTo>
                  <a:lnTo>
                    <a:pt x="212" y="10"/>
                  </a:lnTo>
                  <a:lnTo>
                    <a:pt x="228" y="23"/>
                  </a:lnTo>
                  <a:lnTo>
                    <a:pt x="241" y="38"/>
                  </a:lnTo>
                  <a:lnTo>
                    <a:pt x="249" y="57"/>
                  </a:lnTo>
                  <a:lnTo>
                    <a:pt x="251" y="77"/>
                  </a:lnTo>
                  <a:lnTo>
                    <a:pt x="251" y="172"/>
                  </a:lnTo>
                  <a:lnTo>
                    <a:pt x="249" y="193"/>
                  </a:lnTo>
                  <a:lnTo>
                    <a:pt x="241" y="211"/>
                  </a:lnTo>
                  <a:lnTo>
                    <a:pt x="228" y="227"/>
                  </a:lnTo>
                  <a:lnTo>
                    <a:pt x="212" y="239"/>
                  </a:lnTo>
                  <a:lnTo>
                    <a:pt x="194" y="247"/>
                  </a:lnTo>
                  <a:lnTo>
                    <a:pt x="173" y="249"/>
                  </a:lnTo>
                  <a:lnTo>
                    <a:pt x="78" y="249"/>
                  </a:lnTo>
                  <a:lnTo>
                    <a:pt x="57" y="247"/>
                  </a:lnTo>
                  <a:lnTo>
                    <a:pt x="39" y="239"/>
                  </a:lnTo>
                  <a:lnTo>
                    <a:pt x="23" y="227"/>
                  </a:lnTo>
                  <a:lnTo>
                    <a:pt x="11" y="211"/>
                  </a:lnTo>
                  <a:lnTo>
                    <a:pt x="3" y="193"/>
                  </a:lnTo>
                  <a:lnTo>
                    <a:pt x="0" y="172"/>
                  </a:lnTo>
                  <a:lnTo>
                    <a:pt x="0" y="77"/>
                  </a:lnTo>
                  <a:lnTo>
                    <a:pt x="3" y="57"/>
                  </a:lnTo>
                  <a:lnTo>
                    <a:pt x="11" y="38"/>
                  </a:lnTo>
                  <a:lnTo>
                    <a:pt x="23" y="23"/>
                  </a:lnTo>
                  <a:lnTo>
                    <a:pt x="39" y="10"/>
                  </a:lnTo>
                  <a:lnTo>
                    <a:pt x="57" y="2"/>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31" name="Freeform 94">
              <a:extLst>
                <a:ext uri="{FF2B5EF4-FFF2-40B4-BE49-F238E27FC236}">
                  <a16:creationId xmlns:a16="http://schemas.microsoft.com/office/drawing/2014/main" id="{946D3D0A-E606-43FF-940F-035BB428EC31}"/>
                </a:ext>
              </a:extLst>
            </p:cNvPr>
            <p:cNvSpPr/>
            <p:nvPr/>
          </p:nvSpPr>
          <p:spPr bwMode="auto">
            <a:xfrm>
              <a:off x="257175" y="584200"/>
              <a:ext cx="65088" cy="66675"/>
            </a:xfrm>
            <a:custGeom>
              <a:avLst/>
              <a:gdLst>
                <a:gd name="T0" fmla="*/ 5372647 w 248"/>
                <a:gd name="T1" fmla="*/ 0 h 252"/>
                <a:gd name="T2" fmla="*/ 11709804 w 248"/>
                <a:gd name="T3" fmla="*/ 0 h 252"/>
                <a:gd name="T4" fmla="*/ 13225199 w 248"/>
                <a:gd name="T5" fmla="*/ 210079 h 252"/>
                <a:gd name="T6" fmla="*/ 14465021 w 248"/>
                <a:gd name="T7" fmla="*/ 769938 h 252"/>
                <a:gd name="T8" fmla="*/ 15567055 w 248"/>
                <a:gd name="T9" fmla="*/ 1540140 h 252"/>
                <a:gd name="T10" fmla="*/ 16324753 w 248"/>
                <a:gd name="T11" fmla="*/ 2660121 h 252"/>
                <a:gd name="T12" fmla="*/ 16875901 w 248"/>
                <a:gd name="T13" fmla="*/ 3990181 h 252"/>
                <a:gd name="T14" fmla="*/ 17082451 w 248"/>
                <a:gd name="T15" fmla="*/ 5460471 h 252"/>
                <a:gd name="T16" fmla="*/ 17082451 w 248"/>
                <a:gd name="T17" fmla="*/ 12250738 h 252"/>
                <a:gd name="T18" fmla="*/ 16875901 w 248"/>
                <a:gd name="T19" fmla="*/ 13720762 h 252"/>
                <a:gd name="T20" fmla="*/ 16324753 w 248"/>
                <a:gd name="T21" fmla="*/ 14980973 h 252"/>
                <a:gd name="T22" fmla="*/ 15567055 w 248"/>
                <a:gd name="T23" fmla="*/ 16100954 h 252"/>
                <a:gd name="T24" fmla="*/ 14465021 w 248"/>
                <a:gd name="T25" fmla="*/ 16941006 h 252"/>
                <a:gd name="T26" fmla="*/ 13225199 w 248"/>
                <a:gd name="T27" fmla="*/ 17431015 h 252"/>
                <a:gd name="T28" fmla="*/ 11709804 w 248"/>
                <a:gd name="T29" fmla="*/ 17641094 h 252"/>
                <a:gd name="T30" fmla="*/ 5372647 w 248"/>
                <a:gd name="T31" fmla="*/ 17641094 h 252"/>
                <a:gd name="T32" fmla="*/ 3926276 w 248"/>
                <a:gd name="T33" fmla="*/ 17431015 h 252"/>
                <a:gd name="T34" fmla="*/ 2686455 w 248"/>
                <a:gd name="T35" fmla="*/ 16941006 h 252"/>
                <a:gd name="T36" fmla="*/ 1584158 w 248"/>
                <a:gd name="T37" fmla="*/ 16100954 h 252"/>
                <a:gd name="T38" fmla="*/ 757698 w 248"/>
                <a:gd name="T39" fmla="*/ 14980973 h 252"/>
                <a:gd name="T40" fmla="*/ 275574 w 248"/>
                <a:gd name="T41" fmla="*/ 13720762 h 252"/>
                <a:gd name="T42" fmla="*/ 0 w 248"/>
                <a:gd name="T43" fmla="*/ 12250738 h 252"/>
                <a:gd name="T44" fmla="*/ 0 w 248"/>
                <a:gd name="T45" fmla="*/ 5460471 h 252"/>
                <a:gd name="T46" fmla="*/ 275574 w 248"/>
                <a:gd name="T47" fmla="*/ 3990181 h 252"/>
                <a:gd name="T48" fmla="*/ 757698 w 248"/>
                <a:gd name="T49" fmla="*/ 2660121 h 252"/>
                <a:gd name="T50" fmla="*/ 1584158 w 248"/>
                <a:gd name="T51" fmla="*/ 1540140 h 252"/>
                <a:gd name="T52" fmla="*/ 2686455 w 248"/>
                <a:gd name="T53" fmla="*/ 769938 h 252"/>
                <a:gd name="T54" fmla="*/ 3926276 w 248"/>
                <a:gd name="T55" fmla="*/ 210079 h 252"/>
                <a:gd name="T56" fmla="*/ 5372647 w 248"/>
                <a:gd name="T57" fmla="*/ 0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252"/>
                <a:gd name="T89" fmla="*/ 248 w 248"/>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252">
                  <a:moveTo>
                    <a:pt x="78" y="0"/>
                  </a:moveTo>
                  <a:lnTo>
                    <a:pt x="170" y="0"/>
                  </a:lnTo>
                  <a:lnTo>
                    <a:pt x="192" y="3"/>
                  </a:lnTo>
                  <a:lnTo>
                    <a:pt x="210" y="11"/>
                  </a:lnTo>
                  <a:lnTo>
                    <a:pt x="226" y="22"/>
                  </a:lnTo>
                  <a:lnTo>
                    <a:pt x="237" y="38"/>
                  </a:lnTo>
                  <a:lnTo>
                    <a:pt x="245" y="57"/>
                  </a:lnTo>
                  <a:lnTo>
                    <a:pt x="248" y="78"/>
                  </a:lnTo>
                  <a:lnTo>
                    <a:pt x="248" y="175"/>
                  </a:lnTo>
                  <a:lnTo>
                    <a:pt x="245" y="196"/>
                  </a:lnTo>
                  <a:lnTo>
                    <a:pt x="237" y="214"/>
                  </a:lnTo>
                  <a:lnTo>
                    <a:pt x="226" y="230"/>
                  </a:lnTo>
                  <a:lnTo>
                    <a:pt x="210" y="242"/>
                  </a:lnTo>
                  <a:lnTo>
                    <a:pt x="192" y="249"/>
                  </a:lnTo>
                  <a:lnTo>
                    <a:pt x="170" y="252"/>
                  </a:lnTo>
                  <a:lnTo>
                    <a:pt x="78" y="252"/>
                  </a:lnTo>
                  <a:lnTo>
                    <a:pt x="57" y="249"/>
                  </a:lnTo>
                  <a:lnTo>
                    <a:pt x="39" y="242"/>
                  </a:lnTo>
                  <a:lnTo>
                    <a:pt x="23" y="230"/>
                  </a:lnTo>
                  <a:lnTo>
                    <a:pt x="11" y="214"/>
                  </a:lnTo>
                  <a:lnTo>
                    <a:pt x="4" y="196"/>
                  </a:lnTo>
                  <a:lnTo>
                    <a:pt x="0" y="175"/>
                  </a:lnTo>
                  <a:lnTo>
                    <a:pt x="0" y="78"/>
                  </a:lnTo>
                  <a:lnTo>
                    <a:pt x="4" y="57"/>
                  </a:lnTo>
                  <a:lnTo>
                    <a:pt x="11" y="38"/>
                  </a:lnTo>
                  <a:lnTo>
                    <a:pt x="23" y="22"/>
                  </a:lnTo>
                  <a:lnTo>
                    <a:pt x="39" y="11"/>
                  </a:lnTo>
                  <a:lnTo>
                    <a:pt x="57" y="3"/>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32" name="Freeform 95">
              <a:extLst>
                <a:ext uri="{FF2B5EF4-FFF2-40B4-BE49-F238E27FC236}">
                  <a16:creationId xmlns:a16="http://schemas.microsoft.com/office/drawing/2014/main" id="{D1E210FE-2517-4CFB-B21F-43341679B398}"/>
                </a:ext>
              </a:extLst>
            </p:cNvPr>
            <p:cNvSpPr/>
            <p:nvPr/>
          </p:nvSpPr>
          <p:spPr bwMode="auto">
            <a:xfrm>
              <a:off x="233363" y="803275"/>
              <a:ext cx="509588" cy="53975"/>
            </a:xfrm>
            <a:custGeom>
              <a:avLst/>
              <a:gdLst>
                <a:gd name="T0" fmla="*/ 6930503 w 1926"/>
                <a:gd name="T1" fmla="*/ 0 h 200"/>
                <a:gd name="T2" fmla="*/ 127828271 w 1926"/>
                <a:gd name="T3" fmla="*/ 0 h 200"/>
                <a:gd name="T4" fmla="*/ 129368148 w 1926"/>
                <a:gd name="T5" fmla="*/ 291465 h 200"/>
                <a:gd name="T6" fmla="*/ 130908289 w 1926"/>
                <a:gd name="T7" fmla="*/ 728393 h 200"/>
                <a:gd name="T8" fmla="*/ 132168501 w 1926"/>
                <a:gd name="T9" fmla="*/ 1675114 h 200"/>
                <a:gd name="T10" fmla="*/ 133288483 w 1926"/>
                <a:gd name="T11" fmla="*/ 2767568 h 200"/>
                <a:gd name="T12" fmla="*/ 134128536 w 1926"/>
                <a:gd name="T13" fmla="*/ 4151487 h 200"/>
                <a:gd name="T14" fmla="*/ 134688659 w 1926"/>
                <a:gd name="T15" fmla="*/ 5680869 h 200"/>
                <a:gd name="T16" fmla="*/ 134828624 w 1926"/>
                <a:gd name="T17" fmla="*/ 7355983 h 200"/>
                <a:gd name="T18" fmla="*/ 134688659 w 1926"/>
                <a:gd name="T19" fmla="*/ 9031367 h 200"/>
                <a:gd name="T20" fmla="*/ 134128536 w 1926"/>
                <a:gd name="T21" fmla="*/ 10560749 h 200"/>
                <a:gd name="T22" fmla="*/ 133288483 w 1926"/>
                <a:gd name="T23" fmla="*/ 11944668 h 200"/>
                <a:gd name="T24" fmla="*/ 132168501 w 1926"/>
                <a:gd name="T25" fmla="*/ 12964255 h 200"/>
                <a:gd name="T26" fmla="*/ 130908289 w 1926"/>
                <a:gd name="T27" fmla="*/ 13910977 h 200"/>
                <a:gd name="T28" fmla="*/ 129368148 w 1926"/>
                <a:gd name="T29" fmla="*/ 14420771 h 200"/>
                <a:gd name="T30" fmla="*/ 127828271 w 1926"/>
                <a:gd name="T31" fmla="*/ 14566503 h 200"/>
                <a:gd name="T32" fmla="*/ 6930503 w 1926"/>
                <a:gd name="T33" fmla="*/ 14566503 h 200"/>
                <a:gd name="T34" fmla="*/ 5250397 w 1926"/>
                <a:gd name="T35" fmla="*/ 14420771 h 200"/>
                <a:gd name="T36" fmla="*/ 3780370 w 1926"/>
                <a:gd name="T37" fmla="*/ 13910977 h 200"/>
                <a:gd name="T38" fmla="*/ 2520159 w 1926"/>
                <a:gd name="T39" fmla="*/ 12964255 h 200"/>
                <a:gd name="T40" fmla="*/ 1400176 w 1926"/>
                <a:gd name="T41" fmla="*/ 11944668 h 200"/>
                <a:gd name="T42" fmla="*/ 629974 w 1926"/>
                <a:gd name="T43" fmla="*/ 10560749 h 200"/>
                <a:gd name="T44" fmla="*/ 139965 w 1926"/>
                <a:gd name="T45" fmla="*/ 9031367 h 200"/>
                <a:gd name="T46" fmla="*/ 0 w 1926"/>
                <a:gd name="T47" fmla="*/ 7355983 h 200"/>
                <a:gd name="T48" fmla="*/ 139965 w 1926"/>
                <a:gd name="T49" fmla="*/ 5680869 h 200"/>
                <a:gd name="T50" fmla="*/ 629974 w 1926"/>
                <a:gd name="T51" fmla="*/ 4151487 h 200"/>
                <a:gd name="T52" fmla="*/ 1400176 w 1926"/>
                <a:gd name="T53" fmla="*/ 2767568 h 200"/>
                <a:gd name="T54" fmla="*/ 2520159 w 1926"/>
                <a:gd name="T55" fmla="*/ 1675114 h 200"/>
                <a:gd name="T56" fmla="*/ 3780370 w 1926"/>
                <a:gd name="T57" fmla="*/ 728393 h 200"/>
                <a:gd name="T58" fmla="*/ 5250397 w 1926"/>
                <a:gd name="T59" fmla="*/ 291465 h 200"/>
                <a:gd name="T60" fmla="*/ 6930503 w 1926"/>
                <a:gd name="T61" fmla="*/ 0 h 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26"/>
                <a:gd name="T94" fmla="*/ 0 h 200"/>
                <a:gd name="T95" fmla="*/ 1926 w 1926"/>
                <a:gd name="T96" fmla="*/ 200 h 2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26" h="200">
                  <a:moveTo>
                    <a:pt x="99" y="0"/>
                  </a:moveTo>
                  <a:lnTo>
                    <a:pt x="1826" y="0"/>
                  </a:lnTo>
                  <a:lnTo>
                    <a:pt x="1848" y="4"/>
                  </a:lnTo>
                  <a:lnTo>
                    <a:pt x="1870" y="10"/>
                  </a:lnTo>
                  <a:lnTo>
                    <a:pt x="1888" y="23"/>
                  </a:lnTo>
                  <a:lnTo>
                    <a:pt x="1904" y="38"/>
                  </a:lnTo>
                  <a:lnTo>
                    <a:pt x="1916" y="57"/>
                  </a:lnTo>
                  <a:lnTo>
                    <a:pt x="1924" y="78"/>
                  </a:lnTo>
                  <a:lnTo>
                    <a:pt x="1926" y="101"/>
                  </a:lnTo>
                  <a:lnTo>
                    <a:pt x="1924" y="124"/>
                  </a:lnTo>
                  <a:lnTo>
                    <a:pt x="1916" y="145"/>
                  </a:lnTo>
                  <a:lnTo>
                    <a:pt x="1904" y="164"/>
                  </a:lnTo>
                  <a:lnTo>
                    <a:pt x="1888" y="178"/>
                  </a:lnTo>
                  <a:lnTo>
                    <a:pt x="1870" y="191"/>
                  </a:lnTo>
                  <a:lnTo>
                    <a:pt x="1848" y="198"/>
                  </a:lnTo>
                  <a:lnTo>
                    <a:pt x="1826" y="200"/>
                  </a:lnTo>
                  <a:lnTo>
                    <a:pt x="99" y="200"/>
                  </a:lnTo>
                  <a:lnTo>
                    <a:pt x="75" y="198"/>
                  </a:lnTo>
                  <a:lnTo>
                    <a:pt x="54" y="191"/>
                  </a:lnTo>
                  <a:lnTo>
                    <a:pt x="36" y="178"/>
                  </a:lnTo>
                  <a:lnTo>
                    <a:pt x="20" y="164"/>
                  </a:lnTo>
                  <a:lnTo>
                    <a:pt x="9" y="145"/>
                  </a:lnTo>
                  <a:lnTo>
                    <a:pt x="2" y="124"/>
                  </a:lnTo>
                  <a:lnTo>
                    <a:pt x="0" y="101"/>
                  </a:lnTo>
                  <a:lnTo>
                    <a:pt x="2" y="78"/>
                  </a:lnTo>
                  <a:lnTo>
                    <a:pt x="9" y="57"/>
                  </a:lnTo>
                  <a:lnTo>
                    <a:pt x="20" y="38"/>
                  </a:lnTo>
                  <a:lnTo>
                    <a:pt x="36" y="23"/>
                  </a:lnTo>
                  <a:lnTo>
                    <a:pt x="54" y="10"/>
                  </a:lnTo>
                  <a:lnTo>
                    <a:pt x="75" y="4"/>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33" name="Freeform 96">
              <a:extLst>
                <a:ext uri="{FF2B5EF4-FFF2-40B4-BE49-F238E27FC236}">
                  <a16:creationId xmlns:a16="http://schemas.microsoft.com/office/drawing/2014/main" id="{C15486A6-E402-4C12-80CE-523D2DEEE6EE}"/>
                </a:ext>
              </a:extLst>
            </p:cNvPr>
            <p:cNvSpPr/>
            <p:nvPr/>
          </p:nvSpPr>
          <p:spPr bwMode="auto">
            <a:xfrm>
              <a:off x="190500" y="517525"/>
              <a:ext cx="65088" cy="66675"/>
            </a:xfrm>
            <a:custGeom>
              <a:avLst/>
              <a:gdLst>
                <a:gd name="T0" fmla="*/ 5261411 w 249"/>
                <a:gd name="T1" fmla="*/ 0 h 251"/>
                <a:gd name="T2" fmla="*/ 11684211 w 249"/>
                <a:gd name="T3" fmla="*/ 0 h 251"/>
                <a:gd name="T4" fmla="*/ 13119022 w 249"/>
                <a:gd name="T5" fmla="*/ 211713 h 251"/>
                <a:gd name="T6" fmla="*/ 14417384 w 249"/>
                <a:gd name="T7" fmla="*/ 776193 h 251"/>
                <a:gd name="T8" fmla="*/ 15442324 w 249"/>
                <a:gd name="T9" fmla="*/ 1623045 h 251"/>
                <a:gd name="T10" fmla="*/ 16330553 w 249"/>
                <a:gd name="T11" fmla="*/ 2752004 h 251"/>
                <a:gd name="T12" fmla="*/ 16877135 w 249"/>
                <a:gd name="T13" fmla="*/ 4022017 h 251"/>
                <a:gd name="T14" fmla="*/ 17013846 w 249"/>
                <a:gd name="T15" fmla="*/ 5504008 h 251"/>
                <a:gd name="T16" fmla="*/ 17013846 w 249"/>
                <a:gd name="T17" fmla="*/ 12278029 h 251"/>
                <a:gd name="T18" fmla="*/ 16877135 w 249"/>
                <a:gd name="T19" fmla="*/ 13689360 h 251"/>
                <a:gd name="T20" fmla="*/ 16330553 w 249"/>
                <a:gd name="T21" fmla="*/ 14959373 h 251"/>
                <a:gd name="T22" fmla="*/ 15442324 w 249"/>
                <a:gd name="T23" fmla="*/ 16088332 h 251"/>
                <a:gd name="T24" fmla="*/ 14417384 w 249"/>
                <a:gd name="T25" fmla="*/ 17005844 h 251"/>
                <a:gd name="T26" fmla="*/ 13119022 w 249"/>
                <a:gd name="T27" fmla="*/ 17429004 h 251"/>
                <a:gd name="T28" fmla="*/ 11684211 w 249"/>
                <a:gd name="T29" fmla="*/ 17711377 h 251"/>
                <a:gd name="T30" fmla="*/ 5261411 w 249"/>
                <a:gd name="T31" fmla="*/ 17711377 h 251"/>
                <a:gd name="T32" fmla="*/ 3826338 w 249"/>
                <a:gd name="T33" fmla="*/ 17429004 h 251"/>
                <a:gd name="T34" fmla="*/ 2596462 w 249"/>
                <a:gd name="T35" fmla="*/ 17005844 h 251"/>
                <a:gd name="T36" fmla="*/ 1503298 w 249"/>
                <a:gd name="T37" fmla="*/ 16088332 h 251"/>
                <a:gd name="T38" fmla="*/ 683293 w 249"/>
                <a:gd name="T39" fmla="*/ 14959373 h 251"/>
                <a:gd name="T40" fmla="*/ 204936 w 249"/>
                <a:gd name="T41" fmla="*/ 13689360 h 251"/>
                <a:gd name="T42" fmla="*/ 0 w 249"/>
                <a:gd name="T43" fmla="*/ 12278029 h 251"/>
                <a:gd name="T44" fmla="*/ 0 w 249"/>
                <a:gd name="T45" fmla="*/ 5504008 h 251"/>
                <a:gd name="T46" fmla="*/ 204936 w 249"/>
                <a:gd name="T47" fmla="*/ 4022017 h 251"/>
                <a:gd name="T48" fmla="*/ 683293 w 249"/>
                <a:gd name="T49" fmla="*/ 2752004 h 251"/>
                <a:gd name="T50" fmla="*/ 1503298 w 249"/>
                <a:gd name="T51" fmla="*/ 1623045 h 251"/>
                <a:gd name="T52" fmla="*/ 2596462 w 249"/>
                <a:gd name="T53" fmla="*/ 776193 h 251"/>
                <a:gd name="T54" fmla="*/ 3826338 w 249"/>
                <a:gd name="T55" fmla="*/ 211713 h 251"/>
                <a:gd name="T56" fmla="*/ 5261411 w 249"/>
                <a:gd name="T57" fmla="*/ 0 h 2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9"/>
                <a:gd name="T88" fmla="*/ 0 h 251"/>
                <a:gd name="T89" fmla="*/ 249 w 249"/>
                <a:gd name="T90" fmla="*/ 251 h 25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9" h="251">
                  <a:moveTo>
                    <a:pt x="77" y="0"/>
                  </a:moveTo>
                  <a:lnTo>
                    <a:pt x="171" y="0"/>
                  </a:lnTo>
                  <a:lnTo>
                    <a:pt x="192" y="3"/>
                  </a:lnTo>
                  <a:lnTo>
                    <a:pt x="211" y="11"/>
                  </a:lnTo>
                  <a:lnTo>
                    <a:pt x="226" y="23"/>
                  </a:lnTo>
                  <a:lnTo>
                    <a:pt x="239" y="39"/>
                  </a:lnTo>
                  <a:lnTo>
                    <a:pt x="247" y="57"/>
                  </a:lnTo>
                  <a:lnTo>
                    <a:pt x="249" y="78"/>
                  </a:lnTo>
                  <a:lnTo>
                    <a:pt x="249" y="174"/>
                  </a:lnTo>
                  <a:lnTo>
                    <a:pt x="247" y="194"/>
                  </a:lnTo>
                  <a:lnTo>
                    <a:pt x="239" y="212"/>
                  </a:lnTo>
                  <a:lnTo>
                    <a:pt x="226" y="228"/>
                  </a:lnTo>
                  <a:lnTo>
                    <a:pt x="211" y="241"/>
                  </a:lnTo>
                  <a:lnTo>
                    <a:pt x="192" y="247"/>
                  </a:lnTo>
                  <a:lnTo>
                    <a:pt x="171" y="251"/>
                  </a:lnTo>
                  <a:lnTo>
                    <a:pt x="77" y="251"/>
                  </a:lnTo>
                  <a:lnTo>
                    <a:pt x="56" y="247"/>
                  </a:lnTo>
                  <a:lnTo>
                    <a:pt x="38" y="241"/>
                  </a:lnTo>
                  <a:lnTo>
                    <a:pt x="22" y="228"/>
                  </a:lnTo>
                  <a:lnTo>
                    <a:pt x="10" y="212"/>
                  </a:lnTo>
                  <a:lnTo>
                    <a:pt x="3" y="194"/>
                  </a:lnTo>
                  <a:lnTo>
                    <a:pt x="0" y="174"/>
                  </a:lnTo>
                  <a:lnTo>
                    <a:pt x="0" y="78"/>
                  </a:lnTo>
                  <a:lnTo>
                    <a:pt x="3" y="57"/>
                  </a:lnTo>
                  <a:lnTo>
                    <a:pt x="10" y="39"/>
                  </a:lnTo>
                  <a:lnTo>
                    <a:pt x="22" y="23"/>
                  </a:lnTo>
                  <a:lnTo>
                    <a:pt x="38" y="11"/>
                  </a:lnTo>
                  <a:lnTo>
                    <a:pt x="56" y="3"/>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sp>
          <p:nvSpPr>
            <p:cNvPr id="34" name="Freeform 97">
              <a:extLst>
                <a:ext uri="{FF2B5EF4-FFF2-40B4-BE49-F238E27FC236}">
                  <a16:creationId xmlns:a16="http://schemas.microsoft.com/office/drawing/2014/main" id="{7CBA148F-D364-43EA-9FA8-8DA502321132}"/>
                </a:ext>
              </a:extLst>
            </p:cNvPr>
            <p:cNvSpPr/>
            <p:nvPr/>
          </p:nvSpPr>
          <p:spPr bwMode="auto">
            <a:xfrm>
              <a:off x="190500" y="649288"/>
              <a:ext cx="65088" cy="66675"/>
            </a:xfrm>
            <a:custGeom>
              <a:avLst/>
              <a:gdLst>
                <a:gd name="T0" fmla="*/ 5261411 w 249"/>
                <a:gd name="T1" fmla="*/ 0 h 249"/>
                <a:gd name="T2" fmla="*/ 11684211 w 249"/>
                <a:gd name="T3" fmla="*/ 0 h 249"/>
                <a:gd name="T4" fmla="*/ 13119022 w 249"/>
                <a:gd name="T5" fmla="*/ 143525 h 249"/>
                <a:gd name="T6" fmla="*/ 14417384 w 249"/>
                <a:gd name="T7" fmla="*/ 717091 h 249"/>
                <a:gd name="T8" fmla="*/ 15442324 w 249"/>
                <a:gd name="T9" fmla="*/ 1505677 h 249"/>
                <a:gd name="T10" fmla="*/ 16330553 w 249"/>
                <a:gd name="T11" fmla="*/ 2653076 h 249"/>
                <a:gd name="T12" fmla="*/ 16877135 w 249"/>
                <a:gd name="T13" fmla="*/ 4086990 h 249"/>
                <a:gd name="T14" fmla="*/ 17013846 w 249"/>
                <a:gd name="T15" fmla="*/ 5520904 h 249"/>
                <a:gd name="T16" fmla="*/ 17013846 w 249"/>
                <a:gd name="T17" fmla="*/ 12332733 h 249"/>
                <a:gd name="T18" fmla="*/ 16877135 w 249"/>
                <a:gd name="T19" fmla="*/ 13838410 h 249"/>
                <a:gd name="T20" fmla="*/ 16330553 w 249"/>
                <a:gd name="T21" fmla="*/ 15200561 h 249"/>
                <a:gd name="T22" fmla="*/ 15442324 w 249"/>
                <a:gd name="T23" fmla="*/ 16276198 h 249"/>
                <a:gd name="T24" fmla="*/ 14417384 w 249"/>
                <a:gd name="T25" fmla="*/ 17136546 h 249"/>
                <a:gd name="T26" fmla="*/ 13119022 w 249"/>
                <a:gd name="T27" fmla="*/ 17710112 h 249"/>
                <a:gd name="T28" fmla="*/ 11684211 w 249"/>
                <a:gd name="T29" fmla="*/ 17853637 h 249"/>
                <a:gd name="T30" fmla="*/ 5261411 w 249"/>
                <a:gd name="T31" fmla="*/ 17853637 h 249"/>
                <a:gd name="T32" fmla="*/ 3826338 w 249"/>
                <a:gd name="T33" fmla="*/ 17710112 h 249"/>
                <a:gd name="T34" fmla="*/ 2596462 w 249"/>
                <a:gd name="T35" fmla="*/ 17136546 h 249"/>
                <a:gd name="T36" fmla="*/ 1503298 w 249"/>
                <a:gd name="T37" fmla="*/ 16276198 h 249"/>
                <a:gd name="T38" fmla="*/ 683293 w 249"/>
                <a:gd name="T39" fmla="*/ 15200561 h 249"/>
                <a:gd name="T40" fmla="*/ 204936 w 249"/>
                <a:gd name="T41" fmla="*/ 13838410 h 249"/>
                <a:gd name="T42" fmla="*/ 0 w 249"/>
                <a:gd name="T43" fmla="*/ 12332733 h 249"/>
                <a:gd name="T44" fmla="*/ 0 w 249"/>
                <a:gd name="T45" fmla="*/ 5520904 h 249"/>
                <a:gd name="T46" fmla="*/ 204936 w 249"/>
                <a:gd name="T47" fmla="*/ 4086990 h 249"/>
                <a:gd name="T48" fmla="*/ 683293 w 249"/>
                <a:gd name="T49" fmla="*/ 2653076 h 249"/>
                <a:gd name="T50" fmla="*/ 1503298 w 249"/>
                <a:gd name="T51" fmla="*/ 1505677 h 249"/>
                <a:gd name="T52" fmla="*/ 2596462 w 249"/>
                <a:gd name="T53" fmla="*/ 717091 h 249"/>
                <a:gd name="T54" fmla="*/ 3826338 w 249"/>
                <a:gd name="T55" fmla="*/ 143525 h 249"/>
                <a:gd name="T56" fmla="*/ 5261411 w 249"/>
                <a:gd name="T57" fmla="*/ 0 h 2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9"/>
                <a:gd name="T88" fmla="*/ 0 h 249"/>
                <a:gd name="T89" fmla="*/ 249 w 249"/>
                <a:gd name="T90" fmla="*/ 249 h 2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9" h="249">
                  <a:moveTo>
                    <a:pt x="77" y="0"/>
                  </a:moveTo>
                  <a:lnTo>
                    <a:pt x="171" y="0"/>
                  </a:lnTo>
                  <a:lnTo>
                    <a:pt x="192" y="2"/>
                  </a:lnTo>
                  <a:lnTo>
                    <a:pt x="211" y="10"/>
                  </a:lnTo>
                  <a:lnTo>
                    <a:pt x="226" y="21"/>
                  </a:lnTo>
                  <a:lnTo>
                    <a:pt x="239" y="37"/>
                  </a:lnTo>
                  <a:lnTo>
                    <a:pt x="247" y="57"/>
                  </a:lnTo>
                  <a:lnTo>
                    <a:pt x="249" y="77"/>
                  </a:lnTo>
                  <a:lnTo>
                    <a:pt x="249" y="172"/>
                  </a:lnTo>
                  <a:lnTo>
                    <a:pt x="247" y="193"/>
                  </a:lnTo>
                  <a:lnTo>
                    <a:pt x="239" y="212"/>
                  </a:lnTo>
                  <a:lnTo>
                    <a:pt x="226" y="227"/>
                  </a:lnTo>
                  <a:lnTo>
                    <a:pt x="211" y="239"/>
                  </a:lnTo>
                  <a:lnTo>
                    <a:pt x="192" y="247"/>
                  </a:lnTo>
                  <a:lnTo>
                    <a:pt x="171" y="249"/>
                  </a:lnTo>
                  <a:lnTo>
                    <a:pt x="77" y="249"/>
                  </a:lnTo>
                  <a:lnTo>
                    <a:pt x="56" y="247"/>
                  </a:lnTo>
                  <a:lnTo>
                    <a:pt x="38" y="239"/>
                  </a:lnTo>
                  <a:lnTo>
                    <a:pt x="22" y="227"/>
                  </a:lnTo>
                  <a:lnTo>
                    <a:pt x="10" y="212"/>
                  </a:lnTo>
                  <a:lnTo>
                    <a:pt x="3" y="193"/>
                  </a:lnTo>
                  <a:lnTo>
                    <a:pt x="0" y="172"/>
                  </a:lnTo>
                  <a:lnTo>
                    <a:pt x="0" y="77"/>
                  </a:lnTo>
                  <a:lnTo>
                    <a:pt x="3" y="57"/>
                  </a:lnTo>
                  <a:lnTo>
                    <a:pt x="10" y="37"/>
                  </a:lnTo>
                  <a:lnTo>
                    <a:pt x="22" y="21"/>
                  </a:lnTo>
                  <a:lnTo>
                    <a:pt x="38" y="10"/>
                  </a:lnTo>
                  <a:lnTo>
                    <a:pt x="56" y="2"/>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cs typeface="+mn-ea"/>
                <a:sym typeface="+mn-lt"/>
              </a:endParaRPr>
            </a:p>
          </p:txBody>
        </p:sp>
      </p:grpSp>
      <p:sp>
        <p:nvSpPr>
          <p:cNvPr id="35" name="文本框 34">
            <a:extLst>
              <a:ext uri="{FF2B5EF4-FFF2-40B4-BE49-F238E27FC236}">
                <a16:creationId xmlns:a16="http://schemas.microsoft.com/office/drawing/2014/main" id="{E5EA6B31-DC27-445E-AA06-7911F5AD4AC6}"/>
              </a:ext>
            </a:extLst>
          </p:cNvPr>
          <p:cNvSpPr txBox="1"/>
          <p:nvPr/>
        </p:nvSpPr>
        <p:spPr>
          <a:xfrm>
            <a:off x="4648325" y="278606"/>
            <a:ext cx="2926522" cy="523220"/>
          </a:xfrm>
          <a:prstGeom prst="rect">
            <a:avLst/>
          </a:prstGeom>
          <a:noFill/>
        </p:spPr>
        <p:txBody>
          <a:bodyPr wrap="square" rtlCol="0">
            <a:spAutoFit/>
          </a:bodyPr>
          <a:lstStyle/>
          <a:p>
            <a:pPr algn="dist"/>
            <a:r>
              <a:rPr lang="zh-CN" altLang="en-US" sz="2800" dirty="0">
                <a:solidFill>
                  <a:srgbClr val="794C28"/>
                </a:solidFill>
                <a:cs typeface="+mn-ea"/>
                <a:sym typeface="+mn-lt"/>
              </a:rPr>
              <a:t>目录级别</a:t>
            </a:r>
            <a:r>
              <a:rPr lang="en-US" altLang="zh-CN" sz="2800" dirty="0">
                <a:solidFill>
                  <a:srgbClr val="794C28"/>
                </a:solidFill>
                <a:cs typeface="+mn-ea"/>
                <a:sym typeface="+mn-lt"/>
              </a:rPr>
              <a:t>/</a:t>
            </a:r>
            <a:r>
              <a:rPr lang="zh-CN" altLang="en-US" sz="2800" dirty="0">
                <a:solidFill>
                  <a:srgbClr val="794C28"/>
                </a:solidFill>
                <a:cs typeface="+mn-ea"/>
                <a:sym typeface="+mn-lt"/>
              </a:rPr>
              <a:t>文件名</a:t>
            </a:r>
          </a:p>
        </p:txBody>
      </p:sp>
    </p:spTree>
    <p:extLst>
      <p:ext uri="{BB962C8B-B14F-4D97-AF65-F5344CB8AC3E}">
        <p14:creationId xmlns:p14="http://schemas.microsoft.com/office/powerpoint/2010/main" val="325635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3710940-744B-4D76-A103-1C950FEB5F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19720" y="3970751"/>
            <a:ext cx="9499865" cy="2436312"/>
          </a:xfrm>
          <a:prstGeom prst="rect">
            <a:avLst/>
          </a:prstGeom>
        </p:spPr>
      </p:pic>
      <p:sp>
        <p:nvSpPr>
          <p:cNvPr id="4" name="文本框 3">
            <a:extLst>
              <a:ext uri="{FF2B5EF4-FFF2-40B4-BE49-F238E27FC236}">
                <a16:creationId xmlns:a16="http://schemas.microsoft.com/office/drawing/2014/main" id="{191C7A1F-BB8A-4937-966A-EC7FC2C7B112}"/>
              </a:ext>
            </a:extLst>
          </p:cNvPr>
          <p:cNvSpPr txBox="1"/>
          <p:nvPr/>
        </p:nvSpPr>
        <p:spPr>
          <a:xfrm>
            <a:off x="1786409" y="1235320"/>
            <a:ext cx="7391668" cy="417358"/>
          </a:xfrm>
          <a:prstGeom prst="rect">
            <a:avLst/>
          </a:prstGeom>
          <a:noFill/>
        </p:spPr>
        <p:txBody>
          <a:bodyPr wrap="square" rtlCol="0">
            <a:spAutoFit/>
          </a:bodyPr>
          <a:lstStyle/>
          <a:p>
            <a:pPr lvl="0">
              <a:lnSpc>
                <a:spcPct val="130000"/>
              </a:lnSpc>
              <a:defRPr/>
            </a:pPr>
            <a:r>
              <a:rPr lang="en-US" altLang="zh-CN" dirty="0"/>
              <a:t>robots.txt </a:t>
            </a:r>
            <a:r>
              <a:rPr lang="zh-CN" altLang="en-US" dirty="0"/>
              <a:t>文件规定了搜索引擎抓取工具可以访问您网站上的哪些网址</a:t>
            </a:r>
            <a:endPar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nvGrpSpPr>
          <p:cNvPr id="5" name="组合 4">
            <a:extLst>
              <a:ext uri="{FF2B5EF4-FFF2-40B4-BE49-F238E27FC236}">
                <a16:creationId xmlns:a16="http://schemas.microsoft.com/office/drawing/2014/main" id="{CCF448AA-C418-4292-8CB8-B3CE66DD3008}"/>
              </a:ext>
            </a:extLst>
          </p:cNvPr>
          <p:cNvGrpSpPr/>
          <p:nvPr/>
        </p:nvGrpSpPr>
        <p:grpSpPr>
          <a:xfrm>
            <a:off x="849434" y="2710832"/>
            <a:ext cx="3523552" cy="1033756"/>
            <a:chOff x="967540" y="2372629"/>
            <a:chExt cx="3523552" cy="1033756"/>
          </a:xfrm>
        </p:grpSpPr>
        <p:sp>
          <p:nvSpPr>
            <p:cNvPr id="6" name="fresh-idea-lightbulb-symbol-with-a-leaf_48509">
              <a:extLst>
                <a:ext uri="{FF2B5EF4-FFF2-40B4-BE49-F238E27FC236}">
                  <a16:creationId xmlns:a16="http://schemas.microsoft.com/office/drawing/2014/main" id="{23EE9B16-14D0-4F62-9E30-E29A1EC81068}"/>
                </a:ext>
              </a:extLst>
            </p:cNvPr>
            <p:cNvSpPr>
              <a:spLocks noChangeAspect="1"/>
            </p:cNvSpPr>
            <p:nvPr/>
          </p:nvSpPr>
          <p:spPr bwMode="auto">
            <a:xfrm>
              <a:off x="967540" y="2446311"/>
              <a:ext cx="595041" cy="576000"/>
            </a:xfrm>
            <a:custGeom>
              <a:avLst/>
              <a:gdLst>
                <a:gd name="connsiteX0" fmla="*/ 452855 w 582453"/>
                <a:gd name="connsiteY0" fmla="*/ 373207 h 563815"/>
                <a:gd name="connsiteX1" fmla="*/ 462456 w 582453"/>
                <a:gd name="connsiteY1" fmla="*/ 374525 h 563815"/>
                <a:gd name="connsiteX2" fmla="*/ 539855 w 582453"/>
                <a:gd name="connsiteY2" fmla="*/ 418461 h 563815"/>
                <a:gd name="connsiteX3" fmla="*/ 545132 w 582453"/>
                <a:gd name="connsiteY3" fmla="*/ 436035 h 563815"/>
                <a:gd name="connsiteX4" fmla="*/ 534578 w 582453"/>
                <a:gd name="connsiteY4" fmla="*/ 443065 h 563815"/>
                <a:gd name="connsiteX5" fmla="*/ 527541 w 582453"/>
                <a:gd name="connsiteY5" fmla="*/ 441308 h 563815"/>
                <a:gd name="connsiteX6" fmla="*/ 450729 w 582453"/>
                <a:gd name="connsiteY6" fmla="*/ 397372 h 563815"/>
                <a:gd name="connsiteX7" fmla="*/ 445452 w 582453"/>
                <a:gd name="connsiteY7" fmla="*/ 379797 h 563815"/>
                <a:gd name="connsiteX8" fmla="*/ 452855 w 582453"/>
                <a:gd name="connsiteY8" fmla="*/ 373207 h 563815"/>
                <a:gd name="connsiteX9" fmla="*/ 128583 w 582453"/>
                <a:gd name="connsiteY9" fmla="*/ 372080 h 563815"/>
                <a:gd name="connsiteX10" fmla="*/ 136726 w 582453"/>
                <a:gd name="connsiteY10" fmla="*/ 378020 h 563815"/>
                <a:gd name="connsiteX11" fmla="*/ 131444 w 582453"/>
                <a:gd name="connsiteY11" fmla="*/ 395617 h 563815"/>
                <a:gd name="connsiteX12" fmla="*/ 54564 w 582453"/>
                <a:gd name="connsiteY12" fmla="*/ 439610 h 563815"/>
                <a:gd name="connsiteX13" fmla="*/ 47522 w 582453"/>
                <a:gd name="connsiteY13" fmla="*/ 441370 h 563815"/>
                <a:gd name="connsiteX14" fmla="*/ 36958 w 582453"/>
                <a:gd name="connsiteY14" fmla="*/ 434331 h 563815"/>
                <a:gd name="connsiteX15" fmla="*/ 42240 w 582453"/>
                <a:gd name="connsiteY15" fmla="*/ 416734 h 563815"/>
                <a:gd name="connsiteX16" fmla="*/ 119120 w 582453"/>
                <a:gd name="connsiteY16" fmla="*/ 372740 h 563815"/>
                <a:gd name="connsiteX17" fmla="*/ 128583 w 582453"/>
                <a:gd name="connsiteY17" fmla="*/ 372080 h 563815"/>
                <a:gd name="connsiteX18" fmla="*/ 481761 w 582453"/>
                <a:gd name="connsiteY18" fmla="*/ 276633 h 563815"/>
                <a:gd name="connsiteX19" fmla="*/ 569792 w 582453"/>
                <a:gd name="connsiteY19" fmla="*/ 276633 h 563815"/>
                <a:gd name="connsiteX20" fmla="*/ 582116 w 582453"/>
                <a:gd name="connsiteY20" fmla="*/ 288924 h 563815"/>
                <a:gd name="connsiteX21" fmla="*/ 569792 w 582453"/>
                <a:gd name="connsiteY21" fmla="*/ 301216 h 563815"/>
                <a:gd name="connsiteX22" fmla="*/ 481761 w 582453"/>
                <a:gd name="connsiteY22" fmla="*/ 301216 h 563815"/>
                <a:gd name="connsiteX23" fmla="*/ 469437 w 582453"/>
                <a:gd name="connsiteY23" fmla="*/ 288924 h 563815"/>
                <a:gd name="connsiteX24" fmla="*/ 481761 w 582453"/>
                <a:gd name="connsiteY24" fmla="*/ 276633 h 563815"/>
                <a:gd name="connsiteX25" fmla="*/ 12323 w 582453"/>
                <a:gd name="connsiteY25" fmla="*/ 276633 h 563815"/>
                <a:gd name="connsiteX26" fmla="*/ 99762 w 582453"/>
                <a:gd name="connsiteY26" fmla="*/ 276633 h 563815"/>
                <a:gd name="connsiteX27" fmla="*/ 112085 w 582453"/>
                <a:gd name="connsiteY27" fmla="*/ 288940 h 563815"/>
                <a:gd name="connsiteX28" fmla="*/ 99762 w 582453"/>
                <a:gd name="connsiteY28" fmla="*/ 301248 h 563815"/>
                <a:gd name="connsiteX29" fmla="*/ 12323 w 582453"/>
                <a:gd name="connsiteY29" fmla="*/ 301248 h 563815"/>
                <a:gd name="connsiteX30" fmla="*/ 0 w 582453"/>
                <a:gd name="connsiteY30" fmla="*/ 288940 h 563815"/>
                <a:gd name="connsiteX31" fmla="*/ 12323 w 582453"/>
                <a:gd name="connsiteY31" fmla="*/ 276633 h 563815"/>
                <a:gd name="connsiteX32" fmla="*/ 291091 w 582453"/>
                <a:gd name="connsiteY32" fmla="*/ 230905 h 563815"/>
                <a:gd name="connsiteX33" fmla="*/ 273482 w 582453"/>
                <a:gd name="connsiteY33" fmla="*/ 462418 h 563815"/>
                <a:gd name="connsiteX34" fmla="*/ 291091 w 582453"/>
                <a:gd name="connsiteY34" fmla="*/ 324096 h 563815"/>
                <a:gd name="connsiteX35" fmla="*/ 291091 w 582453"/>
                <a:gd name="connsiteY35" fmla="*/ 488207 h 563815"/>
                <a:gd name="connsiteX36" fmla="*/ 291091 w 582453"/>
                <a:gd name="connsiteY36" fmla="*/ 230905 h 563815"/>
                <a:gd name="connsiteX37" fmla="*/ 291091 w 582453"/>
                <a:gd name="connsiteY37" fmla="*/ 155883 h 563815"/>
                <a:gd name="connsiteX38" fmla="*/ 433138 w 582453"/>
                <a:gd name="connsiteY38" fmla="*/ 301238 h 563815"/>
                <a:gd name="connsiteX39" fmla="*/ 352136 w 582453"/>
                <a:gd name="connsiteY39" fmla="*/ 480001 h 563815"/>
                <a:gd name="connsiteX40" fmla="*/ 348614 w 582453"/>
                <a:gd name="connsiteY40" fmla="*/ 512824 h 563815"/>
                <a:gd name="connsiteX41" fmla="*/ 289330 w 582453"/>
                <a:gd name="connsiteY41" fmla="*/ 563815 h 563815"/>
                <a:gd name="connsiteX42" fmla="*/ 229459 w 582453"/>
                <a:gd name="connsiteY42" fmla="*/ 512824 h 563815"/>
                <a:gd name="connsiteX43" fmla="*/ 225937 w 582453"/>
                <a:gd name="connsiteY43" fmla="*/ 480001 h 563815"/>
                <a:gd name="connsiteX44" fmla="*/ 145522 w 582453"/>
                <a:gd name="connsiteY44" fmla="*/ 301238 h 563815"/>
                <a:gd name="connsiteX45" fmla="*/ 291091 w 582453"/>
                <a:gd name="connsiteY45" fmla="*/ 155883 h 563815"/>
                <a:gd name="connsiteX46" fmla="*/ 536996 w 582453"/>
                <a:gd name="connsiteY46" fmla="*/ 136984 h 563815"/>
                <a:gd name="connsiteX47" fmla="*/ 545132 w 582453"/>
                <a:gd name="connsiteY47" fmla="*/ 143583 h 563815"/>
                <a:gd name="connsiteX48" fmla="*/ 539855 w 582453"/>
                <a:gd name="connsiteY48" fmla="*/ 161180 h 563815"/>
                <a:gd name="connsiteX49" fmla="*/ 462456 w 582453"/>
                <a:gd name="connsiteY49" fmla="*/ 205173 h 563815"/>
                <a:gd name="connsiteX50" fmla="*/ 456007 w 582453"/>
                <a:gd name="connsiteY50" fmla="*/ 206933 h 563815"/>
                <a:gd name="connsiteX51" fmla="*/ 445452 w 582453"/>
                <a:gd name="connsiteY51" fmla="*/ 199894 h 563815"/>
                <a:gd name="connsiteX52" fmla="*/ 450729 w 582453"/>
                <a:gd name="connsiteY52" fmla="*/ 182297 h 563815"/>
                <a:gd name="connsiteX53" fmla="*/ 527541 w 582453"/>
                <a:gd name="connsiteY53" fmla="*/ 138303 h 563815"/>
                <a:gd name="connsiteX54" fmla="*/ 536996 w 582453"/>
                <a:gd name="connsiteY54" fmla="*/ 136984 h 563815"/>
                <a:gd name="connsiteX55" fmla="*/ 44441 w 582453"/>
                <a:gd name="connsiteY55" fmla="*/ 136984 h 563815"/>
                <a:gd name="connsiteX56" fmla="*/ 54564 w 582453"/>
                <a:gd name="connsiteY56" fmla="*/ 138303 h 563815"/>
                <a:gd name="connsiteX57" fmla="*/ 131444 w 582453"/>
                <a:gd name="connsiteY57" fmla="*/ 182297 h 563815"/>
                <a:gd name="connsiteX58" fmla="*/ 136726 w 582453"/>
                <a:gd name="connsiteY58" fmla="*/ 199894 h 563815"/>
                <a:gd name="connsiteX59" fmla="*/ 126162 w 582453"/>
                <a:gd name="connsiteY59" fmla="*/ 206933 h 563815"/>
                <a:gd name="connsiteX60" fmla="*/ 119120 w 582453"/>
                <a:gd name="connsiteY60" fmla="*/ 205173 h 563815"/>
                <a:gd name="connsiteX61" fmla="*/ 42240 w 582453"/>
                <a:gd name="connsiteY61" fmla="*/ 161180 h 563815"/>
                <a:gd name="connsiteX62" fmla="*/ 36958 w 582453"/>
                <a:gd name="connsiteY62" fmla="*/ 143583 h 563815"/>
                <a:gd name="connsiteX63" fmla="*/ 44441 w 582453"/>
                <a:gd name="connsiteY63" fmla="*/ 136984 h 563815"/>
                <a:gd name="connsiteX64" fmla="*/ 426494 w 582453"/>
                <a:gd name="connsiteY64" fmla="*/ 35635 h 563815"/>
                <a:gd name="connsiteX65" fmla="*/ 436617 w 582453"/>
                <a:gd name="connsiteY65" fmla="*/ 36954 h 563815"/>
                <a:gd name="connsiteX66" fmla="*/ 441898 w 582453"/>
                <a:gd name="connsiteY66" fmla="*/ 54539 h 563815"/>
                <a:gd name="connsiteX67" fmla="*/ 397887 w 582453"/>
                <a:gd name="connsiteY67" fmla="*/ 131329 h 563815"/>
                <a:gd name="connsiteX68" fmla="*/ 387325 w 582453"/>
                <a:gd name="connsiteY68" fmla="*/ 138363 h 563815"/>
                <a:gd name="connsiteX69" fmla="*/ 380283 w 582453"/>
                <a:gd name="connsiteY69" fmla="*/ 136604 h 563815"/>
                <a:gd name="connsiteX70" fmla="*/ 375002 w 582453"/>
                <a:gd name="connsiteY70" fmla="*/ 119019 h 563815"/>
                <a:gd name="connsiteX71" fmla="*/ 419013 w 582453"/>
                <a:gd name="connsiteY71" fmla="*/ 42230 h 563815"/>
                <a:gd name="connsiteX72" fmla="*/ 426494 w 582453"/>
                <a:gd name="connsiteY72" fmla="*/ 35635 h 563815"/>
                <a:gd name="connsiteX73" fmla="*/ 155032 w 582453"/>
                <a:gd name="connsiteY73" fmla="*/ 33845 h 563815"/>
                <a:gd name="connsiteX74" fmla="*/ 163176 w 582453"/>
                <a:gd name="connsiteY74" fmla="*/ 40440 h 563815"/>
                <a:gd name="connsiteX75" fmla="*/ 206613 w 582453"/>
                <a:gd name="connsiteY75" fmla="*/ 117229 h 563815"/>
                <a:gd name="connsiteX76" fmla="*/ 201330 w 582453"/>
                <a:gd name="connsiteY76" fmla="*/ 134814 h 563815"/>
                <a:gd name="connsiteX77" fmla="*/ 194873 w 582453"/>
                <a:gd name="connsiteY77" fmla="*/ 136573 h 563815"/>
                <a:gd name="connsiteX78" fmla="*/ 184308 w 582453"/>
                <a:gd name="connsiteY78" fmla="*/ 129539 h 563815"/>
                <a:gd name="connsiteX79" fmla="*/ 140284 w 582453"/>
                <a:gd name="connsiteY79" fmla="*/ 52749 h 563815"/>
                <a:gd name="connsiteX80" fmla="*/ 145567 w 582453"/>
                <a:gd name="connsiteY80" fmla="*/ 35164 h 563815"/>
                <a:gd name="connsiteX81" fmla="*/ 155032 w 582453"/>
                <a:gd name="connsiteY81" fmla="*/ 33845 h 563815"/>
                <a:gd name="connsiteX82" fmla="*/ 291044 w 582453"/>
                <a:gd name="connsiteY82" fmla="*/ 0 h 563815"/>
                <a:gd name="connsiteX83" fmla="*/ 303382 w 582453"/>
                <a:gd name="connsiteY83" fmla="*/ 12313 h 563815"/>
                <a:gd name="connsiteX84" fmla="*/ 303382 w 582453"/>
                <a:gd name="connsiteY84" fmla="*/ 99678 h 563815"/>
                <a:gd name="connsiteX85" fmla="*/ 291044 w 582453"/>
                <a:gd name="connsiteY85" fmla="*/ 111991 h 563815"/>
                <a:gd name="connsiteX86" fmla="*/ 278705 w 582453"/>
                <a:gd name="connsiteY86" fmla="*/ 99678 h 563815"/>
                <a:gd name="connsiteX87" fmla="*/ 278705 w 582453"/>
                <a:gd name="connsiteY87" fmla="*/ 12313 h 563815"/>
                <a:gd name="connsiteX88" fmla="*/ 291044 w 582453"/>
                <a:gd name="connsiteY88" fmla="*/ 0 h 56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82453" h="563815">
                  <a:moveTo>
                    <a:pt x="452855" y="373207"/>
                  </a:moveTo>
                  <a:cubicBezTo>
                    <a:pt x="455860" y="372328"/>
                    <a:pt x="459231" y="372767"/>
                    <a:pt x="462456" y="374525"/>
                  </a:cubicBezTo>
                  <a:lnTo>
                    <a:pt x="539855" y="418461"/>
                  </a:lnTo>
                  <a:cubicBezTo>
                    <a:pt x="545132" y="421976"/>
                    <a:pt x="548650" y="429005"/>
                    <a:pt x="545132" y="436035"/>
                  </a:cubicBezTo>
                  <a:cubicBezTo>
                    <a:pt x="543373" y="441308"/>
                    <a:pt x="539855" y="443065"/>
                    <a:pt x="534578" y="443065"/>
                  </a:cubicBezTo>
                  <a:cubicBezTo>
                    <a:pt x="531060" y="443065"/>
                    <a:pt x="529300" y="443065"/>
                    <a:pt x="527541" y="441308"/>
                  </a:cubicBezTo>
                  <a:lnTo>
                    <a:pt x="450729" y="397372"/>
                  </a:lnTo>
                  <a:cubicBezTo>
                    <a:pt x="443693" y="393857"/>
                    <a:pt x="441934" y="386827"/>
                    <a:pt x="445452" y="379797"/>
                  </a:cubicBezTo>
                  <a:cubicBezTo>
                    <a:pt x="447211" y="376282"/>
                    <a:pt x="449850" y="374085"/>
                    <a:pt x="452855" y="373207"/>
                  </a:cubicBezTo>
                  <a:close/>
                  <a:moveTo>
                    <a:pt x="128583" y="372080"/>
                  </a:moveTo>
                  <a:cubicBezTo>
                    <a:pt x="131884" y="373180"/>
                    <a:pt x="134965" y="375380"/>
                    <a:pt x="136726" y="378020"/>
                  </a:cubicBezTo>
                  <a:cubicBezTo>
                    <a:pt x="140247" y="383299"/>
                    <a:pt x="138486" y="392098"/>
                    <a:pt x="131444" y="395617"/>
                  </a:cubicBezTo>
                  <a:lnTo>
                    <a:pt x="54564" y="439610"/>
                  </a:lnTo>
                  <a:cubicBezTo>
                    <a:pt x="52804" y="441370"/>
                    <a:pt x="49283" y="441370"/>
                    <a:pt x="47522" y="441370"/>
                  </a:cubicBezTo>
                  <a:cubicBezTo>
                    <a:pt x="44001" y="441370"/>
                    <a:pt x="38719" y="437851"/>
                    <a:pt x="36958" y="434331"/>
                  </a:cubicBezTo>
                  <a:cubicBezTo>
                    <a:pt x="33437" y="429052"/>
                    <a:pt x="35198" y="420253"/>
                    <a:pt x="42240" y="416734"/>
                  </a:cubicBezTo>
                  <a:lnTo>
                    <a:pt x="119120" y="372740"/>
                  </a:lnTo>
                  <a:cubicBezTo>
                    <a:pt x="121761" y="370981"/>
                    <a:pt x="125282" y="370981"/>
                    <a:pt x="128583" y="372080"/>
                  </a:cubicBezTo>
                  <a:close/>
                  <a:moveTo>
                    <a:pt x="481761" y="276633"/>
                  </a:moveTo>
                  <a:lnTo>
                    <a:pt x="569792" y="276633"/>
                  </a:lnTo>
                  <a:cubicBezTo>
                    <a:pt x="578595" y="276633"/>
                    <a:pt x="583877" y="281901"/>
                    <a:pt x="582116" y="288924"/>
                  </a:cubicBezTo>
                  <a:cubicBezTo>
                    <a:pt x="582116" y="295948"/>
                    <a:pt x="576835" y="301216"/>
                    <a:pt x="569792" y="301216"/>
                  </a:cubicBezTo>
                  <a:lnTo>
                    <a:pt x="481761" y="301216"/>
                  </a:lnTo>
                  <a:cubicBezTo>
                    <a:pt x="474719" y="301216"/>
                    <a:pt x="469437" y="295948"/>
                    <a:pt x="469437" y="288924"/>
                  </a:cubicBezTo>
                  <a:cubicBezTo>
                    <a:pt x="469437" y="281901"/>
                    <a:pt x="474719" y="276633"/>
                    <a:pt x="481761" y="276633"/>
                  </a:cubicBezTo>
                  <a:close/>
                  <a:moveTo>
                    <a:pt x="12323" y="276633"/>
                  </a:moveTo>
                  <a:lnTo>
                    <a:pt x="99762" y="276633"/>
                  </a:lnTo>
                  <a:cubicBezTo>
                    <a:pt x="106804" y="276633"/>
                    <a:pt x="112085" y="281908"/>
                    <a:pt x="112085" y="288940"/>
                  </a:cubicBezTo>
                  <a:cubicBezTo>
                    <a:pt x="112085" y="295973"/>
                    <a:pt x="106804" y="303006"/>
                    <a:pt x="99762" y="301248"/>
                  </a:cubicBezTo>
                  <a:lnTo>
                    <a:pt x="12323" y="301248"/>
                  </a:lnTo>
                  <a:cubicBezTo>
                    <a:pt x="5281" y="301248"/>
                    <a:pt x="0" y="295973"/>
                    <a:pt x="0" y="288940"/>
                  </a:cubicBezTo>
                  <a:cubicBezTo>
                    <a:pt x="0" y="281908"/>
                    <a:pt x="5281" y="276633"/>
                    <a:pt x="12323" y="276633"/>
                  </a:cubicBezTo>
                  <a:close/>
                  <a:moveTo>
                    <a:pt x="291091" y="230905"/>
                  </a:moveTo>
                  <a:cubicBezTo>
                    <a:pt x="193067" y="324096"/>
                    <a:pt x="232981" y="407910"/>
                    <a:pt x="273482" y="462418"/>
                  </a:cubicBezTo>
                  <a:cubicBezTo>
                    <a:pt x="277004" y="465935"/>
                    <a:pt x="257634" y="379777"/>
                    <a:pt x="291091" y="324096"/>
                  </a:cubicBezTo>
                  <a:cubicBezTo>
                    <a:pt x="273482" y="378018"/>
                    <a:pt x="296374" y="457143"/>
                    <a:pt x="291091" y="488207"/>
                  </a:cubicBezTo>
                  <a:cubicBezTo>
                    <a:pt x="403203" y="374502"/>
                    <a:pt x="324548" y="280138"/>
                    <a:pt x="291091" y="230905"/>
                  </a:cubicBezTo>
                  <a:close/>
                  <a:moveTo>
                    <a:pt x="291091" y="155883"/>
                  </a:moveTo>
                  <a:cubicBezTo>
                    <a:pt x="371506" y="155883"/>
                    <a:pt x="436660" y="220941"/>
                    <a:pt x="433138" y="301238"/>
                  </a:cubicBezTo>
                  <a:cubicBezTo>
                    <a:pt x="433138" y="407910"/>
                    <a:pt x="357419" y="421977"/>
                    <a:pt x="352136" y="480001"/>
                  </a:cubicBezTo>
                  <a:lnTo>
                    <a:pt x="348614" y="512824"/>
                  </a:lnTo>
                  <a:cubicBezTo>
                    <a:pt x="343332" y="542715"/>
                    <a:pt x="319266" y="563815"/>
                    <a:pt x="289330" y="563815"/>
                  </a:cubicBezTo>
                  <a:cubicBezTo>
                    <a:pt x="259395" y="563815"/>
                    <a:pt x="234742" y="540957"/>
                    <a:pt x="229459" y="512824"/>
                  </a:cubicBezTo>
                  <a:lnTo>
                    <a:pt x="225937" y="480001"/>
                  </a:lnTo>
                  <a:cubicBezTo>
                    <a:pt x="222415" y="421977"/>
                    <a:pt x="145522" y="409668"/>
                    <a:pt x="145522" y="301238"/>
                  </a:cubicBezTo>
                  <a:cubicBezTo>
                    <a:pt x="145522" y="220941"/>
                    <a:pt x="210089" y="155883"/>
                    <a:pt x="291091" y="155883"/>
                  </a:cubicBezTo>
                  <a:close/>
                  <a:moveTo>
                    <a:pt x="536996" y="136984"/>
                  </a:moveTo>
                  <a:cubicBezTo>
                    <a:pt x="540295" y="137864"/>
                    <a:pt x="543373" y="140064"/>
                    <a:pt x="545132" y="143583"/>
                  </a:cubicBezTo>
                  <a:cubicBezTo>
                    <a:pt x="548650" y="148862"/>
                    <a:pt x="546891" y="157661"/>
                    <a:pt x="539855" y="161180"/>
                  </a:cubicBezTo>
                  <a:lnTo>
                    <a:pt x="462456" y="205173"/>
                  </a:lnTo>
                  <a:cubicBezTo>
                    <a:pt x="460697" y="206933"/>
                    <a:pt x="457766" y="206933"/>
                    <a:pt x="456007" y="206933"/>
                  </a:cubicBezTo>
                  <a:cubicBezTo>
                    <a:pt x="452488" y="206933"/>
                    <a:pt x="447211" y="205173"/>
                    <a:pt x="445452" y="199894"/>
                  </a:cubicBezTo>
                  <a:cubicBezTo>
                    <a:pt x="441934" y="194615"/>
                    <a:pt x="443693" y="185816"/>
                    <a:pt x="450729" y="182297"/>
                  </a:cubicBezTo>
                  <a:lnTo>
                    <a:pt x="527541" y="138303"/>
                  </a:lnTo>
                  <a:cubicBezTo>
                    <a:pt x="530180" y="136544"/>
                    <a:pt x="533698" y="136104"/>
                    <a:pt x="536996" y="136984"/>
                  </a:cubicBezTo>
                  <a:close/>
                  <a:moveTo>
                    <a:pt x="44441" y="136984"/>
                  </a:moveTo>
                  <a:cubicBezTo>
                    <a:pt x="47522" y="136104"/>
                    <a:pt x="51043" y="136544"/>
                    <a:pt x="54564" y="138303"/>
                  </a:cubicBezTo>
                  <a:lnTo>
                    <a:pt x="131444" y="182297"/>
                  </a:lnTo>
                  <a:cubicBezTo>
                    <a:pt x="138486" y="185816"/>
                    <a:pt x="140247" y="194615"/>
                    <a:pt x="136726" y="199894"/>
                  </a:cubicBezTo>
                  <a:cubicBezTo>
                    <a:pt x="134965" y="205173"/>
                    <a:pt x="131444" y="206933"/>
                    <a:pt x="126162" y="206933"/>
                  </a:cubicBezTo>
                  <a:cubicBezTo>
                    <a:pt x="122641" y="206933"/>
                    <a:pt x="120880" y="206933"/>
                    <a:pt x="119120" y="205173"/>
                  </a:cubicBezTo>
                  <a:lnTo>
                    <a:pt x="42240" y="161180"/>
                  </a:lnTo>
                  <a:cubicBezTo>
                    <a:pt x="35198" y="157661"/>
                    <a:pt x="33437" y="150622"/>
                    <a:pt x="36958" y="143583"/>
                  </a:cubicBezTo>
                  <a:cubicBezTo>
                    <a:pt x="38719" y="140064"/>
                    <a:pt x="41360" y="137864"/>
                    <a:pt x="44441" y="136984"/>
                  </a:cubicBezTo>
                  <a:close/>
                  <a:moveTo>
                    <a:pt x="426494" y="35635"/>
                  </a:moveTo>
                  <a:cubicBezTo>
                    <a:pt x="429575" y="34756"/>
                    <a:pt x="433096" y="35196"/>
                    <a:pt x="436617" y="36954"/>
                  </a:cubicBezTo>
                  <a:cubicBezTo>
                    <a:pt x="443659" y="40471"/>
                    <a:pt x="445419" y="49264"/>
                    <a:pt x="441898" y="54539"/>
                  </a:cubicBezTo>
                  <a:lnTo>
                    <a:pt x="397887" y="131329"/>
                  </a:lnTo>
                  <a:cubicBezTo>
                    <a:pt x="396127" y="136604"/>
                    <a:pt x="392606" y="138363"/>
                    <a:pt x="387325" y="138363"/>
                  </a:cubicBezTo>
                  <a:cubicBezTo>
                    <a:pt x="383804" y="138363"/>
                    <a:pt x="382044" y="138363"/>
                    <a:pt x="380283" y="136604"/>
                  </a:cubicBezTo>
                  <a:cubicBezTo>
                    <a:pt x="373241" y="133087"/>
                    <a:pt x="371481" y="126053"/>
                    <a:pt x="375002" y="119019"/>
                  </a:cubicBezTo>
                  <a:lnTo>
                    <a:pt x="419013" y="42230"/>
                  </a:lnTo>
                  <a:cubicBezTo>
                    <a:pt x="420773" y="38713"/>
                    <a:pt x="423414" y="36515"/>
                    <a:pt x="426494" y="35635"/>
                  </a:cubicBezTo>
                  <a:close/>
                  <a:moveTo>
                    <a:pt x="155032" y="33845"/>
                  </a:moveTo>
                  <a:cubicBezTo>
                    <a:pt x="158334" y="34725"/>
                    <a:pt x="161415" y="36923"/>
                    <a:pt x="163176" y="40440"/>
                  </a:cubicBezTo>
                  <a:lnTo>
                    <a:pt x="206613" y="117229"/>
                  </a:lnTo>
                  <a:cubicBezTo>
                    <a:pt x="210135" y="122505"/>
                    <a:pt x="208374" y="131297"/>
                    <a:pt x="201330" y="134814"/>
                  </a:cubicBezTo>
                  <a:cubicBezTo>
                    <a:pt x="199569" y="136573"/>
                    <a:pt x="196634" y="136573"/>
                    <a:pt x="194873" y="136573"/>
                  </a:cubicBezTo>
                  <a:cubicBezTo>
                    <a:pt x="191352" y="136573"/>
                    <a:pt x="186069" y="134814"/>
                    <a:pt x="184308" y="129539"/>
                  </a:cubicBezTo>
                  <a:lnTo>
                    <a:pt x="140284" y="52749"/>
                  </a:lnTo>
                  <a:cubicBezTo>
                    <a:pt x="136762" y="47474"/>
                    <a:pt x="138523" y="38681"/>
                    <a:pt x="145567" y="35164"/>
                  </a:cubicBezTo>
                  <a:cubicBezTo>
                    <a:pt x="148208" y="33406"/>
                    <a:pt x="151730" y="32966"/>
                    <a:pt x="155032" y="33845"/>
                  </a:cubicBezTo>
                  <a:close/>
                  <a:moveTo>
                    <a:pt x="291044" y="0"/>
                  </a:moveTo>
                  <a:cubicBezTo>
                    <a:pt x="298094" y="0"/>
                    <a:pt x="303382" y="5277"/>
                    <a:pt x="303382" y="12313"/>
                  </a:cubicBezTo>
                  <a:lnTo>
                    <a:pt x="303382" y="99678"/>
                  </a:lnTo>
                  <a:cubicBezTo>
                    <a:pt x="303382" y="106714"/>
                    <a:pt x="298094" y="111991"/>
                    <a:pt x="291044" y="111991"/>
                  </a:cubicBezTo>
                  <a:cubicBezTo>
                    <a:pt x="283993" y="111991"/>
                    <a:pt x="278705" y="104955"/>
                    <a:pt x="278705" y="99678"/>
                  </a:cubicBezTo>
                  <a:lnTo>
                    <a:pt x="278705" y="12313"/>
                  </a:lnTo>
                  <a:cubicBezTo>
                    <a:pt x="278705" y="5277"/>
                    <a:pt x="283993" y="0"/>
                    <a:pt x="291044" y="0"/>
                  </a:cubicBezTo>
                  <a:close/>
                </a:path>
              </a:pathLst>
            </a:custGeom>
            <a:solidFill>
              <a:srgbClr val="C78955"/>
            </a:solidFill>
            <a:ln>
              <a:noFill/>
            </a:ln>
          </p:spPr>
          <p:txBody>
            <a:bodyPr/>
            <a:lstStyle/>
            <a:p>
              <a:endParaRPr lang="zh-CN" altLang="en-US">
                <a:solidFill>
                  <a:schemeClr val="tx1">
                    <a:lumMod val="75000"/>
                    <a:lumOff val="25000"/>
                  </a:schemeClr>
                </a:solidFill>
                <a:cs typeface="+mn-ea"/>
                <a:sym typeface="+mn-lt"/>
              </a:endParaRPr>
            </a:p>
          </p:txBody>
        </p:sp>
        <p:sp>
          <p:nvSpPr>
            <p:cNvPr id="7" name="文本框 6">
              <a:extLst>
                <a:ext uri="{FF2B5EF4-FFF2-40B4-BE49-F238E27FC236}">
                  <a16:creationId xmlns:a16="http://schemas.microsoft.com/office/drawing/2014/main" id="{0EBBAD75-F2C5-43E5-8EC7-94E2D47E8946}"/>
                </a:ext>
              </a:extLst>
            </p:cNvPr>
            <p:cNvSpPr txBox="1"/>
            <p:nvPr/>
          </p:nvSpPr>
          <p:spPr>
            <a:xfrm>
              <a:off x="1626749" y="2372629"/>
              <a:ext cx="2247637"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solidFill>
                    <a:schemeClr val="tx1">
                      <a:lumMod val="75000"/>
                      <a:lumOff val="25000"/>
                    </a:schemeClr>
                  </a:solidFill>
                  <a:cs typeface="+mn-ea"/>
                  <a:sym typeface="+mn-lt"/>
                  <a:hlinkClick r:id="rId4"/>
                </a:rPr>
                <a:t>用途</a:t>
              </a:r>
              <a:endParaRPr kumimoji="0" lang="zh-CN" altLang="en-US" sz="20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8" name="矩形 7">
              <a:extLst>
                <a:ext uri="{FF2B5EF4-FFF2-40B4-BE49-F238E27FC236}">
                  <a16:creationId xmlns:a16="http://schemas.microsoft.com/office/drawing/2014/main" id="{E1A776E4-33B7-4693-BDB3-EBB8006A89CE}"/>
                </a:ext>
              </a:extLst>
            </p:cNvPr>
            <p:cNvSpPr/>
            <p:nvPr/>
          </p:nvSpPr>
          <p:spPr>
            <a:xfrm>
              <a:off x="1651725" y="2821610"/>
              <a:ext cx="283936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dirty="0">
                  <a:solidFill>
                    <a:srgbClr val="202124"/>
                  </a:solidFill>
                  <a:effectLst/>
                  <a:latin typeface="Roboto" panose="02000000000000000000" pitchFamily="2" charset="0"/>
                </a:rPr>
                <a:t>用于管理流向您网站的抓取工具流量</a:t>
              </a:r>
              <a:endPar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9" name="组合 8">
            <a:extLst>
              <a:ext uri="{FF2B5EF4-FFF2-40B4-BE49-F238E27FC236}">
                <a16:creationId xmlns:a16="http://schemas.microsoft.com/office/drawing/2014/main" id="{3869D081-5A46-4092-9A38-2E76C32DA122}"/>
              </a:ext>
            </a:extLst>
          </p:cNvPr>
          <p:cNvGrpSpPr/>
          <p:nvPr/>
        </p:nvGrpSpPr>
        <p:grpSpPr>
          <a:xfrm>
            <a:off x="4421179" y="2735884"/>
            <a:ext cx="4171909" cy="1279978"/>
            <a:chOff x="4596543" y="2372629"/>
            <a:chExt cx="4171909" cy="1279978"/>
          </a:xfrm>
        </p:grpSpPr>
        <p:sp>
          <p:nvSpPr>
            <p:cNvPr id="10" name="wrench-and-screwdriver-crossed_75829">
              <a:extLst>
                <a:ext uri="{FF2B5EF4-FFF2-40B4-BE49-F238E27FC236}">
                  <a16:creationId xmlns:a16="http://schemas.microsoft.com/office/drawing/2014/main" id="{1A504B5E-B8B0-4E75-BBC3-AF8F67FF5100}"/>
                </a:ext>
              </a:extLst>
            </p:cNvPr>
            <p:cNvSpPr>
              <a:spLocks noChangeAspect="1"/>
            </p:cNvSpPr>
            <p:nvPr/>
          </p:nvSpPr>
          <p:spPr bwMode="auto">
            <a:xfrm>
              <a:off x="4596543" y="2455149"/>
              <a:ext cx="609685" cy="597380"/>
            </a:xfrm>
            <a:custGeom>
              <a:avLst/>
              <a:gdLst>
                <a:gd name="T0" fmla="*/ 2384 w 2877"/>
                <a:gd name="T1" fmla="*/ 1890 h 2823"/>
                <a:gd name="T2" fmla="*/ 2177 w 2877"/>
                <a:gd name="T3" fmla="*/ 1902 h 2823"/>
                <a:gd name="T4" fmla="*/ 2266 w 2877"/>
                <a:gd name="T5" fmla="*/ 647 h 2823"/>
                <a:gd name="T6" fmla="*/ 2297 w 2877"/>
                <a:gd name="T7" fmla="*/ 650 h 2823"/>
                <a:gd name="T8" fmla="*/ 2569 w 2877"/>
                <a:gd name="T9" fmla="*/ 454 h 2823"/>
                <a:gd name="T10" fmla="*/ 2568 w 2877"/>
                <a:gd name="T11" fmla="*/ 356 h 2823"/>
                <a:gd name="T12" fmla="*/ 2367 w 2877"/>
                <a:gd name="T13" fmla="*/ 183 h 2823"/>
                <a:gd name="T14" fmla="*/ 2180 w 2877"/>
                <a:gd name="T15" fmla="*/ 341 h 2823"/>
                <a:gd name="T16" fmla="*/ 1453 w 2877"/>
                <a:gd name="T17" fmla="*/ 1178 h 2823"/>
                <a:gd name="T18" fmla="*/ 960 w 2877"/>
                <a:gd name="T19" fmla="*/ 467 h 2823"/>
                <a:gd name="T20" fmla="*/ 494 w 2877"/>
                <a:gd name="T21" fmla="*/ 0 h 2823"/>
                <a:gd name="T22" fmla="*/ 334 w 2877"/>
                <a:gd name="T23" fmla="*/ 53 h 2823"/>
                <a:gd name="T24" fmla="*/ 568 w 2877"/>
                <a:gd name="T25" fmla="*/ 325 h 2823"/>
                <a:gd name="T26" fmla="*/ 573 w 2877"/>
                <a:gd name="T27" fmla="*/ 353 h 2823"/>
                <a:gd name="T28" fmla="*/ 377 w 2877"/>
                <a:gd name="T29" fmla="*/ 546 h 2823"/>
                <a:gd name="T30" fmla="*/ 372 w 2877"/>
                <a:gd name="T31" fmla="*/ 547 h 2823"/>
                <a:gd name="T32" fmla="*/ 131 w 2877"/>
                <a:gd name="T33" fmla="*/ 322 h 2823"/>
                <a:gd name="T34" fmla="*/ 43 w 2877"/>
                <a:gd name="T35" fmla="*/ 344 h 2823"/>
                <a:gd name="T36" fmla="*/ 494 w 2877"/>
                <a:gd name="T37" fmla="*/ 933 h 2823"/>
                <a:gd name="T38" fmla="*/ 1205 w 2877"/>
                <a:gd name="T39" fmla="*/ 1426 h 2823"/>
                <a:gd name="T40" fmla="*/ 834 w 2877"/>
                <a:gd name="T41" fmla="*/ 1699 h 2823"/>
                <a:gd name="T42" fmla="*/ 638 w 2877"/>
                <a:gd name="T43" fmla="*/ 1818 h 2823"/>
                <a:gd name="T44" fmla="*/ 627 w 2877"/>
                <a:gd name="T45" fmla="*/ 1818 h 2823"/>
                <a:gd name="T46" fmla="*/ 131 w 2877"/>
                <a:gd name="T47" fmla="*/ 2237 h 2823"/>
                <a:gd name="T48" fmla="*/ 274 w 2877"/>
                <a:gd name="T49" fmla="*/ 2641 h 2823"/>
                <a:gd name="T50" fmla="*/ 535 w 2877"/>
                <a:gd name="T51" fmla="*/ 2641 h 2823"/>
                <a:gd name="T52" fmla="*/ 953 w 2877"/>
                <a:gd name="T53" fmla="*/ 2134 h 2823"/>
                <a:gd name="T54" fmla="*/ 1019 w 2877"/>
                <a:gd name="T55" fmla="*/ 2068 h 2823"/>
                <a:gd name="T56" fmla="*/ 1346 w 2877"/>
                <a:gd name="T57" fmla="*/ 1567 h 2823"/>
                <a:gd name="T58" fmla="*/ 1955 w 2877"/>
                <a:gd name="T59" fmla="*/ 2171 h 2823"/>
                <a:gd name="T60" fmla="*/ 2383 w 2877"/>
                <a:gd name="T61" fmla="*/ 2823 h 2823"/>
                <a:gd name="T62" fmla="*/ 2507 w 2877"/>
                <a:gd name="T63" fmla="*/ 2807 h 2823"/>
                <a:gd name="T64" fmla="*/ 2528 w 2877"/>
                <a:gd name="T65" fmla="*/ 2719 h 2823"/>
                <a:gd name="T66" fmla="*/ 2304 w 2877"/>
                <a:gd name="T67" fmla="*/ 2474 h 2823"/>
                <a:gd name="T68" fmla="*/ 2331 w 2877"/>
                <a:gd name="T69" fmla="*/ 2304 h 2823"/>
                <a:gd name="T70" fmla="*/ 2503 w 2877"/>
                <a:gd name="T71" fmla="*/ 2276 h 2823"/>
                <a:gd name="T72" fmla="*/ 2531 w 2877"/>
                <a:gd name="T73" fmla="*/ 2287 h 2823"/>
                <a:gd name="T74" fmla="*/ 2785 w 2877"/>
                <a:gd name="T75" fmla="*/ 2518 h 2823"/>
                <a:gd name="T76" fmla="*/ 2714 w 2877"/>
                <a:gd name="T77" fmla="*/ 2027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7" h="2823">
                  <a:moveTo>
                    <a:pt x="2714" y="2027"/>
                  </a:moveTo>
                  <a:cubicBezTo>
                    <a:pt x="2625" y="1938"/>
                    <a:pt x="2508" y="1890"/>
                    <a:pt x="2384" y="1890"/>
                  </a:cubicBezTo>
                  <a:cubicBezTo>
                    <a:pt x="2319" y="1890"/>
                    <a:pt x="2256" y="1903"/>
                    <a:pt x="2198" y="1928"/>
                  </a:cubicBezTo>
                  <a:cubicBezTo>
                    <a:pt x="2192" y="1919"/>
                    <a:pt x="2185" y="1910"/>
                    <a:pt x="2177" y="1902"/>
                  </a:cubicBezTo>
                  <a:lnTo>
                    <a:pt x="1594" y="1319"/>
                  </a:lnTo>
                  <a:lnTo>
                    <a:pt x="2266" y="647"/>
                  </a:lnTo>
                  <a:cubicBezTo>
                    <a:pt x="2276" y="649"/>
                    <a:pt x="2286" y="650"/>
                    <a:pt x="2297" y="650"/>
                  </a:cubicBezTo>
                  <a:lnTo>
                    <a:pt x="2297" y="650"/>
                  </a:lnTo>
                  <a:cubicBezTo>
                    <a:pt x="2346" y="650"/>
                    <a:pt x="2394" y="630"/>
                    <a:pt x="2431" y="592"/>
                  </a:cubicBezTo>
                  <a:lnTo>
                    <a:pt x="2569" y="454"/>
                  </a:lnTo>
                  <a:cubicBezTo>
                    <a:pt x="2572" y="451"/>
                    <a:pt x="2582" y="441"/>
                    <a:pt x="2587" y="425"/>
                  </a:cubicBezTo>
                  <a:cubicBezTo>
                    <a:pt x="2594" y="400"/>
                    <a:pt x="2587" y="375"/>
                    <a:pt x="2568" y="356"/>
                  </a:cubicBezTo>
                  <a:lnTo>
                    <a:pt x="2417" y="205"/>
                  </a:lnTo>
                  <a:cubicBezTo>
                    <a:pt x="2399" y="186"/>
                    <a:pt x="2379" y="183"/>
                    <a:pt x="2367" y="183"/>
                  </a:cubicBezTo>
                  <a:cubicBezTo>
                    <a:pt x="2339" y="183"/>
                    <a:pt x="2321" y="200"/>
                    <a:pt x="2317" y="203"/>
                  </a:cubicBezTo>
                  <a:lnTo>
                    <a:pt x="2180" y="341"/>
                  </a:lnTo>
                  <a:cubicBezTo>
                    <a:pt x="2132" y="388"/>
                    <a:pt x="2114" y="450"/>
                    <a:pt x="2124" y="507"/>
                  </a:cubicBezTo>
                  <a:lnTo>
                    <a:pt x="1453" y="1178"/>
                  </a:lnTo>
                  <a:lnTo>
                    <a:pt x="923" y="649"/>
                  </a:lnTo>
                  <a:cubicBezTo>
                    <a:pt x="948" y="592"/>
                    <a:pt x="960" y="530"/>
                    <a:pt x="960" y="467"/>
                  </a:cubicBezTo>
                  <a:cubicBezTo>
                    <a:pt x="960" y="342"/>
                    <a:pt x="912" y="225"/>
                    <a:pt x="824" y="137"/>
                  </a:cubicBezTo>
                  <a:cubicBezTo>
                    <a:pt x="735" y="49"/>
                    <a:pt x="618" y="0"/>
                    <a:pt x="494" y="0"/>
                  </a:cubicBezTo>
                  <a:cubicBezTo>
                    <a:pt x="452" y="0"/>
                    <a:pt x="411" y="6"/>
                    <a:pt x="371" y="16"/>
                  </a:cubicBezTo>
                  <a:cubicBezTo>
                    <a:pt x="353" y="21"/>
                    <a:pt x="339" y="36"/>
                    <a:pt x="334" y="53"/>
                  </a:cubicBezTo>
                  <a:cubicBezTo>
                    <a:pt x="329" y="71"/>
                    <a:pt x="335" y="90"/>
                    <a:pt x="349" y="104"/>
                  </a:cubicBezTo>
                  <a:cubicBezTo>
                    <a:pt x="349" y="104"/>
                    <a:pt x="513" y="270"/>
                    <a:pt x="568" y="325"/>
                  </a:cubicBezTo>
                  <a:cubicBezTo>
                    <a:pt x="574" y="330"/>
                    <a:pt x="574" y="344"/>
                    <a:pt x="573" y="349"/>
                  </a:cubicBezTo>
                  <a:lnTo>
                    <a:pt x="573" y="353"/>
                  </a:lnTo>
                  <a:cubicBezTo>
                    <a:pt x="567" y="417"/>
                    <a:pt x="555" y="496"/>
                    <a:pt x="546" y="519"/>
                  </a:cubicBezTo>
                  <a:cubicBezTo>
                    <a:pt x="523" y="528"/>
                    <a:pt x="443" y="540"/>
                    <a:pt x="377" y="546"/>
                  </a:cubicBezTo>
                  <a:lnTo>
                    <a:pt x="374" y="547"/>
                  </a:lnTo>
                  <a:cubicBezTo>
                    <a:pt x="374" y="547"/>
                    <a:pt x="373" y="547"/>
                    <a:pt x="372" y="547"/>
                  </a:cubicBezTo>
                  <a:cubicBezTo>
                    <a:pt x="365" y="547"/>
                    <a:pt x="355" y="545"/>
                    <a:pt x="346" y="536"/>
                  </a:cubicBezTo>
                  <a:cubicBezTo>
                    <a:pt x="289" y="479"/>
                    <a:pt x="131" y="322"/>
                    <a:pt x="131" y="322"/>
                  </a:cubicBezTo>
                  <a:cubicBezTo>
                    <a:pt x="117" y="308"/>
                    <a:pt x="102" y="305"/>
                    <a:pt x="92" y="305"/>
                  </a:cubicBezTo>
                  <a:cubicBezTo>
                    <a:pt x="70" y="305"/>
                    <a:pt x="50" y="321"/>
                    <a:pt x="43" y="344"/>
                  </a:cubicBezTo>
                  <a:cubicBezTo>
                    <a:pt x="0" y="506"/>
                    <a:pt x="46" y="679"/>
                    <a:pt x="164" y="797"/>
                  </a:cubicBezTo>
                  <a:cubicBezTo>
                    <a:pt x="252" y="885"/>
                    <a:pt x="369" y="933"/>
                    <a:pt x="494" y="933"/>
                  </a:cubicBezTo>
                  <a:cubicBezTo>
                    <a:pt x="557" y="933"/>
                    <a:pt x="619" y="921"/>
                    <a:pt x="676" y="896"/>
                  </a:cubicBezTo>
                  <a:lnTo>
                    <a:pt x="1205" y="1426"/>
                  </a:lnTo>
                  <a:lnTo>
                    <a:pt x="914" y="1717"/>
                  </a:lnTo>
                  <a:cubicBezTo>
                    <a:pt x="890" y="1705"/>
                    <a:pt x="863" y="1699"/>
                    <a:pt x="834" y="1699"/>
                  </a:cubicBezTo>
                  <a:cubicBezTo>
                    <a:pt x="785" y="1699"/>
                    <a:pt x="739" y="1718"/>
                    <a:pt x="704" y="1753"/>
                  </a:cubicBezTo>
                  <a:lnTo>
                    <a:pt x="638" y="1818"/>
                  </a:lnTo>
                  <a:cubicBezTo>
                    <a:pt x="638" y="1819"/>
                    <a:pt x="638" y="1819"/>
                    <a:pt x="638" y="1819"/>
                  </a:cubicBezTo>
                  <a:cubicBezTo>
                    <a:pt x="634" y="1819"/>
                    <a:pt x="630" y="1818"/>
                    <a:pt x="627" y="1818"/>
                  </a:cubicBezTo>
                  <a:cubicBezTo>
                    <a:pt x="577" y="1818"/>
                    <a:pt x="531" y="1838"/>
                    <a:pt x="496" y="1872"/>
                  </a:cubicBezTo>
                  <a:lnTo>
                    <a:pt x="131" y="2237"/>
                  </a:lnTo>
                  <a:cubicBezTo>
                    <a:pt x="59" y="2309"/>
                    <a:pt x="59" y="2426"/>
                    <a:pt x="131" y="2498"/>
                  </a:cubicBezTo>
                  <a:lnTo>
                    <a:pt x="274" y="2641"/>
                  </a:lnTo>
                  <a:cubicBezTo>
                    <a:pt x="309" y="2676"/>
                    <a:pt x="355" y="2695"/>
                    <a:pt x="404" y="2695"/>
                  </a:cubicBezTo>
                  <a:cubicBezTo>
                    <a:pt x="454" y="2695"/>
                    <a:pt x="500" y="2676"/>
                    <a:pt x="535" y="2641"/>
                  </a:cubicBezTo>
                  <a:lnTo>
                    <a:pt x="900" y="2276"/>
                  </a:lnTo>
                  <a:cubicBezTo>
                    <a:pt x="939" y="2237"/>
                    <a:pt x="956" y="2185"/>
                    <a:pt x="953" y="2134"/>
                  </a:cubicBezTo>
                  <a:cubicBezTo>
                    <a:pt x="953" y="2134"/>
                    <a:pt x="953" y="2134"/>
                    <a:pt x="954" y="2134"/>
                  </a:cubicBezTo>
                  <a:lnTo>
                    <a:pt x="1019" y="2068"/>
                  </a:lnTo>
                  <a:cubicBezTo>
                    <a:pt x="1076" y="2011"/>
                    <a:pt x="1088" y="1926"/>
                    <a:pt x="1055" y="1858"/>
                  </a:cubicBezTo>
                  <a:lnTo>
                    <a:pt x="1346" y="1567"/>
                  </a:lnTo>
                  <a:lnTo>
                    <a:pt x="1929" y="2150"/>
                  </a:lnTo>
                  <a:cubicBezTo>
                    <a:pt x="1937" y="2158"/>
                    <a:pt x="1946" y="2165"/>
                    <a:pt x="1955" y="2171"/>
                  </a:cubicBezTo>
                  <a:cubicBezTo>
                    <a:pt x="1882" y="2342"/>
                    <a:pt x="1914" y="2547"/>
                    <a:pt x="2054" y="2687"/>
                  </a:cubicBezTo>
                  <a:cubicBezTo>
                    <a:pt x="2142" y="2775"/>
                    <a:pt x="2259" y="2823"/>
                    <a:pt x="2383" y="2823"/>
                  </a:cubicBezTo>
                  <a:lnTo>
                    <a:pt x="2384" y="2823"/>
                  </a:lnTo>
                  <a:cubicBezTo>
                    <a:pt x="2425" y="2823"/>
                    <a:pt x="2466" y="2818"/>
                    <a:pt x="2507" y="2807"/>
                  </a:cubicBezTo>
                  <a:cubicBezTo>
                    <a:pt x="2524" y="2802"/>
                    <a:pt x="2538" y="2787"/>
                    <a:pt x="2543" y="2770"/>
                  </a:cubicBezTo>
                  <a:cubicBezTo>
                    <a:pt x="2548" y="2752"/>
                    <a:pt x="2542" y="2733"/>
                    <a:pt x="2528" y="2719"/>
                  </a:cubicBezTo>
                  <a:cubicBezTo>
                    <a:pt x="2528" y="2719"/>
                    <a:pt x="2364" y="2554"/>
                    <a:pt x="2309" y="2499"/>
                  </a:cubicBezTo>
                  <a:cubicBezTo>
                    <a:pt x="2303" y="2493"/>
                    <a:pt x="2303" y="2479"/>
                    <a:pt x="2304" y="2474"/>
                  </a:cubicBezTo>
                  <a:lnTo>
                    <a:pt x="2304" y="2470"/>
                  </a:lnTo>
                  <a:cubicBezTo>
                    <a:pt x="2310" y="2406"/>
                    <a:pt x="2322" y="2327"/>
                    <a:pt x="2331" y="2304"/>
                  </a:cubicBezTo>
                  <a:cubicBezTo>
                    <a:pt x="2354" y="2295"/>
                    <a:pt x="2434" y="2283"/>
                    <a:pt x="2500" y="2277"/>
                  </a:cubicBezTo>
                  <a:lnTo>
                    <a:pt x="2503" y="2276"/>
                  </a:lnTo>
                  <a:cubicBezTo>
                    <a:pt x="2503" y="2276"/>
                    <a:pt x="2504" y="2276"/>
                    <a:pt x="2506" y="2276"/>
                  </a:cubicBezTo>
                  <a:cubicBezTo>
                    <a:pt x="2512" y="2276"/>
                    <a:pt x="2522" y="2278"/>
                    <a:pt x="2531" y="2287"/>
                  </a:cubicBezTo>
                  <a:cubicBezTo>
                    <a:pt x="2588" y="2344"/>
                    <a:pt x="2746" y="2501"/>
                    <a:pt x="2746" y="2501"/>
                  </a:cubicBezTo>
                  <a:cubicBezTo>
                    <a:pt x="2760" y="2515"/>
                    <a:pt x="2775" y="2518"/>
                    <a:pt x="2785" y="2518"/>
                  </a:cubicBezTo>
                  <a:cubicBezTo>
                    <a:pt x="2807" y="2518"/>
                    <a:pt x="2828" y="2502"/>
                    <a:pt x="2834" y="2479"/>
                  </a:cubicBezTo>
                  <a:cubicBezTo>
                    <a:pt x="2877" y="2318"/>
                    <a:pt x="2831" y="2144"/>
                    <a:pt x="2714" y="2027"/>
                  </a:cubicBezTo>
                  <a:close/>
                </a:path>
              </a:pathLst>
            </a:custGeom>
            <a:solidFill>
              <a:srgbClr val="794C28"/>
            </a:solidFill>
            <a:ln>
              <a:noFill/>
            </a:ln>
          </p:spPr>
          <p:txBody>
            <a:bodyPr/>
            <a:lstStyle/>
            <a:p>
              <a:endParaRPr lang="zh-CN" altLang="en-US">
                <a:solidFill>
                  <a:schemeClr val="tx1">
                    <a:lumMod val="75000"/>
                    <a:lumOff val="25000"/>
                  </a:schemeClr>
                </a:solidFill>
                <a:cs typeface="+mn-ea"/>
                <a:sym typeface="+mn-lt"/>
              </a:endParaRPr>
            </a:p>
          </p:txBody>
        </p:sp>
        <p:sp>
          <p:nvSpPr>
            <p:cNvPr id="11" name="文本框 10">
              <a:extLst>
                <a:ext uri="{FF2B5EF4-FFF2-40B4-BE49-F238E27FC236}">
                  <a16:creationId xmlns:a16="http://schemas.microsoft.com/office/drawing/2014/main" id="{79039A2C-319E-4ADF-895F-DEB23B8CEB2D}"/>
                </a:ext>
              </a:extLst>
            </p:cNvPr>
            <p:cNvSpPr txBox="1"/>
            <p:nvPr/>
          </p:nvSpPr>
          <p:spPr>
            <a:xfrm>
              <a:off x="5267958" y="2372629"/>
              <a:ext cx="2247637"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75000"/>
                      <a:lumOff val="25000"/>
                    </a:schemeClr>
                  </a:solidFill>
                  <a:effectLst/>
                  <a:uLnTx/>
                  <a:uFillTx/>
                  <a:cs typeface="+mn-ea"/>
                  <a:sym typeface="+mn-lt"/>
                  <a:hlinkClick r:id="rId5"/>
                </a:rPr>
                <a:t>限制</a:t>
              </a:r>
              <a:endParaRPr kumimoji="0" lang="zh-CN" altLang="en-US" sz="20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2" name="矩形 11">
              <a:extLst>
                <a:ext uri="{FF2B5EF4-FFF2-40B4-BE49-F238E27FC236}">
                  <a16:creationId xmlns:a16="http://schemas.microsoft.com/office/drawing/2014/main" id="{004C85E0-D101-40FA-AB53-5EFD402443FB}"/>
                </a:ext>
              </a:extLst>
            </p:cNvPr>
            <p:cNvSpPr/>
            <p:nvPr/>
          </p:nvSpPr>
          <p:spPr>
            <a:xfrm>
              <a:off x="5312162" y="2821610"/>
              <a:ext cx="345629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i="0" dirty="0">
                  <a:solidFill>
                    <a:srgbClr val="202124"/>
                  </a:solidFill>
                  <a:effectLst/>
                  <a:latin typeface="Roboto" panose="02000000000000000000" pitchFamily="2" charset="0"/>
                </a:rPr>
                <a:t>并非所有搜索引擎都支持</a:t>
              </a:r>
              <a:endParaRPr lang="en-US" altLang="zh-CN" sz="1600" i="0" dirty="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i="0" dirty="0">
                  <a:solidFill>
                    <a:srgbClr val="202124"/>
                  </a:solidFill>
                  <a:effectLst/>
                  <a:latin typeface="Roboto" panose="02000000000000000000" pitchFamily="2" charset="0"/>
                </a:rPr>
                <a:t>不同的抓取工具会以不同的方式解析语法</a:t>
              </a:r>
              <a:endParaRPr kumimoji="0" lang="zh-CN" altLang="en-US" sz="160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13" name="组合 12">
            <a:extLst>
              <a:ext uri="{FF2B5EF4-FFF2-40B4-BE49-F238E27FC236}">
                <a16:creationId xmlns:a16="http://schemas.microsoft.com/office/drawing/2014/main" id="{5BD04F71-AC75-4551-93E2-192F9D692878}"/>
              </a:ext>
            </a:extLst>
          </p:cNvPr>
          <p:cNvGrpSpPr/>
          <p:nvPr/>
        </p:nvGrpSpPr>
        <p:grpSpPr>
          <a:xfrm>
            <a:off x="8105533" y="2710832"/>
            <a:ext cx="2995425" cy="787535"/>
            <a:chOff x="8542379" y="2372629"/>
            <a:chExt cx="2995425" cy="787535"/>
          </a:xfrm>
        </p:grpSpPr>
        <p:sp>
          <p:nvSpPr>
            <p:cNvPr id="14" name="oil-pumpjack_63435">
              <a:extLst>
                <a:ext uri="{FF2B5EF4-FFF2-40B4-BE49-F238E27FC236}">
                  <a16:creationId xmlns:a16="http://schemas.microsoft.com/office/drawing/2014/main" id="{25AA5415-ECDA-4D6A-9709-FF3DE934763A}"/>
                </a:ext>
              </a:extLst>
            </p:cNvPr>
            <p:cNvSpPr>
              <a:spLocks noChangeAspect="1"/>
            </p:cNvSpPr>
            <p:nvPr/>
          </p:nvSpPr>
          <p:spPr bwMode="auto">
            <a:xfrm>
              <a:off x="8542379" y="2443788"/>
              <a:ext cx="609685" cy="592699"/>
            </a:xfrm>
            <a:custGeom>
              <a:avLst/>
              <a:gdLst>
                <a:gd name="T0" fmla="*/ 585 w 610"/>
                <a:gd name="T1" fmla="*/ 523 h 594"/>
                <a:gd name="T2" fmla="*/ 465 w 610"/>
                <a:gd name="T3" fmla="*/ 523 h 594"/>
                <a:gd name="T4" fmla="*/ 352 w 610"/>
                <a:gd name="T5" fmla="*/ 284 h 594"/>
                <a:gd name="T6" fmla="*/ 369 w 610"/>
                <a:gd name="T7" fmla="*/ 248 h 594"/>
                <a:gd name="T8" fmla="*/ 447 w 610"/>
                <a:gd name="T9" fmla="*/ 220 h 594"/>
                <a:gd name="T10" fmla="*/ 500 w 610"/>
                <a:gd name="T11" fmla="*/ 307 h 594"/>
                <a:gd name="T12" fmla="*/ 523 w 610"/>
                <a:gd name="T13" fmla="*/ 315 h 594"/>
                <a:gd name="T14" fmla="*/ 560 w 610"/>
                <a:gd name="T15" fmla="*/ 302 h 594"/>
                <a:gd name="T16" fmla="*/ 573 w 610"/>
                <a:gd name="T17" fmla="*/ 281 h 594"/>
                <a:gd name="T18" fmla="*/ 556 w 610"/>
                <a:gd name="T19" fmla="*/ 160 h 594"/>
                <a:gd name="T20" fmla="*/ 540 w 610"/>
                <a:gd name="T21" fmla="*/ 116 h 594"/>
                <a:gd name="T22" fmla="*/ 476 w 610"/>
                <a:gd name="T23" fmla="*/ 11 h 594"/>
                <a:gd name="T24" fmla="*/ 453 w 610"/>
                <a:gd name="T25" fmla="*/ 3 h 594"/>
                <a:gd name="T26" fmla="*/ 416 w 610"/>
                <a:gd name="T27" fmla="*/ 16 h 594"/>
                <a:gd name="T28" fmla="*/ 403 w 610"/>
                <a:gd name="T29" fmla="*/ 38 h 594"/>
                <a:gd name="T30" fmla="*/ 418 w 610"/>
                <a:gd name="T31" fmla="*/ 138 h 594"/>
                <a:gd name="T32" fmla="*/ 340 w 610"/>
                <a:gd name="T33" fmla="*/ 166 h 594"/>
                <a:gd name="T34" fmla="*/ 286 w 610"/>
                <a:gd name="T35" fmla="*/ 147 h 594"/>
                <a:gd name="T36" fmla="*/ 203 w 610"/>
                <a:gd name="T37" fmla="*/ 215 h 594"/>
                <a:gd name="T38" fmla="*/ 58 w 610"/>
                <a:gd name="T39" fmla="*/ 268 h 594"/>
                <a:gd name="T40" fmla="*/ 31 w 610"/>
                <a:gd name="T41" fmla="*/ 323 h 594"/>
                <a:gd name="T42" fmla="*/ 53 w 610"/>
                <a:gd name="T43" fmla="*/ 347 h 594"/>
                <a:gd name="T44" fmla="*/ 53 w 610"/>
                <a:gd name="T45" fmla="*/ 523 h 594"/>
                <a:gd name="T46" fmla="*/ 25 w 610"/>
                <a:gd name="T47" fmla="*/ 523 h 594"/>
                <a:gd name="T48" fmla="*/ 0 w 610"/>
                <a:gd name="T49" fmla="*/ 548 h 594"/>
                <a:gd name="T50" fmla="*/ 0 w 610"/>
                <a:gd name="T51" fmla="*/ 570 h 594"/>
                <a:gd name="T52" fmla="*/ 25 w 610"/>
                <a:gd name="T53" fmla="*/ 594 h 594"/>
                <a:gd name="T54" fmla="*/ 585 w 610"/>
                <a:gd name="T55" fmla="*/ 594 h 594"/>
                <a:gd name="T56" fmla="*/ 610 w 610"/>
                <a:gd name="T57" fmla="*/ 570 h 594"/>
                <a:gd name="T58" fmla="*/ 610 w 610"/>
                <a:gd name="T59" fmla="*/ 548 h 594"/>
                <a:gd name="T60" fmla="*/ 585 w 610"/>
                <a:gd name="T61" fmla="*/ 523 h 594"/>
                <a:gd name="T62" fmla="*/ 286 w 610"/>
                <a:gd name="T63" fmla="*/ 200 h 594"/>
                <a:gd name="T64" fmla="*/ 318 w 610"/>
                <a:gd name="T65" fmla="*/ 231 h 594"/>
                <a:gd name="T66" fmla="*/ 286 w 610"/>
                <a:gd name="T67" fmla="*/ 262 h 594"/>
                <a:gd name="T68" fmla="*/ 255 w 610"/>
                <a:gd name="T69" fmla="*/ 231 h 594"/>
                <a:gd name="T70" fmla="*/ 286 w 610"/>
                <a:gd name="T71" fmla="*/ 200 h 594"/>
                <a:gd name="T72" fmla="*/ 92 w 610"/>
                <a:gd name="T73" fmla="*/ 523 h 594"/>
                <a:gd name="T74" fmla="*/ 92 w 610"/>
                <a:gd name="T75" fmla="*/ 347 h 594"/>
                <a:gd name="T76" fmla="*/ 211 w 610"/>
                <a:gd name="T77" fmla="*/ 305 h 594"/>
                <a:gd name="T78" fmla="*/ 108 w 610"/>
                <a:gd name="T79" fmla="*/ 523 h 594"/>
                <a:gd name="T80" fmla="*/ 92 w 610"/>
                <a:gd name="T81" fmla="*/ 523 h 594"/>
                <a:gd name="T82" fmla="*/ 188 w 610"/>
                <a:gd name="T83" fmla="*/ 523 h 594"/>
                <a:gd name="T84" fmla="*/ 286 w 610"/>
                <a:gd name="T85" fmla="*/ 315 h 594"/>
                <a:gd name="T86" fmla="*/ 287 w 610"/>
                <a:gd name="T87" fmla="*/ 315 h 594"/>
                <a:gd name="T88" fmla="*/ 385 w 610"/>
                <a:gd name="T89" fmla="*/ 523 h 594"/>
                <a:gd name="T90" fmla="*/ 188 w 610"/>
                <a:gd name="T91" fmla="*/ 523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0" h="594">
                  <a:moveTo>
                    <a:pt x="585" y="523"/>
                  </a:moveTo>
                  <a:lnTo>
                    <a:pt x="465" y="523"/>
                  </a:lnTo>
                  <a:lnTo>
                    <a:pt x="352" y="284"/>
                  </a:lnTo>
                  <a:cubicBezTo>
                    <a:pt x="360" y="274"/>
                    <a:pt x="366" y="261"/>
                    <a:pt x="369" y="248"/>
                  </a:cubicBezTo>
                  <a:lnTo>
                    <a:pt x="447" y="220"/>
                  </a:lnTo>
                  <a:lnTo>
                    <a:pt x="500" y="307"/>
                  </a:lnTo>
                  <a:cubicBezTo>
                    <a:pt x="505" y="315"/>
                    <a:pt x="514" y="319"/>
                    <a:pt x="523" y="315"/>
                  </a:cubicBezTo>
                  <a:lnTo>
                    <a:pt x="560" y="302"/>
                  </a:lnTo>
                  <a:cubicBezTo>
                    <a:pt x="569" y="299"/>
                    <a:pt x="574" y="290"/>
                    <a:pt x="573" y="281"/>
                  </a:cubicBezTo>
                  <a:lnTo>
                    <a:pt x="556" y="160"/>
                  </a:lnTo>
                  <a:cubicBezTo>
                    <a:pt x="554" y="144"/>
                    <a:pt x="548" y="129"/>
                    <a:pt x="540" y="116"/>
                  </a:cubicBezTo>
                  <a:lnTo>
                    <a:pt x="476" y="11"/>
                  </a:lnTo>
                  <a:cubicBezTo>
                    <a:pt x="472" y="3"/>
                    <a:pt x="462" y="0"/>
                    <a:pt x="453" y="3"/>
                  </a:cubicBezTo>
                  <a:lnTo>
                    <a:pt x="416" y="16"/>
                  </a:lnTo>
                  <a:cubicBezTo>
                    <a:pt x="407" y="19"/>
                    <a:pt x="402" y="28"/>
                    <a:pt x="403" y="38"/>
                  </a:cubicBezTo>
                  <a:lnTo>
                    <a:pt x="418" y="138"/>
                  </a:lnTo>
                  <a:lnTo>
                    <a:pt x="340" y="166"/>
                  </a:lnTo>
                  <a:cubicBezTo>
                    <a:pt x="325" y="154"/>
                    <a:pt x="307" y="147"/>
                    <a:pt x="286" y="147"/>
                  </a:cubicBezTo>
                  <a:cubicBezTo>
                    <a:pt x="245" y="147"/>
                    <a:pt x="210" y="176"/>
                    <a:pt x="203" y="215"/>
                  </a:cubicBezTo>
                  <a:lnTo>
                    <a:pt x="58" y="268"/>
                  </a:lnTo>
                  <a:cubicBezTo>
                    <a:pt x="35" y="276"/>
                    <a:pt x="23" y="300"/>
                    <a:pt x="31" y="323"/>
                  </a:cubicBezTo>
                  <a:cubicBezTo>
                    <a:pt x="35" y="333"/>
                    <a:pt x="43" y="342"/>
                    <a:pt x="53" y="347"/>
                  </a:cubicBezTo>
                  <a:lnTo>
                    <a:pt x="53" y="523"/>
                  </a:lnTo>
                  <a:lnTo>
                    <a:pt x="25" y="523"/>
                  </a:lnTo>
                  <a:cubicBezTo>
                    <a:pt x="12" y="523"/>
                    <a:pt x="0" y="534"/>
                    <a:pt x="0" y="548"/>
                  </a:cubicBezTo>
                  <a:lnTo>
                    <a:pt x="0" y="570"/>
                  </a:lnTo>
                  <a:cubicBezTo>
                    <a:pt x="0" y="584"/>
                    <a:pt x="12" y="594"/>
                    <a:pt x="25" y="594"/>
                  </a:cubicBezTo>
                  <a:lnTo>
                    <a:pt x="585" y="594"/>
                  </a:lnTo>
                  <a:cubicBezTo>
                    <a:pt x="599" y="594"/>
                    <a:pt x="610" y="584"/>
                    <a:pt x="610" y="570"/>
                  </a:cubicBezTo>
                  <a:lnTo>
                    <a:pt x="610" y="548"/>
                  </a:lnTo>
                  <a:cubicBezTo>
                    <a:pt x="610" y="534"/>
                    <a:pt x="599" y="523"/>
                    <a:pt x="585" y="523"/>
                  </a:cubicBezTo>
                  <a:close/>
                  <a:moveTo>
                    <a:pt x="286" y="200"/>
                  </a:moveTo>
                  <a:cubicBezTo>
                    <a:pt x="304" y="200"/>
                    <a:pt x="318" y="214"/>
                    <a:pt x="318" y="231"/>
                  </a:cubicBezTo>
                  <a:cubicBezTo>
                    <a:pt x="318" y="248"/>
                    <a:pt x="304" y="262"/>
                    <a:pt x="286" y="262"/>
                  </a:cubicBezTo>
                  <a:cubicBezTo>
                    <a:pt x="269" y="262"/>
                    <a:pt x="255" y="248"/>
                    <a:pt x="255" y="231"/>
                  </a:cubicBezTo>
                  <a:cubicBezTo>
                    <a:pt x="255" y="214"/>
                    <a:pt x="269" y="200"/>
                    <a:pt x="286" y="200"/>
                  </a:cubicBezTo>
                  <a:close/>
                  <a:moveTo>
                    <a:pt x="92" y="523"/>
                  </a:moveTo>
                  <a:lnTo>
                    <a:pt x="92" y="347"/>
                  </a:lnTo>
                  <a:lnTo>
                    <a:pt x="211" y="305"/>
                  </a:lnTo>
                  <a:lnTo>
                    <a:pt x="108" y="523"/>
                  </a:lnTo>
                  <a:lnTo>
                    <a:pt x="92" y="523"/>
                  </a:lnTo>
                  <a:close/>
                  <a:moveTo>
                    <a:pt x="188" y="523"/>
                  </a:moveTo>
                  <a:lnTo>
                    <a:pt x="286" y="315"/>
                  </a:lnTo>
                  <a:cubicBezTo>
                    <a:pt x="286" y="315"/>
                    <a:pt x="287" y="315"/>
                    <a:pt x="287" y="315"/>
                  </a:cubicBezTo>
                  <a:lnTo>
                    <a:pt x="385" y="523"/>
                  </a:lnTo>
                  <a:lnTo>
                    <a:pt x="188" y="523"/>
                  </a:lnTo>
                  <a:close/>
                </a:path>
              </a:pathLst>
            </a:custGeom>
            <a:solidFill>
              <a:srgbClr val="D3A177"/>
            </a:solidFill>
            <a:ln>
              <a:noFill/>
            </a:ln>
          </p:spPr>
          <p:txBody>
            <a:bodyPr/>
            <a:lstStyle/>
            <a:p>
              <a:endParaRPr lang="zh-CN" altLang="en-US">
                <a:solidFill>
                  <a:schemeClr val="tx1">
                    <a:lumMod val="75000"/>
                    <a:lumOff val="25000"/>
                  </a:schemeClr>
                </a:solidFill>
                <a:cs typeface="+mn-ea"/>
                <a:sym typeface="+mn-lt"/>
              </a:endParaRPr>
            </a:p>
          </p:txBody>
        </p:sp>
        <p:sp>
          <p:nvSpPr>
            <p:cNvPr id="15" name="文本框 14">
              <a:extLst>
                <a:ext uri="{FF2B5EF4-FFF2-40B4-BE49-F238E27FC236}">
                  <a16:creationId xmlns:a16="http://schemas.microsoft.com/office/drawing/2014/main" id="{7396977E-963B-4397-9D05-C871061CD528}"/>
                </a:ext>
              </a:extLst>
            </p:cNvPr>
            <p:cNvSpPr txBox="1"/>
            <p:nvPr/>
          </p:nvSpPr>
          <p:spPr>
            <a:xfrm>
              <a:off x="9290167" y="2372629"/>
              <a:ext cx="2247637"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75000"/>
                      <a:lumOff val="25000"/>
                    </a:schemeClr>
                  </a:solidFill>
                  <a:effectLst/>
                  <a:uLnTx/>
                  <a:uFillTx/>
                  <a:cs typeface="+mn-ea"/>
                  <a:sym typeface="+mn-lt"/>
                  <a:hlinkClick r:id="rId6"/>
                </a:rPr>
                <a:t>创建</a:t>
              </a:r>
              <a:endParaRPr kumimoji="0" lang="zh-CN" altLang="en-US" sz="20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6" name="矩形 15">
              <a:extLst>
                <a:ext uri="{FF2B5EF4-FFF2-40B4-BE49-F238E27FC236}">
                  <a16:creationId xmlns:a16="http://schemas.microsoft.com/office/drawing/2014/main" id="{8BC16007-8689-4CF1-88E2-858339E8EC86}"/>
                </a:ext>
              </a:extLst>
            </p:cNvPr>
            <p:cNvSpPr/>
            <p:nvPr/>
          </p:nvSpPr>
          <p:spPr>
            <a:xfrm>
              <a:off x="9321513" y="2821610"/>
              <a:ext cx="20313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dirty="0">
                  <a:solidFill>
                    <a:srgbClr val="202124"/>
                  </a:solidFill>
                  <a:effectLst/>
                  <a:latin typeface="Roboto" panose="02000000000000000000" pitchFamily="2" charset="0"/>
                </a:rPr>
                <a:t>位于网站的根目录下</a:t>
              </a:r>
              <a:endPar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7" name="文本框 16">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en-US" altLang="zh-CN" sz="2800" dirty="0">
                <a:solidFill>
                  <a:srgbClr val="794C28"/>
                </a:solidFill>
                <a:cs typeface="+mn-ea"/>
                <a:sym typeface="+mn-lt"/>
              </a:rPr>
              <a:t>robots.txt</a:t>
            </a:r>
            <a:endParaRPr lang="zh-CN" altLang="en-US" sz="2800" dirty="0">
              <a:solidFill>
                <a:srgbClr val="794C28"/>
              </a:solidFill>
              <a:cs typeface="+mn-ea"/>
              <a:sym typeface="+mn-lt"/>
            </a:endParaRPr>
          </a:p>
        </p:txBody>
      </p:sp>
    </p:spTree>
    <p:extLst>
      <p:ext uri="{BB962C8B-B14F-4D97-AF65-F5344CB8AC3E}">
        <p14:creationId xmlns:p14="http://schemas.microsoft.com/office/powerpoint/2010/main" val="316176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360"/>
                                          </p:val>
                                        </p:tav>
                                        <p:tav tm="100000">
                                          <p:val>
                                            <p:fltVal val="0"/>
                                          </p:val>
                                        </p:tav>
                                      </p:tavLst>
                                    </p:anim>
                                    <p:animEffect transition="in" filter="fade">
                                      <p:cBhvr>
                                        <p:cTn id="14" dur="500"/>
                                        <p:tgtEl>
                                          <p:spTgt spid="5"/>
                                        </p:tgtEl>
                                      </p:cBhvr>
                                    </p:animEffect>
                                  </p:childTnLst>
                                </p:cTn>
                              </p:par>
                              <p:par>
                                <p:cTn id="15" presetID="49" presetClass="entr" presetSubtype="0" decel="10000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360"/>
                                          </p:val>
                                        </p:tav>
                                        <p:tav tm="100000">
                                          <p:val>
                                            <p:fltVal val="0"/>
                                          </p:val>
                                        </p:tav>
                                      </p:tavLst>
                                    </p:anim>
                                    <p:animEffect transition="in" filter="fade">
                                      <p:cBhvr>
                                        <p:cTn id="20" dur="500"/>
                                        <p:tgtEl>
                                          <p:spTgt spid="9"/>
                                        </p:tgtEl>
                                      </p:cBhvr>
                                    </p:animEffect>
                                  </p:childTnLst>
                                </p:cTn>
                              </p:par>
                              <p:par>
                                <p:cTn id="21" presetID="49" presetClass="entr" presetSubtype="0" decel="10000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360"/>
                                          </p:val>
                                        </p:tav>
                                        <p:tav tm="100000">
                                          <p:val>
                                            <p:fltVal val="0"/>
                                          </p:val>
                                        </p:tav>
                                      </p:tavLst>
                                    </p:anim>
                                    <p:animEffect transition="in" filter="fade">
                                      <p:cBhvr>
                                        <p:cTn id="26" dur="500"/>
                                        <p:tgtEl>
                                          <p:spTgt spid="13"/>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1645DA9E-B72D-4B26-B042-B7C32DACC49F}"/>
              </a:ext>
            </a:extLst>
          </p:cNvPr>
          <p:cNvSpPr/>
          <p:nvPr/>
        </p:nvSpPr>
        <p:spPr>
          <a:xfrm>
            <a:off x="5624947" y="1407811"/>
            <a:ext cx="6260608" cy="4042379"/>
          </a:xfrm>
          <a:custGeom>
            <a:avLst/>
            <a:gdLst>
              <a:gd name="connsiteX0" fmla="*/ 548595 w 9197572"/>
              <a:gd name="connsiteY0" fmla="*/ 0 h 3480595"/>
              <a:gd name="connsiteX1" fmla="*/ 1545488 w 9197572"/>
              <a:gd name="connsiteY1" fmla="*/ 0 h 3480595"/>
              <a:gd name="connsiteX2" fmla="*/ 2643508 w 9197572"/>
              <a:gd name="connsiteY2" fmla="*/ 0 h 3480595"/>
              <a:gd name="connsiteX3" fmla="*/ 9197572 w 9197572"/>
              <a:gd name="connsiteY3" fmla="*/ 0 h 3480595"/>
              <a:gd name="connsiteX4" fmla="*/ 9197572 w 9197572"/>
              <a:gd name="connsiteY4" fmla="*/ 3480595 h 3480595"/>
              <a:gd name="connsiteX5" fmla="*/ 2094913 w 9197572"/>
              <a:gd name="connsiteY5" fmla="*/ 3480595 h 3480595"/>
              <a:gd name="connsiteX6" fmla="*/ 1545488 w 9197572"/>
              <a:gd name="connsiteY6" fmla="*/ 3480595 h 3480595"/>
              <a:gd name="connsiteX7" fmla="*/ 0 w 9197572"/>
              <a:gd name="connsiteY7" fmla="*/ 3480595 h 348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7572" h="3480595">
                <a:moveTo>
                  <a:pt x="548595" y="0"/>
                </a:moveTo>
                <a:lnTo>
                  <a:pt x="1545488" y="0"/>
                </a:lnTo>
                <a:lnTo>
                  <a:pt x="2643508" y="0"/>
                </a:lnTo>
                <a:lnTo>
                  <a:pt x="9197572" y="0"/>
                </a:lnTo>
                <a:lnTo>
                  <a:pt x="9197572" y="3480595"/>
                </a:lnTo>
                <a:lnTo>
                  <a:pt x="2094913" y="3480595"/>
                </a:lnTo>
                <a:lnTo>
                  <a:pt x="1545488" y="3480595"/>
                </a:lnTo>
                <a:lnTo>
                  <a:pt x="0" y="3480595"/>
                </a:lnTo>
                <a:close/>
              </a:path>
            </a:pathLst>
          </a:custGeom>
          <a:solidFill>
            <a:srgbClr val="794C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CA23A724-4EF0-489A-8E6C-4535FB4F9B15}"/>
              </a:ext>
            </a:extLst>
          </p:cNvPr>
          <p:cNvSpPr txBox="1"/>
          <p:nvPr/>
        </p:nvSpPr>
        <p:spPr>
          <a:xfrm>
            <a:off x="1105255" y="1982536"/>
            <a:ext cx="2914650" cy="63318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chemeClr val="tx1">
                    <a:lumMod val="75000"/>
                    <a:lumOff val="25000"/>
                  </a:schemeClr>
                </a:solidFill>
                <a:effectLst/>
                <a:uLnTx/>
                <a:uFillTx/>
                <a:cs typeface="+mn-ea"/>
                <a:sym typeface="+mn-lt"/>
                <a:hlinkClick r:id="rId3"/>
              </a:rPr>
              <a:t>最佳实践</a:t>
            </a:r>
            <a:endParaRPr kumimoji="0" lang="zh-CN" altLang="en-US" sz="3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 name="文本框 3">
            <a:extLst>
              <a:ext uri="{FF2B5EF4-FFF2-40B4-BE49-F238E27FC236}">
                <a16:creationId xmlns:a16="http://schemas.microsoft.com/office/drawing/2014/main" id="{656A7559-25C2-4790-AF8F-DD3BE6F5C561}"/>
              </a:ext>
            </a:extLst>
          </p:cNvPr>
          <p:cNvSpPr txBox="1"/>
          <p:nvPr/>
        </p:nvSpPr>
        <p:spPr>
          <a:xfrm>
            <a:off x="1129317" y="3080467"/>
            <a:ext cx="3538939" cy="1137556"/>
          </a:xfrm>
          <a:prstGeom prst="rect">
            <a:avLst/>
          </a:prstGeom>
          <a:noFill/>
        </p:spPr>
        <p:txBody>
          <a:bodyPr wrap="square" rtlCol="0">
            <a:spAutoFit/>
          </a:bodyPr>
          <a:lstStyle/>
          <a:p>
            <a:pPr lvl="0">
              <a:lnSpc>
                <a:spcPct val="130000"/>
              </a:lnSpc>
              <a:defRPr/>
            </a:pPr>
            <a:r>
              <a:rPr lang="zh-CN" altLang="en-US" dirty="0"/>
              <a:t>标题链接非常重要，它可以让用户快速了解某条搜索结果的内容以及该结果与其查询相关的原因。</a:t>
            </a:r>
            <a:endParaRPr kumimoji="0" lang="zh-CN" altLang="en-US" sz="1600" i="0" u="none" strike="noStrike" kern="1200" cap="none" spc="0" normalizeH="0" baseline="0" noProof="0" dirty="0">
              <a:ln>
                <a:noFill/>
              </a:ln>
              <a:solidFill>
                <a:schemeClr val="tx1">
                  <a:lumMod val="75000"/>
                  <a:lumOff val="25000"/>
                </a:schemeClr>
              </a:solidFill>
              <a:effectLst/>
              <a:uLnTx/>
              <a:uFillTx/>
              <a:cs typeface="+mn-ea"/>
              <a:sym typeface="+mn-lt"/>
            </a:endParaRPr>
          </a:p>
        </p:txBody>
      </p:sp>
      <p:cxnSp>
        <p:nvCxnSpPr>
          <p:cNvPr id="5" name="直接连接符 4">
            <a:extLst>
              <a:ext uri="{FF2B5EF4-FFF2-40B4-BE49-F238E27FC236}">
                <a16:creationId xmlns:a16="http://schemas.microsoft.com/office/drawing/2014/main" id="{31094480-19E2-40DE-BF8E-7AEF4FFA76BD}"/>
              </a:ext>
            </a:extLst>
          </p:cNvPr>
          <p:cNvCxnSpPr>
            <a:cxnSpLocks/>
          </p:cNvCxnSpPr>
          <p:nvPr/>
        </p:nvCxnSpPr>
        <p:spPr>
          <a:xfrm>
            <a:off x="1249633" y="2863898"/>
            <a:ext cx="458855"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global-settings_81020">
            <a:extLst>
              <a:ext uri="{FF2B5EF4-FFF2-40B4-BE49-F238E27FC236}">
                <a16:creationId xmlns:a16="http://schemas.microsoft.com/office/drawing/2014/main" id="{7215883E-6F1A-414F-A0F0-3535914B43AC}"/>
              </a:ext>
            </a:extLst>
          </p:cNvPr>
          <p:cNvSpPr>
            <a:spLocks noChangeAspect="1"/>
          </p:cNvSpPr>
          <p:nvPr/>
        </p:nvSpPr>
        <p:spPr bwMode="auto">
          <a:xfrm>
            <a:off x="10172923" y="3884378"/>
            <a:ext cx="609685" cy="534839"/>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bg1"/>
          </a:solidFill>
          <a:ln>
            <a:noFill/>
          </a:ln>
        </p:spPr>
        <p:txBody>
          <a:bodyPr/>
          <a:lstStyle/>
          <a:p>
            <a:endParaRPr lang="zh-CN" altLang="en-US">
              <a:cs typeface="+mn-ea"/>
              <a:sym typeface="+mn-lt"/>
            </a:endParaRPr>
          </a:p>
        </p:txBody>
      </p:sp>
      <p:sp>
        <p:nvSpPr>
          <p:cNvPr id="7" name="small-car_75800">
            <a:extLst>
              <a:ext uri="{FF2B5EF4-FFF2-40B4-BE49-F238E27FC236}">
                <a16:creationId xmlns:a16="http://schemas.microsoft.com/office/drawing/2014/main" id="{643D6F2E-62D6-4792-92FB-2E13ACD491F9}"/>
              </a:ext>
            </a:extLst>
          </p:cNvPr>
          <p:cNvSpPr>
            <a:spLocks noChangeAspect="1"/>
          </p:cNvSpPr>
          <p:nvPr/>
        </p:nvSpPr>
        <p:spPr bwMode="auto">
          <a:xfrm>
            <a:off x="10637524" y="2134891"/>
            <a:ext cx="609685" cy="389962"/>
          </a:xfrm>
          <a:custGeom>
            <a:avLst/>
            <a:gdLst>
              <a:gd name="T0" fmla="*/ 3291 w 3371"/>
              <a:gd name="T1" fmla="*/ 840 h 2159"/>
              <a:gd name="T2" fmla="*/ 3249 w 3371"/>
              <a:gd name="T3" fmla="*/ 781 h 2159"/>
              <a:gd name="T4" fmla="*/ 3121 w 3371"/>
              <a:gd name="T5" fmla="*/ 564 h 2159"/>
              <a:gd name="T6" fmla="*/ 2913 w 3371"/>
              <a:gd name="T7" fmla="*/ 132 h 2159"/>
              <a:gd name="T8" fmla="*/ 2703 w 3371"/>
              <a:gd name="T9" fmla="*/ 0 h 2159"/>
              <a:gd name="T10" fmla="*/ 1265 w 3371"/>
              <a:gd name="T11" fmla="*/ 0 h 2159"/>
              <a:gd name="T12" fmla="*/ 1043 w 3371"/>
              <a:gd name="T13" fmla="*/ 121 h 2159"/>
              <a:gd name="T14" fmla="*/ 661 w 3371"/>
              <a:gd name="T15" fmla="*/ 714 h 2159"/>
              <a:gd name="T16" fmla="*/ 482 w 3371"/>
              <a:gd name="T17" fmla="*/ 840 h 2159"/>
              <a:gd name="T18" fmla="*/ 147 w 3371"/>
              <a:gd name="T19" fmla="*/ 917 h 2159"/>
              <a:gd name="T20" fmla="*/ 0 w 3371"/>
              <a:gd name="T21" fmla="*/ 1102 h 2159"/>
              <a:gd name="T22" fmla="*/ 0 w 3371"/>
              <a:gd name="T23" fmla="*/ 1687 h 2159"/>
              <a:gd name="T24" fmla="*/ 156 w 3371"/>
              <a:gd name="T25" fmla="*/ 1843 h 2159"/>
              <a:gd name="T26" fmla="*/ 406 w 3371"/>
              <a:gd name="T27" fmla="*/ 1843 h 2159"/>
              <a:gd name="T28" fmla="*/ 826 w 3371"/>
              <a:gd name="T29" fmla="*/ 2159 h 2159"/>
              <a:gd name="T30" fmla="*/ 1246 w 3371"/>
              <a:gd name="T31" fmla="*/ 1843 h 2159"/>
              <a:gd name="T32" fmla="*/ 2058 w 3371"/>
              <a:gd name="T33" fmla="*/ 1843 h 2159"/>
              <a:gd name="T34" fmla="*/ 2478 w 3371"/>
              <a:gd name="T35" fmla="*/ 2159 h 2159"/>
              <a:gd name="T36" fmla="*/ 2898 w 3371"/>
              <a:gd name="T37" fmla="*/ 1843 h 2159"/>
              <a:gd name="T38" fmla="*/ 3214 w 3371"/>
              <a:gd name="T39" fmla="*/ 1843 h 2159"/>
              <a:gd name="T40" fmla="*/ 3371 w 3371"/>
              <a:gd name="T41" fmla="*/ 1687 h 2159"/>
              <a:gd name="T42" fmla="*/ 3371 w 3371"/>
              <a:gd name="T43" fmla="*/ 1090 h 2159"/>
              <a:gd name="T44" fmla="*/ 3291 w 3371"/>
              <a:gd name="T45" fmla="*/ 840 h 2159"/>
              <a:gd name="T46" fmla="*/ 826 w 3371"/>
              <a:gd name="T47" fmla="*/ 1938 h 2159"/>
              <a:gd name="T48" fmla="*/ 609 w 3371"/>
              <a:gd name="T49" fmla="*/ 1721 h 2159"/>
              <a:gd name="T50" fmla="*/ 826 w 3371"/>
              <a:gd name="T51" fmla="*/ 1504 h 2159"/>
              <a:gd name="T52" fmla="*/ 1044 w 3371"/>
              <a:gd name="T53" fmla="*/ 1721 h 2159"/>
              <a:gd name="T54" fmla="*/ 826 w 3371"/>
              <a:gd name="T55" fmla="*/ 1938 h 2159"/>
              <a:gd name="T56" fmla="*/ 2066 w 3371"/>
              <a:gd name="T57" fmla="*/ 840 h 2159"/>
              <a:gd name="T58" fmla="*/ 970 w 3371"/>
              <a:gd name="T59" fmla="*/ 840 h 2159"/>
              <a:gd name="T60" fmla="*/ 920 w 3371"/>
              <a:gd name="T61" fmla="*/ 751 h 2159"/>
              <a:gd name="T62" fmla="*/ 1198 w 3371"/>
              <a:gd name="T63" fmla="*/ 297 h 2159"/>
              <a:gd name="T64" fmla="*/ 1356 w 3371"/>
              <a:gd name="T65" fmla="*/ 208 h 2159"/>
              <a:gd name="T66" fmla="*/ 2066 w 3371"/>
              <a:gd name="T67" fmla="*/ 208 h 2159"/>
              <a:gd name="T68" fmla="*/ 2066 w 3371"/>
              <a:gd name="T69" fmla="*/ 840 h 2159"/>
              <a:gd name="T70" fmla="*/ 2478 w 3371"/>
              <a:gd name="T71" fmla="*/ 1938 h 2159"/>
              <a:gd name="T72" fmla="*/ 2260 w 3371"/>
              <a:gd name="T73" fmla="*/ 1721 h 2159"/>
              <a:gd name="T74" fmla="*/ 2478 w 3371"/>
              <a:gd name="T75" fmla="*/ 1504 h 2159"/>
              <a:gd name="T76" fmla="*/ 2695 w 3371"/>
              <a:gd name="T77" fmla="*/ 1721 h 2159"/>
              <a:gd name="T78" fmla="*/ 2478 w 3371"/>
              <a:gd name="T79" fmla="*/ 1938 h 2159"/>
              <a:gd name="T80" fmla="*/ 2795 w 3371"/>
              <a:gd name="T81" fmla="*/ 840 h 2159"/>
              <a:gd name="T82" fmla="*/ 2317 w 3371"/>
              <a:gd name="T83" fmla="*/ 840 h 2159"/>
              <a:gd name="T84" fmla="*/ 2317 w 3371"/>
              <a:gd name="T85" fmla="*/ 208 h 2159"/>
              <a:gd name="T86" fmla="*/ 2588 w 3371"/>
              <a:gd name="T87" fmla="*/ 208 h 2159"/>
              <a:gd name="T88" fmla="*/ 2724 w 3371"/>
              <a:gd name="T89" fmla="*/ 307 h 2159"/>
              <a:gd name="T90" fmla="*/ 2866 w 3371"/>
              <a:gd name="T91" fmla="*/ 741 h 2159"/>
              <a:gd name="T92" fmla="*/ 2795 w 3371"/>
              <a:gd name="T93" fmla="*/ 84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1" h="2159">
                <a:moveTo>
                  <a:pt x="3291" y="840"/>
                </a:moveTo>
                <a:lnTo>
                  <a:pt x="3249" y="781"/>
                </a:lnTo>
                <a:cubicBezTo>
                  <a:pt x="3208" y="724"/>
                  <a:pt x="3151" y="627"/>
                  <a:pt x="3121" y="564"/>
                </a:cubicBezTo>
                <a:lnTo>
                  <a:pt x="2913" y="132"/>
                </a:lnTo>
                <a:cubicBezTo>
                  <a:pt x="2877" y="58"/>
                  <a:pt x="2785" y="0"/>
                  <a:pt x="2703" y="0"/>
                </a:cubicBezTo>
                <a:lnTo>
                  <a:pt x="1265" y="0"/>
                </a:lnTo>
                <a:cubicBezTo>
                  <a:pt x="1185" y="0"/>
                  <a:pt x="1087" y="53"/>
                  <a:pt x="1043" y="121"/>
                </a:cubicBezTo>
                <a:lnTo>
                  <a:pt x="661" y="714"/>
                </a:lnTo>
                <a:cubicBezTo>
                  <a:pt x="626" y="768"/>
                  <a:pt x="544" y="825"/>
                  <a:pt x="482" y="840"/>
                </a:cubicBezTo>
                <a:lnTo>
                  <a:pt x="147" y="917"/>
                </a:lnTo>
                <a:cubicBezTo>
                  <a:pt x="66" y="936"/>
                  <a:pt x="0" y="1019"/>
                  <a:pt x="0" y="1102"/>
                </a:cubicBezTo>
                <a:lnTo>
                  <a:pt x="0" y="1687"/>
                </a:lnTo>
                <a:cubicBezTo>
                  <a:pt x="0" y="1773"/>
                  <a:pt x="70" y="1843"/>
                  <a:pt x="156" y="1843"/>
                </a:cubicBezTo>
                <a:lnTo>
                  <a:pt x="406" y="1843"/>
                </a:lnTo>
                <a:cubicBezTo>
                  <a:pt x="459" y="2025"/>
                  <a:pt x="628" y="2159"/>
                  <a:pt x="826" y="2159"/>
                </a:cubicBezTo>
                <a:cubicBezTo>
                  <a:pt x="1025" y="2159"/>
                  <a:pt x="1193" y="2025"/>
                  <a:pt x="1246" y="1843"/>
                </a:cubicBezTo>
                <a:lnTo>
                  <a:pt x="2058" y="1843"/>
                </a:lnTo>
                <a:cubicBezTo>
                  <a:pt x="2111" y="2025"/>
                  <a:pt x="2279" y="2159"/>
                  <a:pt x="2478" y="2159"/>
                </a:cubicBezTo>
                <a:cubicBezTo>
                  <a:pt x="2677" y="2159"/>
                  <a:pt x="2845" y="2025"/>
                  <a:pt x="2898" y="1843"/>
                </a:cubicBezTo>
                <a:lnTo>
                  <a:pt x="3214" y="1843"/>
                </a:lnTo>
                <a:cubicBezTo>
                  <a:pt x="3301" y="1843"/>
                  <a:pt x="3371" y="1773"/>
                  <a:pt x="3371" y="1687"/>
                </a:cubicBezTo>
                <a:lnTo>
                  <a:pt x="3371" y="1090"/>
                </a:lnTo>
                <a:cubicBezTo>
                  <a:pt x="3371" y="1013"/>
                  <a:pt x="3336" y="903"/>
                  <a:pt x="3291" y="840"/>
                </a:cubicBezTo>
                <a:close/>
                <a:moveTo>
                  <a:pt x="826" y="1938"/>
                </a:moveTo>
                <a:cubicBezTo>
                  <a:pt x="706" y="1938"/>
                  <a:pt x="609" y="1841"/>
                  <a:pt x="609" y="1721"/>
                </a:cubicBezTo>
                <a:cubicBezTo>
                  <a:pt x="609" y="1601"/>
                  <a:pt x="706" y="1504"/>
                  <a:pt x="826" y="1504"/>
                </a:cubicBezTo>
                <a:cubicBezTo>
                  <a:pt x="946" y="1504"/>
                  <a:pt x="1044" y="1601"/>
                  <a:pt x="1044" y="1721"/>
                </a:cubicBezTo>
                <a:cubicBezTo>
                  <a:pt x="1044" y="1841"/>
                  <a:pt x="946" y="1938"/>
                  <a:pt x="826" y="1938"/>
                </a:cubicBezTo>
                <a:close/>
                <a:moveTo>
                  <a:pt x="2066" y="840"/>
                </a:moveTo>
                <a:lnTo>
                  <a:pt x="970" y="840"/>
                </a:lnTo>
                <a:cubicBezTo>
                  <a:pt x="913" y="840"/>
                  <a:pt x="891" y="800"/>
                  <a:pt x="920" y="751"/>
                </a:cubicBezTo>
                <a:lnTo>
                  <a:pt x="1198" y="297"/>
                </a:lnTo>
                <a:cubicBezTo>
                  <a:pt x="1227" y="248"/>
                  <a:pt x="1299" y="208"/>
                  <a:pt x="1356" y="208"/>
                </a:cubicBezTo>
                <a:lnTo>
                  <a:pt x="2066" y="208"/>
                </a:lnTo>
                <a:lnTo>
                  <a:pt x="2066" y="840"/>
                </a:lnTo>
                <a:close/>
                <a:moveTo>
                  <a:pt x="2478" y="1938"/>
                </a:moveTo>
                <a:cubicBezTo>
                  <a:pt x="2358" y="1938"/>
                  <a:pt x="2260" y="1841"/>
                  <a:pt x="2260" y="1721"/>
                </a:cubicBezTo>
                <a:cubicBezTo>
                  <a:pt x="2260" y="1601"/>
                  <a:pt x="2358" y="1504"/>
                  <a:pt x="2478" y="1504"/>
                </a:cubicBezTo>
                <a:cubicBezTo>
                  <a:pt x="2598" y="1504"/>
                  <a:pt x="2695" y="1601"/>
                  <a:pt x="2695" y="1721"/>
                </a:cubicBezTo>
                <a:cubicBezTo>
                  <a:pt x="2695" y="1841"/>
                  <a:pt x="2598" y="1938"/>
                  <a:pt x="2478" y="1938"/>
                </a:cubicBezTo>
                <a:close/>
                <a:moveTo>
                  <a:pt x="2795" y="840"/>
                </a:moveTo>
                <a:lnTo>
                  <a:pt x="2317" y="840"/>
                </a:lnTo>
                <a:lnTo>
                  <a:pt x="2317" y="208"/>
                </a:lnTo>
                <a:lnTo>
                  <a:pt x="2588" y="208"/>
                </a:lnTo>
                <a:cubicBezTo>
                  <a:pt x="2645" y="208"/>
                  <a:pt x="2706" y="253"/>
                  <a:pt x="2724" y="307"/>
                </a:cubicBezTo>
                <a:lnTo>
                  <a:pt x="2866" y="741"/>
                </a:lnTo>
                <a:cubicBezTo>
                  <a:pt x="2884" y="795"/>
                  <a:pt x="2852" y="840"/>
                  <a:pt x="2795" y="840"/>
                </a:cubicBezTo>
                <a:close/>
              </a:path>
            </a:pathLst>
          </a:custGeom>
          <a:solidFill>
            <a:schemeClr val="bg1"/>
          </a:solidFill>
          <a:ln>
            <a:noFill/>
          </a:ln>
        </p:spPr>
        <p:txBody>
          <a:bodyPr/>
          <a:lstStyle/>
          <a:p>
            <a:endParaRPr lang="zh-CN" altLang="en-US" dirty="0">
              <a:cs typeface="+mn-ea"/>
              <a:sym typeface="+mn-lt"/>
            </a:endParaRPr>
          </a:p>
        </p:txBody>
      </p:sp>
      <p:sp>
        <p:nvSpPr>
          <p:cNvPr id="8" name="businessman-working-behind-a-desk-of-office_47815">
            <a:extLst>
              <a:ext uri="{FF2B5EF4-FFF2-40B4-BE49-F238E27FC236}">
                <a16:creationId xmlns:a16="http://schemas.microsoft.com/office/drawing/2014/main" id="{C206983C-D7E9-418D-9C8C-E38BDE3DE7A8}"/>
              </a:ext>
            </a:extLst>
          </p:cNvPr>
          <p:cNvSpPr>
            <a:spLocks noChangeAspect="1"/>
          </p:cNvSpPr>
          <p:nvPr/>
        </p:nvSpPr>
        <p:spPr bwMode="auto">
          <a:xfrm>
            <a:off x="8450408" y="3942327"/>
            <a:ext cx="609685" cy="410930"/>
          </a:xfrm>
          <a:custGeom>
            <a:avLst/>
            <a:gdLst>
              <a:gd name="T0" fmla="*/ 1134 w 10667"/>
              <a:gd name="T1" fmla="*/ 3394 h 7200"/>
              <a:gd name="T2" fmla="*/ 1134 w 10667"/>
              <a:gd name="T3" fmla="*/ 5342 h 7200"/>
              <a:gd name="T4" fmla="*/ 4303 w 10667"/>
              <a:gd name="T5" fmla="*/ 5342 h 7200"/>
              <a:gd name="T6" fmla="*/ 4303 w 10667"/>
              <a:gd name="T7" fmla="*/ 3394 h 7200"/>
              <a:gd name="T8" fmla="*/ 1134 w 10667"/>
              <a:gd name="T9" fmla="*/ 3394 h 7200"/>
              <a:gd name="T10" fmla="*/ 2764 w 10667"/>
              <a:gd name="T11" fmla="*/ 4767 h 7200"/>
              <a:gd name="T12" fmla="*/ 2377 w 10667"/>
              <a:gd name="T13" fmla="*/ 4379 h 7200"/>
              <a:gd name="T14" fmla="*/ 2764 w 10667"/>
              <a:gd name="T15" fmla="*/ 3991 h 7200"/>
              <a:gd name="T16" fmla="*/ 3150 w 10667"/>
              <a:gd name="T17" fmla="*/ 4379 h 7200"/>
              <a:gd name="T18" fmla="*/ 2764 w 10667"/>
              <a:gd name="T19" fmla="*/ 4767 h 7200"/>
              <a:gd name="T20" fmla="*/ 10667 w 10667"/>
              <a:gd name="T21" fmla="*/ 7200 h 7200"/>
              <a:gd name="T22" fmla="*/ 0 w 10667"/>
              <a:gd name="T23" fmla="*/ 7200 h 7200"/>
              <a:gd name="T24" fmla="*/ 0 w 10667"/>
              <a:gd name="T25" fmla="*/ 5678 h 7200"/>
              <a:gd name="T26" fmla="*/ 10667 w 10667"/>
              <a:gd name="T27" fmla="*/ 5678 h 7200"/>
              <a:gd name="T28" fmla="*/ 10667 w 10667"/>
              <a:gd name="T29" fmla="*/ 7200 h 7200"/>
              <a:gd name="T30" fmla="*/ 6217 w 10667"/>
              <a:gd name="T31" fmla="*/ 1132 h 7200"/>
              <a:gd name="T32" fmla="*/ 7334 w 10667"/>
              <a:gd name="T33" fmla="*/ 0 h 7200"/>
              <a:gd name="T34" fmla="*/ 8452 w 10667"/>
              <a:gd name="T35" fmla="*/ 1132 h 7200"/>
              <a:gd name="T36" fmla="*/ 7334 w 10667"/>
              <a:gd name="T37" fmla="*/ 2264 h 7200"/>
              <a:gd name="T38" fmla="*/ 6217 w 10667"/>
              <a:gd name="T39" fmla="*/ 1132 h 7200"/>
              <a:gd name="T40" fmla="*/ 5111 w 10667"/>
              <a:gd name="T41" fmla="*/ 5342 h 7200"/>
              <a:gd name="T42" fmla="*/ 6020 w 10667"/>
              <a:gd name="T43" fmla="*/ 2867 h 7200"/>
              <a:gd name="T44" fmla="*/ 6381 w 10667"/>
              <a:gd name="T45" fmla="*/ 2596 h 7200"/>
              <a:gd name="T46" fmla="*/ 6615 w 10667"/>
              <a:gd name="T47" fmla="*/ 2488 h 7200"/>
              <a:gd name="T48" fmla="*/ 7230 w 10667"/>
              <a:gd name="T49" fmla="*/ 2375 h 7200"/>
              <a:gd name="T50" fmla="*/ 6881 w 10667"/>
              <a:gd name="T51" fmla="*/ 5342 h 7200"/>
              <a:gd name="T52" fmla="*/ 6300 w 10667"/>
              <a:gd name="T53" fmla="*/ 5342 h 7200"/>
              <a:gd name="T54" fmla="*/ 6379 w 10667"/>
              <a:gd name="T55" fmla="*/ 3654 h 7200"/>
              <a:gd name="T56" fmla="*/ 5900 w 10667"/>
              <a:gd name="T57" fmla="*/ 5342 h 7200"/>
              <a:gd name="T58" fmla="*/ 5111 w 10667"/>
              <a:gd name="T59" fmla="*/ 5342 h 7200"/>
              <a:gd name="T60" fmla="*/ 5111 w 10667"/>
              <a:gd name="T61" fmla="*/ 5342 h 7200"/>
              <a:gd name="T62" fmla="*/ 7751 w 10667"/>
              <a:gd name="T63" fmla="*/ 5342 h 7200"/>
              <a:gd name="T64" fmla="*/ 7473 w 10667"/>
              <a:gd name="T65" fmla="*/ 2380 h 7200"/>
              <a:gd name="T66" fmla="*/ 8036 w 10667"/>
              <a:gd name="T67" fmla="*/ 2492 h 7200"/>
              <a:gd name="T68" fmla="*/ 8563 w 10667"/>
              <a:gd name="T69" fmla="*/ 2798 h 7200"/>
              <a:gd name="T70" fmla="*/ 9532 w 10667"/>
              <a:gd name="T71" fmla="*/ 5342 h 7200"/>
              <a:gd name="T72" fmla="*/ 8745 w 10667"/>
              <a:gd name="T73" fmla="*/ 5342 h 7200"/>
              <a:gd name="T74" fmla="*/ 8289 w 10667"/>
              <a:gd name="T75" fmla="*/ 3654 h 7200"/>
              <a:gd name="T76" fmla="*/ 8407 w 10667"/>
              <a:gd name="T77" fmla="*/ 5342 h 7200"/>
              <a:gd name="T78" fmla="*/ 7751 w 10667"/>
              <a:gd name="T79" fmla="*/ 5342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67" h="7200">
                <a:moveTo>
                  <a:pt x="1134" y="3394"/>
                </a:moveTo>
                <a:lnTo>
                  <a:pt x="1134" y="5342"/>
                </a:lnTo>
                <a:lnTo>
                  <a:pt x="4303" y="5342"/>
                </a:lnTo>
                <a:lnTo>
                  <a:pt x="4303" y="3394"/>
                </a:lnTo>
                <a:lnTo>
                  <a:pt x="1134" y="3394"/>
                </a:lnTo>
                <a:close/>
                <a:moveTo>
                  <a:pt x="2764" y="4767"/>
                </a:moveTo>
                <a:cubicBezTo>
                  <a:pt x="2550" y="4767"/>
                  <a:pt x="2377" y="4593"/>
                  <a:pt x="2377" y="4379"/>
                </a:cubicBezTo>
                <a:cubicBezTo>
                  <a:pt x="2377" y="4165"/>
                  <a:pt x="2550" y="3991"/>
                  <a:pt x="2764" y="3991"/>
                </a:cubicBezTo>
                <a:cubicBezTo>
                  <a:pt x="2977" y="3991"/>
                  <a:pt x="3150" y="4165"/>
                  <a:pt x="3150" y="4379"/>
                </a:cubicBezTo>
                <a:cubicBezTo>
                  <a:pt x="3150" y="4593"/>
                  <a:pt x="2977" y="4767"/>
                  <a:pt x="2764" y="4767"/>
                </a:cubicBezTo>
                <a:close/>
                <a:moveTo>
                  <a:pt x="10667" y="7200"/>
                </a:moveTo>
                <a:lnTo>
                  <a:pt x="0" y="7200"/>
                </a:lnTo>
                <a:lnTo>
                  <a:pt x="0" y="5678"/>
                </a:lnTo>
                <a:lnTo>
                  <a:pt x="10667" y="5678"/>
                </a:lnTo>
                <a:lnTo>
                  <a:pt x="10667" y="7200"/>
                </a:lnTo>
                <a:close/>
                <a:moveTo>
                  <a:pt x="6217" y="1132"/>
                </a:moveTo>
                <a:cubicBezTo>
                  <a:pt x="6217" y="507"/>
                  <a:pt x="6717" y="0"/>
                  <a:pt x="7334" y="0"/>
                </a:cubicBezTo>
                <a:cubicBezTo>
                  <a:pt x="7951" y="0"/>
                  <a:pt x="8452" y="507"/>
                  <a:pt x="8452" y="1132"/>
                </a:cubicBezTo>
                <a:cubicBezTo>
                  <a:pt x="8452" y="1758"/>
                  <a:pt x="7951" y="2264"/>
                  <a:pt x="7334" y="2264"/>
                </a:cubicBezTo>
                <a:cubicBezTo>
                  <a:pt x="6717" y="2264"/>
                  <a:pt x="6217" y="1758"/>
                  <a:pt x="6217" y="1132"/>
                </a:cubicBezTo>
                <a:close/>
                <a:moveTo>
                  <a:pt x="5111" y="5342"/>
                </a:moveTo>
                <a:cubicBezTo>
                  <a:pt x="5194" y="4157"/>
                  <a:pt x="5490" y="3343"/>
                  <a:pt x="6020" y="2867"/>
                </a:cubicBezTo>
                <a:cubicBezTo>
                  <a:pt x="6133" y="2765"/>
                  <a:pt x="6252" y="2673"/>
                  <a:pt x="6381" y="2596"/>
                </a:cubicBezTo>
                <a:cubicBezTo>
                  <a:pt x="6455" y="2552"/>
                  <a:pt x="6534" y="2517"/>
                  <a:pt x="6615" y="2488"/>
                </a:cubicBezTo>
                <a:cubicBezTo>
                  <a:pt x="6811" y="2416"/>
                  <a:pt x="7021" y="2383"/>
                  <a:pt x="7230" y="2375"/>
                </a:cubicBezTo>
                <a:lnTo>
                  <a:pt x="6881" y="5342"/>
                </a:lnTo>
                <a:lnTo>
                  <a:pt x="6300" y="5342"/>
                </a:lnTo>
                <a:cubicBezTo>
                  <a:pt x="6329" y="4664"/>
                  <a:pt x="6361" y="4022"/>
                  <a:pt x="6379" y="3654"/>
                </a:cubicBezTo>
                <a:cubicBezTo>
                  <a:pt x="6123" y="4007"/>
                  <a:pt x="5960" y="4582"/>
                  <a:pt x="5900" y="5342"/>
                </a:cubicBezTo>
                <a:lnTo>
                  <a:pt x="5111" y="5342"/>
                </a:lnTo>
                <a:lnTo>
                  <a:pt x="5111" y="5342"/>
                </a:lnTo>
                <a:close/>
                <a:moveTo>
                  <a:pt x="7751" y="5342"/>
                </a:moveTo>
                <a:lnTo>
                  <a:pt x="7473" y="2380"/>
                </a:lnTo>
                <a:cubicBezTo>
                  <a:pt x="7664" y="2393"/>
                  <a:pt x="7855" y="2429"/>
                  <a:pt x="8036" y="2492"/>
                </a:cubicBezTo>
                <a:cubicBezTo>
                  <a:pt x="8232" y="2561"/>
                  <a:pt x="8401" y="2670"/>
                  <a:pt x="8563" y="2798"/>
                </a:cubicBezTo>
                <a:cubicBezTo>
                  <a:pt x="9155" y="3262"/>
                  <a:pt x="9478" y="4120"/>
                  <a:pt x="9532" y="5342"/>
                </a:cubicBezTo>
                <a:lnTo>
                  <a:pt x="8745" y="5342"/>
                </a:lnTo>
                <a:cubicBezTo>
                  <a:pt x="8707" y="4582"/>
                  <a:pt x="8552" y="4009"/>
                  <a:pt x="8289" y="3654"/>
                </a:cubicBezTo>
                <a:cubicBezTo>
                  <a:pt x="8323" y="4067"/>
                  <a:pt x="8375" y="4751"/>
                  <a:pt x="8407" y="5342"/>
                </a:cubicBezTo>
                <a:lnTo>
                  <a:pt x="7751" y="5342"/>
                </a:lnTo>
                <a:close/>
              </a:path>
            </a:pathLst>
          </a:custGeom>
          <a:solidFill>
            <a:schemeClr val="bg1"/>
          </a:solidFill>
          <a:ln>
            <a:noFill/>
          </a:ln>
        </p:spPr>
        <p:txBody>
          <a:bodyPr/>
          <a:lstStyle/>
          <a:p>
            <a:endParaRPr lang="zh-CN" altLang="en-US">
              <a:cs typeface="+mn-ea"/>
              <a:sym typeface="+mn-lt"/>
            </a:endParaRPr>
          </a:p>
        </p:txBody>
      </p:sp>
      <p:sp>
        <p:nvSpPr>
          <p:cNvPr id="9" name="fresh-idea-lightbulb-symbol-with-a-leaf_48509">
            <a:extLst>
              <a:ext uri="{FF2B5EF4-FFF2-40B4-BE49-F238E27FC236}">
                <a16:creationId xmlns:a16="http://schemas.microsoft.com/office/drawing/2014/main" id="{BC838B80-A7E7-4992-8BB1-3D275A21C4B7}"/>
              </a:ext>
            </a:extLst>
          </p:cNvPr>
          <p:cNvSpPr>
            <a:spLocks noChangeAspect="1"/>
          </p:cNvSpPr>
          <p:nvPr/>
        </p:nvSpPr>
        <p:spPr bwMode="auto">
          <a:xfrm>
            <a:off x="6498828" y="3785529"/>
            <a:ext cx="609685" cy="590175"/>
          </a:xfrm>
          <a:custGeom>
            <a:avLst/>
            <a:gdLst>
              <a:gd name="connsiteX0" fmla="*/ 452855 w 582453"/>
              <a:gd name="connsiteY0" fmla="*/ 373207 h 563815"/>
              <a:gd name="connsiteX1" fmla="*/ 462456 w 582453"/>
              <a:gd name="connsiteY1" fmla="*/ 374525 h 563815"/>
              <a:gd name="connsiteX2" fmla="*/ 539855 w 582453"/>
              <a:gd name="connsiteY2" fmla="*/ 418461 h 563815"/>
              <a:gd name="connsiteX3" fmla="*/ 545132 w 582453"/>
              <a:gd name="connsiteY3" fmla="*/ 436035 h 563815"/>
              <a:gd name="connsiteX4" fmla="*/ 534578 w 582453"/>
              <a:gd name="connsiteY4" fmla="*/ 443065 h 563815"/>
              <a:gd name="connsiteX5" fmla="*/ 527541 w 582453"/>
              <a:gd name="connsiteY5" fmla="*/ 441308 h 563815"/>
              <a:gd name="connsiteX6" fmla="*/ 450729 w 582453"/>
              <a:gd name="connsiteY6" fmla="*/ 397372 h 563815"/>
              <a:gd name="connsiteX7" fmla="*/ 445452 w 582453"/>
              <a:gd name="connsiteY7" fmla="*/ 379797 h 563815"/>
              <a:gd name="connsiteX8" fmla="*/ 452855 w 582453"/>
              <a:gd name="connsiteY8" fmla="*/ 373207 h 563815"/>
              <a:gd name="connsiteX9" fmla="*/ 128583 w 582453"/>
              <a:gd name="connsiteY9" fmla="*/ 372080 h 563815"/>
              <a:gd name="connsiteX10" fmla="*/ 136726 w 582453"/>
              <a:gd name="connsiteY10" fmla="*/ 378020 h 563815"/>
              <a:gd name="connsiteX11" fmla="*/ 131444 w 582453"/>
              <a:gd name="connsiteY11" fmla="*/ 395617 h 563815"/>
              <a:gd name="connsiteX12" fmla="*/ 54564 w 582453"/>
              <a:gd name="connsiteY12" fmla="*/ 439610 h 563815"/>
              <a:gd name="connsiteX13" fmla="*/ 47522 w 582453"/>
              <a:gd name="connsiteY13" fmla="*/ 441370 h 563815"/>
              <a:gd name="connsiteX14" fmla="*/ 36958 w 582453"/>
              <a:gd name="connsiteY14" fmla="*/ 434331 h 563815"/>
              <a:gd name="connsiteX15" fmla="*/ 42240 w 582453"/>
              <a:gd name="connsiteY15" fmla="*/ 416734 h 563815"/>
              <a:gd name="connsiteX16" fmla="*/ 119120 w 582453"/>
              <a:gd name="connsiteY16" fmla="*/ 372740 h 563815"/>
              <a:gd name="connsiteX17" fmla="*/ 128583 w 582453"/>
              <a:gd name="connsiteY17" fmla="*/ 372080 h 563815"/>
              <a:gd name="connsiteX18" fmla="*/ 481761 w 582453"/>
              <a:gd name="connsiteY18" fmla="*/ 276633 h 563815"/>
              <a:gd name="connsiteX19" fmla="*/ 569792 w 582453"/>
              <a:gd name="connsiteY19" fmla="*/ 276633 h 563815"/>
              <a:gd name="connsiteX20" fmla="*/ 582116 w 582453"/>
              <a:gd name="connsiteY20" fmla="*/ 288924 h 563815"/>
              <a:gd name="connsiteX21" fmla="*/ 569792 w 582453"/>
              <a:gd name="connsiteY21" fmla="*/ 301216 h 563815"/>
              <a:gd name="connsiteX22" fmla="*/ 481761 w 582453"/>
              <a:gd name="connsiteY22" fmla="*/ 301216 h 563815"/>
              <a:gd name="connsiteX23" fmla="*/ 469437 w 582453"/>
              <a:gd name="connsiteY23" fmla="*/ 288924 h 563815"/>
              <a:gd name="connsiteX24" fmla="*/ 481761 w 582453"/>
              <a:gd name="connsiteY24" fmla="*/ 276633 h 563815"/>
              <a:gd name="connsiteX25" fmla="*/ 12323 w 582453"/>
              <a:gd name="connsiteY25" fmla="*/ 276633 h 563815"/>
              <a:gd name="connsiteX26" fmla="*/ 99762 w 582453"/>
              <a:gd name="connsiteY26" fmla="*/ 276633 h 563815"/>
              <a:gd name="connsiteX27" fmla="*/ 112085 w 582453"/>
              <a:gd name="connsiteY27" fmla="*/ 288940 h 563815"/>
              <a:gd name="connsiteX28" fmla="*/ 99762 w 582453"/>
              <a:gd name="connsiteY28" fmla="*/ 301248 h 563815"/>
              <a:gd name="connsiteX29" fmla="*/ 12323 w 582453"/>
              <a:gd name="connsiteY29" fmla="*/ 301248 h 563815"/>
              <a:gd name="connsiteX30" fmla="*/ 0 w 582453"/>
              <a:gd name="connsiteY30" fmla="*/ 288940 h 563815"/>
              <a:gd name="connsiteX31" fmla="*/ 12323 w 582453"/>
              <a:gd name="connsiteY31" fmla="*/ 276633 h 563815"/>
              <a:gd name="connsiteX32" fmla="*/ 291091 w 582453"/>
              <a:gd name="connsiteY32" fmla="*/ 230905 h 563815"/>
              <a:gd name="connsiteX33" fmla="*/ 273482 w 582453"/>
              <a:gd name="connsiteY33" fmla="*/ 462418 h 563815"/>
              <a:gd name="connsiteX34" fmla="*/ 291091 w 582453"/>
              <a:gd name="connsiteY34" fmla="*/ 324096 h 563815"/>
              <a:gd name="connsiteX35" fmla="*/ 291091 w 582453"/>
              <a:gd name="connsiteY35" fmla="*/ 488207 h 563815"/>
              <a:gd name="connsiteX36" fmla="*/ 291091 w 582453"/>
              <a:gd name="connsiteY36" fmla="*/ 230905 h 563815"/>
              <a:gd name="connsiteX37" fmla="*/ 291091 w 582453"/>
              <a:gd name="connsiteY37" fmla="*/ 155883 h 563815"/>
              <a:gd name="connsiteX38" fmla="*/ 433138 w 582453"/>
              <a:gd name="connsiteY38" fmla="*/ 301238 h 563815"/>
              <a:gd name="connsiteX39" fmla="*/ 352136 w 582453"/>
              <a:gd name="connsiteY39" fmla="*/ 480001 h 563815"/>
              <a:gd name="connsiteX40" fmla="*/ 348614 w 582453"/>
              <a:gd name="connsiteY40" fmla="*/ 512824 h 563815"/>
              <a:gd name="connsiteX41" fmla="*/ 289330 w 582453"/>
              <a:gd name="connsiteY41" fmla="*/ 563815 h 563815"/>
              <a:gd name="connsiteX42" fmla="*/ 229459 w 582453"/>
              <a:gd name="connsiteY42" fmla="*/ 512824 h 563815"/>
              <a:gd name="connsiteX43" fmla="*/ 225937 w 582453"/>
              <a:gd name="connsiteY43" fmla="*/ 480001 h 563815"/>
              <a:gd name="connsiteX44" fmla="*/ 145522 w 582453"/>
              <a:gd name="connsiteY44" fmla="*/ 301238 h 563815"/>
              <a:gd name="connsiteX45" fmla="*/ 291091 w 582453"/>
              <a:gd name="connsiteY45" fmla="*/ 155883 h 563815"/>
              <a:gd name="connsiteX46" fmla="*/ 536996 w 582453"/>
              <a:gd name="connsiteY46" fmla="*/ 136984 h 563815"/>
              <a:gd name="connsiteX47" fmla="*/ 545132 w 582453"/>
              <a:gd name="connsiteY47" fmla="*/ 143583 h 563815"/>
              <a:gd name="connsiteX48" fmla="*/ 539855 w 582453"/>
              <a:gd name="connsiteY48" fmla="*/ 161180 h 563815"/>
              <a:gd name="connsiteX49" fmla="*/ 462456 w 582453"/>
              <a:gd name="connsiteY49" fmla="*/ 205173 h 563815"/>
              <a:gd name="connsiteX50" fmla="*/ 456007 w 582453"/>
              <a:gd name="connsiteY50" fmla="*/ 206933 h 563815"/>
              <a:gd name="connsiteX51" fmla="*/ 445452 w 582453"/>
              <a:gd name="connsiteY51" fmla="*/ 199894 h 563815"/>
              <a:gd name="connsiteX52" fmla="*/ 450729 w 582453"/>
              <a:gd name="connsiteY52" fmla="*/ 182297 h 563815"/>
              <a:gd name="connsiteX53" fmla="*/ 527541 w 582453"/>
              <a:gd name="connsiteY53" fmla="*/ 138303 h 563815"/>
              <a:gd name="connsiteX54" fmla="*/ 536996 w 582453"/>
              <a:gd name="connsiteY54" fmla="*/ 136984 h 563815"/>
              <a:gd name="connsiteX55" fmla="*/ 44441 w 582453"/>
              <a:gd name="connsiteY55" fmla="*/ 136984 h 563815"/>
              <a:gd name="connsiteX56" fmla="*/ 54564 w 582453"/>
              <a:gd name="connsiteY56" fmla="*/ 138303 h 563815"/>
              <a:gd name="connsiteX57" fmla="*/ 131444 w 582453"/>
              <a:gd name="connsiteY57" fmla="*/ 182297 h 563815"/>
              <a:gd name="connsiteX58" fmla="*/ 136726 w 582453"/>
              <a:gd name="connsiteY58" fmla="*/ 199894 h 563815"/>
              <a:gd name="connsiteX59" fmla="*/ 126162 w 582453"/>
              <a:gd name="connsiteY59" fmla="*/ 206933 h 563815"/>
              <a:gd name="connsiteX60" fmla="*/ 119120 w 582453"/>
              <a:gd name="connsiteY60" fmla="*/ 205173 h 563815"/>
              <a:gd name="connsiteX61" fmla="*/ 42240 w 582453"/>
              <a:gd name="connsiteY61" fmla="*/ 161180 h 563815"/>
              <a:gd name="connsiteX62" fmla="*/ 36958 w 582453"/>
              <a:gd name="connsiteY62" fmla="*/ 143583 h 563815"/>
              <a:gd name="connsiteX63" fmla="*/ 44441 w 582453"/>
              <a:gd name="connsiteY63" fmla="*/ 136984 h 563815"/>
              <a:gd name="connsiteX64" fmla="*/ 426494 w 582453"/>
              <a:gd name="connsiteY64" fmla="*/ 35635 h 563815"/>
              <a:gd name="connsiteX65" fmla="*/ 436617 w 582453"/>
              <a:gd name="connsiteY65" fmla="*/ 36954 h 563815"/>
              <a:gd name="connsiteX66" fmla="*/ 441898 w 582453"/>
              <a:gd name="connsiteY66" fmla="*/ 54539 h 563815"/>
              <a:gd name="connsiteX67" fmla="*/ 397887 w 582453"/>
              <a:gd name="connsiteY67" fmla="*/ 131329 h 563815"/>
              <a:gd name="connsiteX68" fmla="*/ 387325 w 582453"/>
              <a:gd name="connsiteY68" fmla="*/ 138363 h 563815"/>
              <a:gd name="connsiteX69" fmla="*/ 380283 w 582453"/>
              <a:gd name="connsiteY69" fmla="*/ 136604 h 563815"/>
              <a:gd name="connsiteX70" fmla="*/ 375002 w 582453"/>
              <a:gd name="connsiteY70" fmla="*/ 119019 h 563815"/>
              <a:gd name="connsiteX71" fmla="*/ 419013 w 582453"/>
              <a:gd name="connsiteY71" fmla="*/ 42230 h 563815"/>
              <a:gd name="connsiteX72" fmla="*/ 426494 w 582453"/>
              <a:gd name="connsiteY72" fmla="*/ 35635 h 563815"/>
              <a:gd name="connsiteX73" fmla="*/ 155032 w 582453"/>
              <a:gd name="connsiteY73" fmla="*/ 33845 h 563815"/>
              <a:gd name="connsiteX74" fmla="*/ 163176 w 582453"/>
              <a:gd name="connsiteY74" fmla="*/ 40440 h 563815"/>
              <a:gd name="connsiteX75" fmla="*/ 206613 w 582453"/>
              <a:gd name="connsiteY75" fmla="*/ 117229 h 563815"/>
              <a:gd name="connsiteX76" fmla="*/ 201330 w 582453"/>
              <a:gd name="connsiteY76" fmla="*/ 134814 h 563815"/>
              <a:gd name="connsiteX77" fmla="*/ 194873 w 582453"/>
              <a:gd name="connsiteY77" fmla="*/ 136573 h 563815"/>
              <a:gd name="connsiteX78" fmla="*/ 184308 w 582453"/>
              <a:gd name="connsiteY78" fmla="*/ 129539 h 563815"/>
              <a:gd name="connsiteX79" fmla="*/ 140284 w 582453"/>
              <a:gd name="connsiteY79" fmla="*/ 52749 h 563815"/>
              <a:gd name="connsiteX80" fmla="*/ 145567 w 582453"/>
              <a:gd name="connsiteY80" fmla="*/ 35164 h 563815"/>
              <a:gd name="connsiteX81" fmla="*/ 155032 w 582453"/>
              <a:gd name="connsiteY81" fmla="*/ 33845 h 563815"/>
              <a:gd name="connsiteX82" fmla="*/ 291044 w 582453"/>
              <a:gd name="connsiteY82" fmla="*/ 0 h 563815"/>
              <a:gd name="connsiteX83" fmla="*/ 303382 w 582453"/>
              <a:gd name="connsiteY83" fmla="*/ 12313 h 563815"/>
              <a:gd name="connsiteX84" fmla="*/ 303382 w 582453"/>
              <a:gd name="connsiteY84" fmla="*/ 99678 h 563815"/>
              <a:gd name="connsiteX85" fmla="*/ 291044 w 582453"/>
              <a:gd name="connsiteY85" fmla="*/ 111991 h 563815"/>
              <a:gd name="connsiteX86" fmla="*/ 278705 w 582453"/>
              <a:gd name="connsiteY86" fmla="*/ 99678 h 563815"/>
              <a:gd name="connsiteX87" fmla="*/ 278705 w 582453"/>
              <a:gd name="connsiteY87" fmla="*/ 12313 h 563815"/>
              <a:gd name="connsiteX88" fmla="*/ 291044 w 582453"/>
              <a:gd name="connsiteY88" fmla="*/ 0 h 56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82453" h="563815">
                <a:moveTo>
                  <a:pt x="452855" y="373207"/>
                </a:moveTo>
                <a:cubicBezTo>
                  <a:pt x="455860" y="372328"/>
                  <a:pt x="459231" y="372767"/>
                  <a:pt x="462456" y="374525"/>
                </a:cubicBezTo>
                <a:lnTo>
                  <a:pt x="539855" y="418461"/>
                </a:lnTo>
                <a:cubicBezTo>
                  <a:pt x="545132" y="421976"/>
                  <a:pt x="548650" y="429005"/>
                  <a:pt x="545132" y="436035"/>
                </a:cubicBezTo>
                <a:cubicBezTo>
                  <a:pt x="543373" y="441308"/>
                  <a:pt x="539855" y="443065"/>
                  <a:pt x="534578" y="443065"/>
                </a:cubicBezTo>
                <a:cubicBezTo>
                  <a:pt x="531060" y="443065"/>
                  <a:pt x="529300" y="443065"/>
                  <a:pt x="527541" y="441308"/>
                </a:cubicBezTo>
                <a:lnTo>
                  <a:pt x="450729" y="397372"/>
                </a:lnTo>
                <a:cubicBezTo>
                  <a:pt x="443693" y="393857"/>
                  <a:pt x="441934" y="386827"/>
                  <a:pt x="445452" y="379797"/>
                </a:cubicBezTo>
                <a:cubicBezTo>
                  <a:pt x="447211" y="376282"/>
                  <a:pt x="449850" y="374085"/>
                  <a:pt x="452855" y="373207"/>
                </a:cubicBezTo>
                <a:close/>
                <a:moveTo>
                  <a:pt x="128583" y="372080"/>
                </a:moveTo>
                <a:cubicBezTo>
                  <a:pt x="131884" y="373180"/>
                  <a:pt x="134965" y="375380"/>
                  <a:pt x="136726" y="378020"/>
                </a:cubicBezTo>
                <a:cubicBezTo>
                  <a:pt x="140247" y="383299"/>
                  <a:pt x="138486" y="392098"/>
                  <a:pt x="131444" y="395617"/>
                </a:cubicBezTo>
                <a:lnTo>
                  <a:pt x="54564" y="439610"/>
                </a:lnTo>
                <a:cubicBezTo>
                  <a:pt x="52804" y="441370"/>
                  <a:pt x="49283" y="441370"/>
                  <a:pt x="47522" y="441370"/>
                </a:cubicBezTo>
                <a:cubicBezTo>
                  <a:pt x="44001" y="441370"/>
                  <a:pt x="38719" y="437851"/>
                  <a:pt x="36958" y="434331"/>
                </a:cubicBezTo>
                <a:cubicBezTo>
                  <a:pt x="33437" y="429052"/>
                  <a:pt x="35198" y="420253"/>
                  <a:pt x="42240" y="416734"/>
                </a:cubicBezTo>
                <a:lnTo>
                  <a:pt x="119120" y="372740"/>
                </a:lnTo>
                <a:cubicBezTo>
                  <a:pt x="121761" y="370981"/>
                  <a:pt x="125282" y="370981"/>
                  <a:pt x="128583" y="372080"/>
                </a:cubicBezTo>
                <a:close/>
                <a:moveTo>
                  <a:pt x="481761" y="276633"/>
                </a:moveTo>
                <a:lnTo>
                  <a:pt x="569792" y="276633"/>
                </a:lnTo>
                <a:cubicBezTo>
                  <a:pt x="578595" y="276633"/>
                  <a:pt x="583877" y="281901"/>
                  <a:pt x="582116" y="288924"/>
                </a:cubicBezTo>
                <a:cubicBezTo>
                  <a:pt x="582116" y="295948"/>
                  <a:pt x="576835" y="301216"/>
                  <a:pt x="569792" y="301216"/>
                </a:cubicBezTo>
                <a:lnTo>
                  <a:pt x="481761" y="301216"/>
                </a:lnTo>
                <a:cubicBezTo>
                  <a:pt x="474719" y="301216"/>
                  <a:pt x="469437" y="295948"/>
                  <a:pt x="469437" y="288924"/>
                </a:cubicBezTo>
                <a:cubicBezTo>
                  <a:pt x="469437" y="281901"/>
                  <a:pt x="474719" y="276633"/>
                  <a:pt x="481761" y="276633"/>
                </a:cubicBezTo>
                <a:close/>
                <a:moveTo>
                  <a:pt x="12323" y="276633"/>
                </a:moveTo>
                <a:lnTo>
                  <a:pt x="99762" y="276633"/>
                </a:lnTo>
                <a:cubicBezTo>
                  <a:pt x="106804" y="276633"/>
                  <a:pt x="112085" y="281908"/>
                  <a:pt x="112085" y="288940"/>
                </a:cubicBezTo>
                <a:cubicBezTo>
                  <a:pt x="112085" y="295973"/>
                  <a:pt x="106804" y="303006"/>
                  <a:pt x="99762" y="301248"/>
                </a:cubicBezTo>
                <a:lnTo>
                  <a:pt x="12323" y="301248"/>
                </a:lnTo>
                <a:cubicBezTo>
                  <a:pt x="5281" y="301248"/>
                  <a:pt x="0" y="295973"/>
                  <a:pt x="0" y="288940"/>
                </a:cubicBezTo>
                <a:cubicBezTo>
                  <a:pt x="0" y="281908"/>
                  <a:pt x="5281" y="276633"/>
                  <a:pt x="12323" y="276633"/>
                </a:cubicBezTo>
                <a:close/>
                <a:moveTo>
                  <a:pt x="291091" y="230905"/>
                </a:moveTo>
                <a:cubicBezTo>
                  <a:pt x="193067" y="324096"/>
                  <a:pt x="232981" y="407910"/>
                  <a:pt x="273482" y="462418"/>
                </a:cubicBezTo>
                <a:cubicBezTo>
                  <a:pt x="277004" y="465935"/>
                  <a:pt x="257634" y="379777"/>
                  <a:pt x="291091" y="324096"/>
                </a:cubicBezTo>
                <a:cubicBezTo>
                  <a:pt x="273482" y="378018"/>
                  <a:pt x="296374" y="457143"/>
                  <a:pt x="291091" y="488207"/>
                </a:cubicBezTo>
                <a:cubicBezTo>
                  <a:pt x="403203" y="374502"/>
                  <a:pt x="324548" y="280138"/>
                  <a:pt x="291091" y="230905"/>
                </a:cubicBezTo>
                <a:close/>
                <a:moveTo>
                  <a:pt x="291091" y="155883"/>
                </a:moveTo>
                <a:cubicBezTo>
                  <a:pt x="371506" y="155883"/>
                  <a:pt x="436660" y="220941"/>
                  <a:pt x="433138" y="301238"/>
                </a:cubicBezTo>
                <a:cubicBezTo>
                  <a:pt x="433138" y="407910"/>
                  <a:pt x="357419" y="421977"/>
                  <a:pt x="352136" y="480001"/>
                </a:cubicBezTo>
                <a:lnTo>
                  <a:pt x="348614" y="512824"/>
                </a:lnTo>
                <a:cubicBezTo>
                  <a:pt x="343332" y="542715"/>
                  <a:pt x="319266" y="563815"/>
                  <a:pt x="289330" y="563815"/>
                </a:cubicBezTo>
                <a:cubicBezTo>
                  <a:pt x="259395" y="563815"/>
                  <a:pt x="234742" y="540957"/>
                  <a:pt x="229459" y="512824"/>
                </a:cubicBezTo>
                <a:lnTo>
                  <a:pt x="225937" y="480001"/>
                </a:lnTo>
                <a:cubicBezTo>
                  <a:pt x="222415" y="421977"/>
                  <a:pt x="145522" y="409668"/>
                  <a:pt x="145522" y="301238"/>
                </a:cubicBezTo>
                <a:cubicBezTo>
                  <a:pt x="145522" y="220941"/>
                  <a:pt x="210089" y="155883"/>
                  <a:pt x="291091" y="155883"/>
                </a:cubicBezTo>
                <a:close/>
                <a:moveTo>
                  <a:pt x="536996" y="136984"/>
                </a:moveTo>
                <a:cubicBezTo>
                  <a:pt x="540295" y="137864"/>
                  <a:pt x="543373" y="140064"/>
                  <a:pt x="545132" y="143583"/>
                </a:cubicBezTo>
                <a:cubicBezTo>
                  <a:pt x="548650" y="148862"/>
                  <a:pt x="546891" y="157661"/>
                  <a:pt x="539855" y="161180"/>
                </a:cubicBezTo>
                <a:lnTo>
                  <a:pt x="462456" y="205173"/>
                </a:lnTo>
                <a:cubicBezTo>
                  <a:pt x="460697" y="206933"/>
                  <a:pt x="457766" y="206933"/>
                  <a:pt x="456007" y="206933"/>
                </a:cubicBezTo>
                <a:cubicBezTo>
                  <a:pt x="452488" y="206933"/>
                  <a:pt x="447211" y="205173"/>
                  <a:pt x="445452" y="199894"/>
                </a:cubicBezTo>
                <a:cubicBezTo>
                  <a:pt x="441934" y="194615"/>
                  <a:pt x="443693" y="185816"/>
                  <a:pt x="450729" y="182297"/>
                </a:cubicBezTo>
                <a:lnTo>
                  <a:pt x="527541" y="138303"/>
                </a:lnTo>
                <a:cubicBezTo>
                  <a:pt x="530180" y="136544"/>
                  <a:pt x="533698" y="136104"/>
                  <a:pt x="536996" y="136984"/>
                </a:cubicBezTo>
                <a:close/>
                <a:moveTo>
                  <a:pt x="44441" y="136984"/>
                </a:moveTo>
                <a:cubicBezTo>
                  <a:pt x="47522" y="136104"/>
                  <a:pt x="51043" y="136544"/>
                  <a:pt x="54564" y="138303"/>
                </a:cubicBezTo>
                <a:lnTo>
                  <a:pt x="131444" y="182297"/>
                </a:lnTo>
                <a:cubicBezTo>
                  <a:pt x="138486" y="185816"/>
                  <a:pt x="140247" y="194615"/>
                  <a:pt x="136726" y="199894"/>
                </a:cubicBezTo>
                <a:cubicBezTo>
                  <a:pt x="134965" y="205173"/>
                  <a:pt x="131444" y="206933"/>
                  <a:pt x="126162" y="206933"/>
                </a:cubicBezTo>
                <a:cubicBezTo>
                  <a:pt x="122641" y="206933"/>
                  <a:pt x="120880" y="206933"/>
                  <a:pt x="119120" y="205173"/>
                </a:cubicBezTo>
                <a:lnTo>
                  <a:pt x="42240" y="161180"/>
                </a:lnTo>
                <a:cubicBezTo>
                  <a:pt x="35198" y="157661"/>
                  <a:pt x="33437" y="150622"/>
                  <a:pt x="36958" y="143583"/>
                </a:cubicBezTo>
                <a:cubicBezTo>
                  <a:pt x="38719" y="140064"/>
                  <a:pt x="41360" y="137864"/>
                  <a:pt x="44441" y="136984"/>
                </a:cubicBezTo>
                <a:close/>
                <a:moveTo>
                  <a:pt x="426494" y="35635"/>
                </a:moveTo>
                <a:cubicBezTo>
                  <a:pt x="429575" y="34756"/>
                  <a:pt x="433096" y="35196"/>
                  <a:pt x="436617" y="36954"/>
                </a:cubicBezTo>
                <a:cubicBezTo>
                  <a:pt x="443659" y="40471"/>
                  <a:pt x="445419" y="49264"/>
                  <a:pt x="441898" y="54539"/>
                </a:cubicBezTo>
                <a:lnTo>
                  <a:pt x="397887" y="131329"/>
                </a:lnTo>
                <a:cubicBezTo>
                  <a:pt x="396127" y="136604"/>
                  <a:pt x="392606" y="138363"/>
                  <a:pt x="387325" y="138363"/>
                </a:cubicBezTo>
                <a:cubicBezTo>
                  <a:pt x="383804" y="138363"/>
                  <a:pt x="382044" y="138363"/>
                  <a:pt x="380283" y="136604"/>
                </a:cubicBezTo>
                <a:cubicBezTo>
                  <a:pt x="373241" y="133087"/>
                  <a:pt x="371481" y="126053"/>
                  <a:pt x="375002" y="119019"/>
                </a:cubicBezTo>
                <a:lnTo>
                  <a:pt x="419013" y="42230"/>
                </a:lnTo>
                <a:cubicBezTo>
                  <a:pt x="420773" y="38713"/>
                  <a:pt x="423414" y="36515"/>
                  <a:pt x="426494" y="35635"/>
                </a:cubicBezTo>
                <a:close/>
                <a:moveTo>
                  <a:pt x="155032" y="33845"/>
                </a:moveTo>
                <a:cubicBezTo>
                  <a:pt x="158334" y="34725"/>
                  <a:pt x="161415" y="36923"/>
                  <a:pt x="163176" y="40440"/>
                </a:cubicBezTo>
                <a:lnTo>
                  <a:pt x="206613" y="117229"/>
                </a:lnTo>
                <a:cubicBezTo>
                  <a:pt x="210135" y="122505"/>
                  <a:pt x="208374" y="131297"/>
                  <a:pt x="201330" y="134814"/>
                </a:cubicBezTo>
                <a:cubicBezTo>
                  <a:pt x="199569" y="136573"/>
                  <a:pt x="196634" y="136573"/>
                  <a:pt x="194873" y="136573"/>
                </a:cubicBezTo>
                <a:cubicBezTo>
                  <a:pt x="191352" y="136573"/>
                  <a:pt x="186069" y="134814"/>
                  <a:pt x="184308" y="129539"/>
                </a:cubicBezTo>
                <a:lnTo>
                  <a:pt x="140284" y="52749"/>
                </a:lnTo>
                <a:cubicBezTo>
                  <a:pt x="136762" y="47474"/>
                  <a:pt x="138523" y="38681"/>
                  <a:pt x="145567" y="35164"/>
                </a:cubicBezTo>
                <a:cubicBezTo>
                  <a:pt x="148208" y="33406"/>
                  <a:pt x="151730" y="32966"/>
                  <a:pt x="155032" y="33845"/>
                </a:cubicBezTo>
                <a:close/>
                <a:moveTo>
                  <a:pt x="291044" y="0"/>
                </a:moveTo>
                <a:cubicBezTo>
                  <a:pt x="298094" y="0"/>
                  <a:pt x="303382" y="5277"/>
                  <a:pt x="303382" y="12313"/>
                </a:cubicBezTo>
                <a:lnTo>
                  <a:pt x="303382" y="99678"/>
                </a:lnTo>
                <a:cubicBezTo>
                  <a:pt x="303382" y="106714"/>
                  <a:pt x="298094" y="111991"/>
                  <a:pt x="291044" y="111991"/>
                </a:cubicBezTo>
                <a:cubicBezTo>
                  <a:pt x="283993" y="111991"/>
                  <a:pt x="278705" y="104955"/>
                  <a:pt x="278705" y="99678"/>
                </a:cubicBezTo>
                <a:lnTo>
                  <a:pt x="278705" y="12313"/>
                </a:lnTo>
                <a:cubicBezTo>
                  <a:pt x="278705" y="5277"/>
                  <a:pt x="283993" y="0"/>
                  <a:pt x="291044" y="0"/>
                </a:cubicBezTo>
                <a:close/>
              </a:path>
            </a:pathLst>
          </a:custGeom>
          <a:solidFill>
            <a:schemeClr val="bg1"/>
          </a:solidFill>
          <a:ln>
            <a:noFill/>
          </a:ln>
        </p:spPr>
        <p:txBody>
          <a:bodyPr/>
          <a:lstStyle/>
          <a:p>
            <a:endParaRPr lang="zh-CN" altLang="en-US">
              <a:cs typeface="+mn-ea"/>
              <a:sym typeface="+mn-lt"/>
            </a:endParaRPr>
          </a:p>
        </p:txBody>
      </p:sp>
      <p:sp>
        <p:nvSpPr>
          <p:cNvPr id="10" name="mechanical-gears_64722">
            <a:extLst>
              <a:ext uri="{FF2B5EF4-FFF2-40B4-BE49-F238E27FC236}">
                <a16:creationId xmlns:a16="http://schemas.microsoft.com/office/drawing/2014/main" id="{E9CFE5BD-14E9-4808-87B3-31B1F7FB16B8}"/>
              </a:ext>
            </a:extLst>
          </p:cNvPr>
          <p:cNvSpPr>
            <a:spLocks noChangeAspect="1"/>
          </p:cNvSpPr>
          <p:nvPr/>
        </p:nvSpPr>
        <p:spPr bwMode="auto">
          <a:xfrm>
            <a:off x="6874929" y="2044882"/>
            <a:ext cx="609685" cy="569982"/>
          </a:xfrm>
          <a:custGeom>
            <a:avLst/>
            <a:gdLst>
              <a:gd name="connsiteX0" fmla="*/ 413768 w 605733"/>
              <a:gd name="connsiteY0" fmla="*/ 372108 h 566288"/>
              <a:gd name="connsiteX1" fmla="*/ 364641 w 605733"/>
              <a:gd name="connsiteY1" fmla="*/ 437088 h 566288"/>
              <a:gd name="connsiteX2" fmla="*/ 429710 w 605733"/>
              <a:gd name="connsiteY2" fmla="*/ 486147 h 566288"/>
              <a:gd name="connsiteX3" fmla="*/ 478837 w 605733"/>
              <a:gd name="connsiteY3" fmla="*/ 421168 h 566288"/>
              <a:gd name="connsiteX4" fmla="*/ 413768 w 605733"/>
              <a:gd name="connsiteY4" fmla="*/ 372108 h 566288"/>
              <a:gd name="connsiteX5" fmla="*/ 425372 w 605733"/>
              <a:gd name="connsiteY5" fmla="*/ 291859 h 566288"/>
              <a:gd name="connsiteX6" fmla="*/ 429276 w 605733"/>
              <a:gd name="connsiteY6" fmla="*/ 320125 h 566288"/>
              <a:gd name="connsiteX7" fmla="*/ 459424 w 605733"/>
              <a:gd name="connsiteY7" fmla="*/ 326623 h 566288"/>
              <a:gd name="connsiteX8" fmla="*/ 474607 w 605733"/>
              <a:gd name="connsiteY8" fmla="*/ 302364 h 566288"/>
              <a:gd name="connsiteX9" fmla="*/ 512781 w 605733"/>
              <a:gd name="connsiteY9" fmla="*/ 326298 h 566288"/>
              <a:gd name="connsiteX10" fmla="*/ 497598 w 605733"/>
              <a:gd name="connsiteY10" fmla="*/ 350557 h 566288"/>
              <a:gd name="connsiteX11" fmla="*/ 516576 w 605733"/>
              <a:gd name="connsiteY11" fmla="*/ 374708 h 566288"/>
              <a:gd name="connsiteX12" fmla="*/ 543797 w 605733"/>
              <a:gd name="connsiteY12" fmla="*/ 365935 h 566288"/>
              <a:gd name="connsiteX13" fmla="*/ 557678 w 605733"/>
              <a:gd name="connsiteY13" fmla="*/ 408822 h 566288"/>
              <a:gd name="connsiteX14" fmla="*/ 530458 w 605733"/>
              <a:gd name="connsiteY14" fmla="*/ 417594 h 566288"/>
              <a:gd name="connsiteX15" fmla="*/ 529373 w 605733"/>
              <a:gd name="connsiteY15" fmla="*/ 448351 h 566288"/>
              <a:gd name="connsiteX16" fmla="*/ 555834 w 605733"/>
              <a:gd name="connsiteY16" fmla="*/ 459072 h 566288"/>
              <a:gd name="connsiteX17" fmla="*/ 538917 w 605733"/>
              <a:gd name="connsiteY17" fmla="*/ 500876 h 566288"/>
              <a:gd name="connsiteX18" fmla="*/ 512347 w 605733"/>
              <a:gd name="connsiteY18" fmla="*/ 490154 h 566288"/>
              <a:gd name="connsiteX19" fmla="*/ 491742 w 605733"/>
              <a:gd name="connsiteY19" fmla="*/ 513005 h 566288"/>
              <a:gd name="connsiteX20" fmla="*/ 505189 w 605733"/>
              <a:gd name="connsiteY20" fmla="*/ 538239 h 566288"/>
              <a:gd name="connsiteX21" fmla="*/ 465281 w 605733"/>
              <a:gd name="connsiteY21" fmla="*/ 559357 h 566288"/>
              <a:gd name="connsiteX22" fmla="*/ 451942 w 605733"/>
              <a:gd name="connsiteY22" fmla="*/ 534123 h 566288"/>
              <a:gd name="connsiteX23" fmla="*/ 436867 w 605733"/>
              <a:gd name="connsiteY23" fmla="*/ 537264 h 566288"/>
              <a:gd name="connsiteX24" fmla="*/ 421359 w 605733"/>
              <a:gd name="connsiteY24" fmla="*/ 538347 h 566288"/>
              <a:gd name="connsiteX25" fmla="*/ 415395 w 605733"/>
              <a:gd name="connsiteY25" fmla="*/ 566288 h 566288"/>
              <a:gd name="connsiteX26" fmla="*/ 371257 w 605733"/>
              <a:gd name="connsiteY26" fmla="*/ 556866 h 566288"/>
              <a:gd name="connsiteX27" fmla="*/ 377330 w 605733"/>
              <a:gd name="connsiteY27" fmla="*/ 528925 h 566288"/>
              <a:gd name="connsiteX28" fmla="*/ 351194 w 605733"/>
              <a:gd name="connsiteY28" fmla="*/ 512572 h 566288"/>
              <a:gd name="connsiteX29" fmla="*/ 328637 w 605733"/>
              <a:gd name="connsiteY29" fmla="*/ 530116 h 566288"/>
              <a:gd name="connsiteX30" fmla="*/ 300874 w 605733"/>
              <a:gd name="connsiteY30" fmla="*/ 494594 h 566288"/>
              <a:gd name="connsiteX31" fmla="*/ 323431 w 605733"/>
              <a:gd name="connsiteY31" fmla="*/ 477050 h 566288"/>
              <a:gd name="connsiteX32" fmla="*/ 313996 w 605733"/>
              <a:gd name="connsiteY32" fmla="*/ 447809 h 566288"/>
              <a:gd name="connsiteX33" fmla="*/ 285366 w 605733"/>
              <a:gd name="connsiteY33" fmla="*/ 446726 h 566288"/>
              <a:gd name="connsiteX34" fmla="*/ 286993 w 605733"/>
              <a:gd name="connsiteY34" fmla="*/ 401674 h 566288"/>
              <a:gd name="connsiteX35" fmla="*/ 315623 w 605733"/>
              <a:gd name="connsiteY35" fmla="*/ 402757 h 566288"/>
              <a:gd name="connsiteX36" fmla="*/ 327227 w 605733"/>
              <a:gd name="connsiteY36" fmla="*/ 374274 h 566288"/>
              <a:gd name="connsiteX37" fmla="*/ 305971 w 605733"/>
              <a:gd name="connsiteY37" fmla="*/ 355105 h 566288"/>
              <a:gd name="connsiteX38" fmla="*/ 336228 w 605733"/>
              <a:gd name="connsiteY38" fmla="*/ 321641 h 566288"/>
              <a:gd name="connsiteX39" fmla="*/ 357375 w 605733"/>
              <a:gd name="connsiteY39" fmla="*/ 340810 h 566288"/>
              <a:gd name="connsiteX40" fmla="*/ 384596 w 605733"/>
              <a:gd name="connsiteY40" fmla="*/ 326298 h 566288"/>
              <a:gd name="connsiteX41" fmla="*/ 380691 w 605733"/>
              <a:gd name="connsiteY41" fmla="*/ 298140 h 566288"/>
              <a:gd name="connsiteX42" fmla="*/ 493913 w 605733"/>
              <a:gd name="connsiteY42" fmla="*/ 143612 h 566288"/>
              <a:gd name="connsiteX43" fmla="*/ 476678 w 605733"/>
              <a:gd name="connsiteY43" fmla="*/ 148804 h 566288"/>
              <a:gd name="connsiteX44" fmla="*/ 458133 w 605733"/>
              <a:gd name="connsiteY44" fmla="*/ 210417 h 566288"/>
              <a:gd name="connsiteX45" fmla="*/ 519733 w 605733"/>
              <a:gd name="connsiteY45" fmla="*/ 228825 h 566288"/>
              <a:gd name="connsiteX46" fmla="*/ 538277 w 605733"/>
              <a:gd name="connsiteY46" fmla="*/ 167320 h 566288"/>
              <a:gd name="connsiteX47" fmla="*/ 511260 w 605733"/>
              <a:gd name="connsiteY47" fmla="*/ 145353 h 566288"/>
              <a:gd name="connsiteX48" fmla="*/ 493913 w 605733"/>
              <a:gd name="connsiteY48" fmla="*/ 143612 h 566288"/>
              <a:gd name="connsiteX49" fmla="*/ 192063 w 605733"/>
              <a:gd name="connsiteY49" fmla="*/ 108838 h 566288"/>
              <a:gd name="connsiteX50" fmla="*/ 111485 w 605733"/>
              <a:gd name="connsiteY50" fmla="*/ 189193 h 566288"/>
              <a:gd name="connsiteX51" fmla="*/ 192063 w 605733"/>
              <a:gd name="connsiteY51" fmla="*/ 269657 h 566288"/>
              <a:gd name="connsiteX52" fmla="*/ 272532 w 605733"/>
              <a:gd name="connsiteY52" fmla="*/ 189193 h 566288"/>
              <a:gd name="connsiteX53" fmla="*/ 192063 w 605733"/>
              <a:gd name="connsiteY53" fmla="*/ 108838 h 566288"/>
              <a:gd name="connsiteX54" fmla="*/ 502489 w 605733"/>
              <a:gd name="connsiteY54" fmla="*/ 80586 h 566288"/>
              <a:gd name="connsiteX55" fmla="*/ 537301 w 605733"/>
              <a:gd name="connsiteY55" fmla="*/ 87841 h 566288"/>
              <a:gd name="connsiteX56" fmla="*/ 532746 w 605733"/>
              <a:gd name="connsiteY56" fmla="*/ 109822 h 566288"/>
              <a:gd name="connsiteX57" fmla="*/ 553460 w 605733"/>
              <a:gd name="connsiteY57" fmla="*/ 122600 h 566288"/>
              <a:gd name="connsiteX58" fmla="*/ 571138 w 605733"/>
              <a:gd name="connsiteY58" fmla="*/ 108631 h 566288"/>
              <a:gd name="connsiteX59" fmla="*/ 593261 w 605733"/>
              <a:gd name="connsiteY59" fmla="*/ 136568 h 566288"/>
              <a:gd name="connsiteX60" fmla="*/ 575584 w 605733"/>
              <a:gd name="connsiteY60" fmla="*/ 150536 h 566288"/>
              <a:gd name="connsiteX61" fmla="*/ 583175 w 605733"/>
              <a:gd name="connsiteY61" fmla="*/ 173601 h 566288"/>
              <a:gd name="connsiteX62" fmla="*/ 605733 w 605733"/>
              <a:gd name="connsiteY62" fmla="*/ 174250 h 566288"/>
              <a:gd name="connsiteX63" fmla="*/ 604649 w 605733"/>
              <a:gd name="connsiteY63" fmla="*/ 209767 h 566288"/>
              <a:gd name="connsiteX64" fmla="*/ 582091 w 605733"/>
              <a:gd name="connsiteY64" fmla="*/ 209117 h 566288"/>
              <a:gd name="connsiteX65" fmla="*/ 573090 w 605733"/>
              <a:gd name="connsiteY65" fmla="*/ 231640 h 566288"/>
              <a:gd name="connsiteX66" fmla="*/ 590008 w 605733"/>
              <a:gd name="connsiteY66" fmla="*/ 246691 h 566288"/>
              <a:gd name="connsiteX67" fmla="*/ 566257 w 605733"/>
              <a:gd name="connsiteY67" fmla="*/ 273221 h 566288"/>
              <a:gd name="connsiteX68" fmla="*/ 549448 w 605733"/>
              <a:gd name="connsiteY68" fmla="*/ 258278 h 566288"/>
              <a:gd name="connsiteX69" fmla="*/ 539145 w 605733"/>
              <a:gd name="connsiteY69" fmla="*/ 264775 h 566288"/>
              <a:gd name="connsiteX70" fmla="*/ 528083 w 605733"/>
              <a:gd name="connsiteY70" fmla="*/ 269756 h 566288"/>
              <a:gd name="connsiteX71" fmla="*/ 531337 w 605733"/>
              <a:gd name="connsiteY71" fmla="*/ 292062 h 566288"/>
              <a:gd name="connsiteX72" fmla="*/ 495982 w 605733"/>
              <a:gd name="connsiteY72" fmla="*/ 297151 h 566288"/>
              <a:gd name="connsiteX73" fmla="*/ 492729 w 605733"/>
              <a:gd name="connsiteY73" fmla="*/ 274845 h 566288"/>
              <a:gd name="connsiteX74" fmla="*/ 468978 w 605733"/>
              <a:gd name="connsiteY74" fmla="*/ 269972 h 566288"/>
              <a:gd name="connsiteX75" fmla="*/ 457157 w 605733"/>
              <a:gd name="connsiteY75" fmla="*/ 289138 h 566288"/>
              <a:gd name="connsiteX76" fmla="*/ 426791 w 605733"/>
              <a:gd name="connsiteY76" fmla="*/ 270405 h 566288"/>
              <a:gd name="connsiteX77" fmla="*/ 438612 w 605733"/>
              <a:gd name="connsiteY77" fmla="*/ 251347 h 566288"/>
              <a:gd name="connsiteX78" fmla="*/ 423538 w 605733"/>
              <a:gd name="connsiteY78" fmla="*/ 232290 h 566288"/>
              <a:gd name="connsiteX79" fmla="*/ 402173 w 605733"/>
              <a:gd name="connsiteY79" fmla="*/ 239328 h 566288"/>
              <a:gd name="connsiteX80" fmla="*/ 391003 w 605733"/>
              <a:gd name="connsiteY80" fmla="*/ 205544 h 566288"/>
              <a:gd name="connsiteX81" fmla="*/ 412368 w 605733"/>
              <a:gd name="connsiteY81" fmla="*/ 198506 h 566288"/>
              <a:gd name="connsiteX82" fmla="*/ 413127 w 605733"/>
              <a:gd name="connsiteY82" fmla="*/ 174250 h 566288"/>
              <a:gd name="connsiteX83" fmla="*/ 392196 w 605733"/>
              <a:gd name="connsiteY83" fmla="*/ 165913 h 566288"/>
              <a:gd name="connsiteX84" fmla="*/ 405318 w 605733"/>
              <a:gd name="connsiteY84" fmla="*/ 132778 h 566288"/>
              <a:gd name="connsiteX85" fmla="*/ 426249 w 605733"/>
              <a:gd name="connsiteY85" fmla="*/ 141116 h 566288"/>
              <a:gd name="connsiteX86" fmla="*/ 442408 w 605733"/>
              <a:gd name="connsiteY86" fmla="*/ 123033 h 566288"/>
              <a:gd name="connsiteX87" fmla="*/ 431780 w 605733"/>
              <a:gd name="connsiteY87" fmla="*/ 103217 h 566288"/>
              <a:gd name="connsiteX88" fmla="*/ 463122 w 605733"/>
              <a:gd name="connsiteY88" fmla="*/ 86325 h 566288"/>
              <a:gd name="connsiteX89" fmla="*/ 473858 w 605733"/>
              <a:gd name="connsiteY89" fmla="*/ 106141 h 566288"/>
              <a:gd name="connsiteX90" fmla="*/ 497934 w 605733"/>
              <a:gd name="connsiteY90" fmla="*/ 102676 h 566288"/>
              <a:gd name="connsiteX91" fmla="*/ 160504 w 605733"/>
              <a:gd name="connsiteY91" fmla="*/ 0 h 566288"/>
              <a:gd name="connsiteX92" fmla="*/ 223513 w 605733"/>
              <a:gd name="connsiteY92" fmla="*/ 0 h 566288"/>
              <a:gd name="connsiteX93" fmla="*/ 223513 w 605733"/>
              <a:gd name="connsiteY93" fmla="*/ 39853 h 566288"/>
              <a:gd name="connsiteX94" fmla="*/ 263964 w 605733"/>
              <a:gd name="connsiteY94" fmla="*/ 54581 h 566288"/>
              <a:gd name="connsiteX95" fmla="*/ 289667 w 605733"/>
              <a:gd name="connsiteY95" fmla="*/ 24042 h 566288"/>
              <a:gd name="connsiteX96" fmla="*/ 337926 w 605733"/>
              <a:gd name="connsiteY96" fmla="*/ 64545 h 566288"/>
              <a:gd name="connsiteX97" fmla="*/ 312224 w 605733"/>
              <a:gd name="connsiteY97" fmla="*/ 95084 h 566288"/>
              <a:gd name="connsiteX98" fmla="*/ 333805 w 605733"/>
              <a:gd name="connsiteY98" fmla="*/ 132230 h 566288"/>
              <a:gd name="connsiteX99" fmla="*/ 373064 w 605733"/>
              <a:gd name="connsiteY99" fmla="*/ 125407 h 566288"/>
              <a:gd name="connsiteX100" fmla="*/ 384017 w 605733"/>
              <a:gd name="connsiteY100" fmla="*/ 187352 h 566288"/>
              <a:gd name="connsiteX101" fmla="*/ 344759 w 605733"/>
              <a:gd name="connsiteY101" fmla="*/ 194283 h 566288"/>
              <a:gd name="connsiteX102" fmla="*/ 337276 w 605733"/>
              <a:gd name="connsiteY102" fmla="*/ 236627 h 566288"/>
              <a:gd name="connsiteX103" fmla="*/ 371871 w 605733"/>
              <a:gd name="connsiteY103" fmla="*/ 256554 h 566288"/>
              <a:gd name="connsiteX104" fmla="*/ 340312 w 605733"/>
              <a:gd name="connsiteY104" fmla="*/ 311027 h 566288"/>
              <a:gd name="connsiteX105" fmla="*/ 305717 w 605733"/>
              <a:gd name="connsiteY105" fmla="*/ 291100 h 566288"/>
              <a:gd name="connsiteX106" fmla="*/ 272749 w 605733"/>
              <a:gd name="connsiteY106" fmla="*/ 318716 h 566288"/>
              <a:gd name="connsiteX107" fmla="*/ 286413 w 605733"/>
              <a:gd name="connsiteY107" fmla="*/ 356186 h 566288"/>
              <a:gd name="connsiteX108" fmla="*/ 227200 w 605733"/>
              <a:gd name="connsiteY108" fmla="*/ 377737 h 566288"/>
              <a:gd name="connsiteX109" fmla="*/ 213536 w 605733"/>
              <a:gd name="connsiteY109" fmla="*/ 340267 h 566288"/>
              <a:gd name="connsiteX110" fmla="*/ 192063 w 605733"/>
              <a:gd name="connsiteY110" fmla="*/ 341783 h 566288"/>
              <a:gd name="connsiteX111" fmla="*/ 170481 w 605733"/>
              <a:gd name="connsiteY111" fmla="*/ 340267 h 566288"/>
              <a:gd name="connsiteX112" fmla="*/ 156817 w 605733"/>
              <a:gd name="connsiteY112" fmla="*/ 377737 h 566288"/>
              <a:gd name="connsiteX113" fmla="*/ 97604 w 605733"/>
              <a:gd name="connsiteY113" fmla="*/ 356186 h 566288"/>
              <a:gd name="connsiteX114" fmla="*/ 111268 w 605733"/>
              <a:gd name="connsiteY114" fmla="*/ 318716 h 566288"/>
              <a:gd name="connsiteX115" fmla="*/ 78408 w 605733"/>
              <a:gd name="connsiteY115" fmla="*/ 291100 h 566288"/>
              <a:gd name="connsiteX116" fmla="*/ 43705 w 605733"/>
              <a:gd name="connsiteY116" fmla="*/ 311027 h 566288"/>
              <a:gd name="connsiteX117" fmla="*/ 12255 w 605733"/>
              <a:gd name="connsiteY117" fmla="*/ 256554 h 566288"/>
              <a:gd name="connsiteX118" fmla="*/ 46741 w 605733"/>
              <a:gd name="connsiteY118" fmla="*/ 236627 h 566288"/>
              <a:gd name="connsiteX119" fmla="*/ 39258 w 605733"/>
              <a:gd name="connsiteY119" fmla="*/ 194283 h 566288"/>
              <a:gd name="connsiteX120" fmla="*/ 0 w 605733"/>
              <a:gd name="connsiteY120" fmla="*/ 187352 h 566288"/>
              <a:gd name="connsiteX121" fmla="*/ 10953 w 605733"/>
              <a:gd name="connsiteY121" fmla="*/ 125407 h 566288"/>
              <a:gd name="connsiteX122" fmla="*/ 50212 w 605733"/>
              <a:gd name="connsiteY122" fmla="*/ 132230 h 566288"/>
              <a:gd name="connsiteX123" fmla="*/ 71793 w 605733"/>
              <a:gd name="connsiteY123" fmla="*/ 95084 h 566288"/>
              <a:gd name="connsiteX124" fmla="*/ 46091 w 605733"/>
              <a:gd name="connsiteY124" fmla="*/ 64545 h 566288"/>
              <a:gd name="connsiteX125" fmla="*/ 94459 w 605733"/>
              <a:gd name="connsiteY125" fmla="*/ 24042 h 566288"/>
              <a:gd name="connsiteX126" fmla="*/ 120053 w 605733"/>
              <a:gd name="connsiteY126" fmla="*/ 54581 h 566288"/>
              <a:gd name="connsiteX127" fmla="*/ 160504 w 605733"/>
              <a:gd name="connsiteY127" fmla="*/ 39853 h 56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5733" h="566288">
                <a:moveTo>
                  <a:pt x="413768" y="372108"/>
                </a:moveTo>
                <a:cubicBezTo>
                  <a:pt x="382318" y="376440"/>
                  <a:pt x="360195" y="405573"/>
                  <a:pt x="364641" y="437088"/>
                </a:cubicBezTo>
                <a:cubicBezTo>
                  <a:pt x="368979" y="468494"/>
                  <a:pt x="398152" y="490479"/>
                  <a:pt x="429710" y="486147"/>
                </a:cubicBezTo>
                <a:cubicBezTo>
                  <a:pt x="461160" y="481707"/>
                  <a:pt x="483174" y="452574"/>
                  <a:pt x="478837" y="421168"/>
                </a:cubicBezTo>
                <a:cubicBezTo>
                  <a:pt x="474390" y="389761"/>
                  <a:pt x="445218" y="367776"/>
                  <a:pt x="413768" y="372108"/>
                </a:cubicBezTo>
                <a:close/>
                <a:moveTo>
                  <a:pt x="425372" y="291859"/>
                </a:moveTo>
                <a:lnTo>
                  <a:pt x="429276" y="320125"/>
                </a:lnTo>
                <a:cubicBezTo>
                  <a:pt x="439795" y="320883"/>
                  <a:pt x="449881" y="323049"/>
                  <a:pt x="459424" y="326623"/>
                </a:cubicBezTo>
                <a:lnTo>
                  <a:pt x="474607" y="302364"/>
                </a:lnTo>
                <a:lnTo>
                  <a:pt x="512781" y="326298"/>
                </a:lnTo>
                <a:lnTo>
                  <a:pt x="497598" y="350557"/>
                </a:lnTo>
                <a:cubicBezTo>
                  <a:pt x="504972" y="357596"/>
                  <a:pt x="511371" y="365719"/>
                  <a:pt x="516576" y="374708"/>
                </a:cubicBezTo>
                <a:lnTo>
                  <a:pt x="543797" y="365935"/>
                </a:lnTo>
                <a:lnTo>
                  <a:pt x="557678" y="408822"/>
                </a:lnTo>
                <a:lnTo>
                  <a:pt x="530458" y="417594"/>
                </a:lnTo>
                <a:cubicBezTo>
                  <a:pt x="531651" y="428099"/>
                  <a:pt x="531217" y="438495"/>
                  <a:pt x="529373" y="448351"/>
                </a:cubicBezTo>
                <a:lnTo>
                  <a:pt x="555834" y="459072"/>
                </a:lnTo>
                <a:lnTo>
                  <a:pt x="538917" y="500876"/>
                </a:lnTo>
                <a:lnTo>
                  <a:pt x="512347" y="490154"/>
                </a:lnTo>
                <a:cubicBezTo>
                  <a:pt x="506599" y="498601"/>
                  <a:pt x="499659" y="506291"/>
                  <a:pt x="491742" y="513005"/>
                </a:cubicBezTo>
                <a:lnTo>
                  <a:pt x="505189" y="538239"/>
                </a:lnTo>
                <a:lnTo>
                  <a:pt x="465281" y="559357"/>
                </a:lnTo>
                <a:lnTo>
                  <a:pt x="451942" y="534123"/>
                </a:lnTo>
                <a:cubicBezTo>
                  <a:pt x="447061" y="535531"/>
                  <a:pt x="441964" y="536614"/>
                  <a:pt x="436867" y="537264"/>
                </a:cubicBezTo>
                <a:cubicBezTo>
                  <a:pt x="431662" y="538022"/>
                  <a:pt x="426456" y="538347"/>
                  <a:pt x="421359" y="538347"/>
                </a:cubicBezTo>
                <a:lnTo>
                  <a:pt x="415395" y="566288"/>
                </a:lnTo>
                <a:lnTo>
                  <a:pt x="371257" y="556866"/>
                </a:lnTo>
                <a:lnTo>
                  <a:pt x="377330" y="528925"/>
                </a:lnTo>
                <a:cubicBezTo>
                  <a:pt x="367895" y="524701"/>
                  <a:pt x="359110" y="519178"/>
                  <a:pt x="351194" y="512572"/>
                </a:cubicBezTo>
                <a:lnTo>
                  <a:pt x="328637" y="530116"/>
                </a:lnTo>
                <a:lnTo>
                  <a:pt x="300874" y="494594"/>
                </a:lnTo>
                <a:lnTo>
                  <a:pt x="323431" y="477050"/>
                </a:lnTo>
                <a:cubicBezTo>
                  <a:pt x="318985" y="467953"/>
                  <a:pt x="315731" y="458206"/>
                  <a:pt x="313996" y="447809"/>
                </a:cubicBezTo>
                <a:lnTo>
                  <a:pt x="285366" y="446726"/>
                </a:lnTo>
                <a:lnTo>
                  <a:pt x="286993" y="401674"/>
                </a:lnTo>
                <a:lnTo>
                  <a:pt x="315623" y="402757"/>
                </a:lnTo>
                <a:cubicBezTo>
                  <a:pt x="318117" y="392685"/>
                  <a:pt x="322021" y="383047"/>
                  <a:pt x="327227" y="374274"/>
                </a:cubicBezTo>
                <a:lnTo>
                  <a:pt x="305971" y="355105"/>
                </a:lnTo>
                <a:lnTo>
                  <a:pt x="336228" y="321641"/>
                </a:lnTo>
                <a:lnTo>
                  <a:pt x="357375" y="340810"/>
                </a:lnTo>
                <a:cubicBezTo>
                  <a:pt x="365617" y="334745"/>
                  <a:pt x="374727" y="329872"/>
                  <a:pt x="384596" y="326298"/>
                </a:cubicBezTo>
                <a:lnTo>
                  <a:pt x="380691" y="298140"/>
                </a:lnTo>
                <a:close/>
                <a:moveTo>
                  <a:pt x="493913" y="143612"/>
                </a:moveTo>
                <a:cubicBezTo>
                  <a:pt x="488038" y="144155"/>
                  <a:pt x="482182" y="145854"/>
                  <a:pt x="476678" y="148804"/>
                </a:cubicBezTo>
                <a:cubicBezTo>
                  <a:pt x="454554" y="160715"/>
                  <a:pt x="446204" y="188327"/>
                  <a:pt x="458133" y="210417"/>
                </a:cubicBezTo>
                <a:cubicBezTo>
                  <a:pt x="470063" y="232398"/>
                  <a:pt x="497717" y="240736"/>
                  <a:pt x="519733" y="228825"/>
                </a:cubicBezTo>
                <a:cubicBezTo>
                  <a:pt x="541856" y="217022"/>
                  <a:pt x="550207" y="189410"/>
                  <a:pt x="538277" y="167320"/>
                </a:cubicBezTo>
                <a:cubicBezTo>
                  <a:pt x="532313" y="156276"/>
                  <a:pt x="522417" y="148696"/>
                  <a:pt x="511260" y="145353"/>
                </a:cubicBezTo>
                <a:cubicBezTo>
                  <a:pt x="505681" y="143681"/>
                  <a:pt x="499788" y="143069"/>
                  <a:pt x="493913" y="143612"/>
                </a:cubicBezTo>
                <a:close/>
                <a:moveTo>
                  <a:pt x="192063" y="108838"/>
                </a:moveTo>
                <a:cubicBezTo>
                  <a:pt x="147599" y="108838"/>
                  <a:pt x="111485" y="144900"/>
                  <a:pt x="111485" y="189193"/>
                </a:cubicBezTo>
                <a:cubicBezTo>
                  <a:pt x="111485" y="233595"/>
                  <a:pt x="147599" y="269657"/>
                  <a:pt x="192063" y="269657"/>
                </a:cubicBezTo>
                <a:cubicBezTo>
                  <a:pt x="236418" y="269657"/>
                  <a:pt x="272532" y="233595"/>
                  <a:pt x="272532" y="189193"/>
                </a:cubicBezTo>
                <a:cubicBezTo>
                  <a:pt x="272532" y="144900"/>
                  <a:pt x="236418" y="108838"/>
                  <a:pt x="192063" y="108838"/>
                </a:cubicBezTo>
                <a:close/>
                <a:moveTo>
                  <a:pt x="502489" y="80586"/>
                </a:moveTo>
                <a:lnTo>
                  <a:pt x="537301" y="87841"/>
                </a:lnTo>
                <a:lnTo>
                  <a:pt x="532746" y="109822"/>
                </a:lnTo>
                <a:cubicBezTo>
                  <a:pt x="540229" y="113071"/>
                  <a:pt x="547170" y="117402"/>
                  <a:pt x="553460" y="122600"/>
                </a:cubicBezTo>
                <a:lnTo>
                  <a:pt x="571138" y="108631"/>
                </a:lnTo>
                <a:lnTo>
                  <a:pt x="593261" y="136568"/>
                </a:lnTo>
                <a:lnTo>
                  <a:pt x="575584" y="150536"/>
                </a:lnTo>
                <a:cubicBezTo>
                  <a:pt x="579271" y="158008"/>
                  <a:pt x="581766" y="165696"/>
                  <a:pt x="583175" y="173601"/>
                </a:cubicBezTo>
                <a:lnTo>
                  <a:pt x="605733" y="174250"/>
                </a:lnTo>
                <a:lnTo>
                  <a:pt x="604649" y="209767"/>
                </a:lnTo>
                <a:lnTo>
                  <a:pt x="582091" y="209117"/>
                </a:lnTo>
                <a:cubicBezTo>
                  <a:pt x="580139" y="217022"/>
                  <a:pt x="577211" y="224602"/>
                  <a:pt x="573090" y="231640"/>
                </a:cubicBezTo>
                <a:lnTo>
                  <a:pt x="590008" y="246691"/>
                </a:lnTo>
                <a:lnTo>
                  <a:pt x="566257" y="273221"/>
                </a:lnTo>
                <a:lnTo>
                  <a:pt x="549448" y="258278"/>
                </a:lnTo>
                <a:cubicBezTo>
                  <a:pt x="546194" y="260660"/>
                  <a:pt x="542832" y="262825"/>
                  <a:pt x="539145" y="264775"/>
                </a:cubicBezTo>
                <a:cubicBezTo>
                  <a:pt x="535566" y="266724"/>
                  <a:pt x="531770" y="268348"/>
                  <a:pt x="528083" y="269756"/>
                </a:cubicBezTo>
                <a:lnTo>
                  <a:pt x="531337" y="292062"/>
                </a:lnTo>
                <a:lnTo>
                  <a:pt x="495982" y="297151"/>
                </a:lnTo>
                <a:lnTo>
                  <a:pt x="492729" y="274845"/>
                </a:lnTo>
                <a:cubicBezTo>
                  <a:pt x="484595" y="274412"/>
                  <a:pt x="476678" y="272679"/>
                  <a:pt x="468978" y="269972"/>
                </a:cubicBezTo>
                <a:lnTo>
                  <a:pt x="457157" y="289138"/>
                </a:lnTo>
                <a:lnTo>
                  <a:pt x="426791" y="270405"/>
                </a:lnTo>
                <a:lnTo>
                  <a:pt x="438612" y="251347"/>
                </a:lnTo>
                <a:cubicBezTo>
                  <a:pt x="432865" y="245825"/>
                  <a:pt x="427767" y="239436"/>
                  <a:pt x="423538" y="232290"/>
                </a:cubicBezTo>
                <a:lnTo>
                  <a:pt x="402173" y="239328"/>
                </a:lnTo>
                <a:lnTo>
                  <a:pt x="391003" y="205544"/>
                </a:lnTo>
                <a:lnTo>
                  <a:pt x="412368" y="198506"/>
                </a:lnTo>
                <a:cubicBezTo>
                  <a:pt x="411500" y="190276"/>
                  <a:pt x="411717" y="182155"/>
                  <a:pt x="413127" y="174250"/>
                </a:cubicBezTo>
                <a:lnTo>
                  <a:pt x="392196" y="165913"/>
                </a:lnTo>
                <a:lnTo>
                  <a:pt x="405318" y="132778"/>
                </a:lnTo>
                <a:lnTo>
                  <a:pt x="426249" y="141116"/>
                </a:lnTo>
                <a:cubicBezTo>
                  <a:pt x="430696" y="134402"/>
                  <a:pt x="436118" y="128339"/>
                  <a:pt x="442408" y="123033"/>
                </a:cubicBezTo>
                <a:lnTo>
                  <a:pt x="431780" y="103217"/>
                </a:lnTo>
                <a:lnTo>
                  <a:pt x="463122" y="86325"/>
                </a:lnTo>
                <a:lnTo>
                  <a:pt x="473858" y="106141"/>
                </a:lnTo>
                <a:cubicBezTo>
                  <a:pt x="481775" y="103758"/>
                  <a:pt x="489800" y="102676"/>
                  <a:pt x="497934" y="102676"/>
                </a:cubicBezTo>
                <a:close/>
                <a:moveTo>
                  <a:pt x="160504" y="0"/>
                </a:moveTo>
                <a:lnTo>
                  <a:pt x="223513" y="0"/>
                </a:lnTo>
                <a:lnTo>
                  <a:pt x="223513" y="39853"/>
                </a:lnTo>
                <a:cubicBezTo>
                  <a:pt x="237828" y="42885"/>
                  <a:pt x="251384" y="47867"/>
                  <a:pt x="263964" y="54581"/>
                </a:cubicBezTo>
                <a:lnTo>
                  <a:pt x="289667" y="24042"/>
                </a:lnTo>
                <a:lnTo>
                  <a:pt x="337926" y="64545"/>
                </a:lnTo>
                <a:lnTo>
                  <a:pt x="312224" y="95084"/>
                </a:lnTo>
                <a:cubicBezTo>
                  <a:pt x="321117" y="106347"/>
                  <a:pt x="328383" y="118801"/>
                  <a:pt x="333805" y="132230"/>
                </a:cubicBezTo>
                <a:lnTo>
                  <a:pt x="373064" y="125407"/>
                </a:lnTo>
                <a:lnTo>
                  <a:pt x="384017" y="187352"/>
                </a:lnTo>
                <a:lnTo>
                  <a:pt x="344759" y="194283"/>
                </a:lnTo>
                <a:cubicBezTo>
                  <a:pt x="344216" y="209012"/>
                  <a:pt x="341614" y="223198"/>
                  <a:pt x="337276" y="236627"/>
                </a:cubicBezTo>
                <a:lnTo>
                  <a:pt x="371871" y="256554"/>
                </a:lnTo>
                <a:lnTo>
                  <a:pt x="340312" y="311027"/>
                </a:lnTo>
                <a:lnTo>
                  <a:pt x="305717" y="291100"/>
                </a:lnTo>
                <a:cubicBezTo>
                  <a:pt x="296065" y="301713"/>
                  <a:pt x="285003" y="311027"/>
                  <a:pt x="272749" y="318716"/>
                </a:cubicBezTo>
                <a:lnTo>
                  <a:pt x="286413" y="356186"/>
                </a:lnTo>
                <a:lnTo>
                  <a:pt x="227200" y="377737"/>
                </a:lnTo>
                <a:lnTo>
                  <a:pt x="213536" y="340267"/>
                </a:lnTo>
                <a:cubicBezTo>
                  <a:pt x="206486" y="341241"/>
                  <a:pt x="199329" y="341783"/>
                  <a:pt x="192063" y="341783"/>
                </a:cubicBezTo>
                <a:cubicBezTo>
                  <a:pt x="184688" y="341783"/>
                  <a:pt x="177531" y="341241"/>
                  <a:pt x="170481" y="340267"/>
                </a:cubicBezTo>
                <a:lnTo>
                  <a:pt x="156817" y="377737"/>
                </a:lnTo>
                <a:lnTo>
                  <a:pt x="97604" y="356186"/>
                </a:lnTo>
                <a:lnTo>
                  <a:pt x="111268" y="318716"/>
                </a:lnTo>
                <a:cubicBezTo>
                  <a:pt x="99014" y="311027"/>
                  <a:pt x="87952" y="301713"/>
                  <a:pt x="78408" y="291100"/>
                </a:cubicBezTo>
                <a:lnTo>
                  <a:pt x="43705" y="311027"/>
                </a:lnTo>
                <a:lnTo>
                  <a:pt x="12255" y="256554"/>
                </a:lnTo>
                <a:lnTo>
                  <a:pt x="46741" y="236627"/>
                </a:lnTo>
                <a:cubicBezTo>
                  <a:pt x="42403" y="223198"/>
                  <a:pt x="39801" y="209012"/>
                  <a:pt x="39258" y="194283"/>
                </a:cubicBezTo>
                <a:lnTo>
                  <a:pt x="0" y="187352"/>
                </a:lnTo>
                <a:lnTo>
                  <a:pt x="10953" y="125407"/>
                </a:lnTo>
                <a:lnTo>
                  <a:pt x="50212" y="132230"/>
                </a:lnTo>
                <a:cubicBezTo>
                  <a:pt x="55634" y="118801"/>
                  <a:pt x="63009" y="106347"/>
                  <a:pt x="71793" y="95084"/>
                </a:cubicBezTo>
                <a:lnTo>
                  <a:pt x="46091" y="64545"/>
                </a:lnTo>
                <a:lnTo>
                  <a:pt x="94459" y="24042"/>
                </a:lnTo>
                <a:lnTo>
                  <a:pt x="120053" y="54581"/>
                </a:lnTo>
                <a:cubicBezTo>
                  <a:pt x="132633" y="47867"/>
                  <a:pt x="146189" y="42885"/>
                  <a:pt x="160504" y="39853"/>
                </a:cubicBezTo>
                <a:close/>
              </a:path>
            </a:pathLst>
          </a:custGeom>
          <a:solidFill>
            <a:schemeClr val="bg1"/>
          </a:solidFill>
          <a:ln>
            <a:noFill/>
          </a:ln>
        </p:spPr>
        <p:txBody>
          <a:bodyPr/>
          <a:lstStyle/>
          <a:p>
            <a:endParaRPr lang="zh-CN" altLang="en-US">
              <a:cs typeface="+mn-ea"/>
              <a:sym typeface="+mn-lt"/>
            </a:endParaRPr>
          </a:p>
        </p:txBody>
      </p:sp>
      <p:sp>
        <p:nvSpPr>
          <p:cNvPr id="11" name="invoice_167783">
            <a:extLst>
              <a:ext uri="{FF2B5EF4-FFF2-40B4-BE49-F238E27FC236}">
                <a16:creationId xmlns:a16="http://schemas.microsoft.com/office/drawing/2014/main" id="{AF657186-E9D8-4CC8-9805-03CA63E7AD05}"/>
              </a:ext>
            </a:extLst>
          </p:cNvPr>
          <p:cNvSpPr>
            <a:spLocks noChangeAspect="1"/>
          </p:cNvSpPr>
          <p:nvPr/>
        </p:nvSpPr>
        <p:spPr bwMode="auto">
          <a:xfrm>
            <a:off x="8844761" y="2025030"/>
            <a:ext cx="526484" cy="609685"/>
          </a:xfrm>
          <a:custGeom>
            <a:avLst/>
            <a:gdLst>
              <a:gd name="connsiteX0" fmla="*/ 137262 w 520843"/>
              <a:gd name="connsiteY0" fmla="*/ 347182 h 603152"/>
              <a:gd name="connsiteX1" fmla="*/ 237088 w 520843"/>
              <a:gd name="connsiteY1" fmla="*/ 347182 h 603152"/>
              <a:gd name="connsiteX2" fmla="*/ 264550 w 520843"/>
              <a:gd name="connsiteY2" fmla="*/ 374597 h 603152"/>
              <a:gd name="connsiteX3" fmla="*/ 237088 w 520843"/>
              <a:gd name="connsiteY3" fmla="*/ 402011 h 603152"/>
              <a:gd name="connsiteX4" fmla="*/ 137262 w 520843"/>
              <a:gd name="connsiteY4" fmla="*/ 402011 h 603152"/>
              <a:gd name="connsiteX5" fmla="*/ 109800 w 520843"/>
              <a:gd name="connsiteY5" fmla="*/ 374597 h 603152"/>
              <a:gd name="connsiteX6" fmla="*/ 137262 w 520843"/>
              <a:gd name="connsiteY6" fmla="*/ 347182 h 603152"/>
              <a:gd name="connsiteX7" fmla="*/ 359122 w 520843"/>
              <a:gd name="connsiteY7" fmla="*/ 339097 h 603152"/>
              <a:gd name="connsiteX8" fmla="*/ 359122 w 520843"/>
              <a:gd name="connsiteY8" fmla="*/ 360888 h 603152"/>
              <a:gd name="connsiteX9" fmla="*/ 362006 w 520843"/>
              <a:gd name="connsiteY9" fmla="*/ 350198 h 603152"/>
              <a:gd name="connsiteX10" fmla="*/ 359122 w 520843"/>
              <a:gd name="connsiteY10" fmla="*/ 339097 h 603152"/>
              <a:gd name="connsiteX11" fmla="*/ 332756 w 520843"/>
              <a:gd name="connsiteY11" fmla="*/ 272081 h 603152"/>
              <a:gd name="connsiteX12" fmla="*/ 327537 w 520843"/>
              <a:gd name="connsiteY12" fmla="*/ 281126 h 603152"/>
              <a:gd name="connsiteX13" fmla="*/ 332756 w 520843"/>
              <a:gd name="connsiteY13" fmla="*/ 291542 h 603152"/>
              <a:gd name="connsiteX14" fmla="*/ 137262 w 520843"/>
              <a:gd name="connsiteY14" fmla="*/ 237523 h 603152"/>
              <a:gd name="connsiteX15" fmla="*/ 237088 w 520843"/>
              <a:gd name="connsiteY15" fmla="*/ 237523 h 603152"/>
              <a:gd name="connsiteX16" fmla="*/ 264550 w 520843"/>
              <a:gd name="connsiteY16" fmla="*/ 264937 h 603152"/>
              <a:gd name="connsiteX17" fmla="*/ 237088 w 520843"/>
              <a:gd name="connsiteY17" fmla="*/ 292352 h 603152"/>
              <a:gd name="connsiteX18" fmla="*/ 137262 w 520843"/>
              <a:gd name="connsiteY18" fmla="*/ 292352 h 603152"/>
              <a:gd name="connsiteX19" fmla="*/ 109800 w 520843"/>
              <a:gd name="connsiteY19" fmla="*/ 264937 h 603152"/>
              <a:gd name="connsiteX20" fmla="*/ 137262 w 520843"/>
              <a:gd name="connsiteY20" fmla="*/ 237523 h 603152"/>
              <a:gd name="connsiteX21" fmla="*/ 346076 w 520843"/>
              <a:gd name="connsiteY21" fmla="*/ 226444 h 603152"/>
              <a:gd name="connsiteX22" fmla="*/ 359671 w 520843"/>
              <a:gd name="connsiteY22" fmla="*/ 239326 h 603152"/>
              <a:gd name="connsiteX23" fmla="*/ 359671 w 520843"/>
              <a:gd name="connsiteY23" fmla="*/ 240286 h 603152"/>
              <a:gd name="connsiteX24" fmla="*/ 389196 w 520843"/>
              <a:gd name="connsiteY24" fmla="*/ 260432 h 603152"/>
              <a:gd name="connsiteX25" fmla="*/ 374365 w 520843"/>
              <a:gd name="connsiteY25" fmla="*/ 276740 h 603152"/>
              <a:gd name="connsiteX26" fmla="*/ 365576 w 520843"/>
              <a:gd name="connsiteY26" fmla="*/ 273999 h 603152"/>
              <a:gd name="connsiteX27" fmla="*/ 359671 w 520843"/>
              <a:gd name="connsiteY27" fmla="*/ 271259 h 603152"/>
              <a:gd name="connsiteX28" fmla="*/ 359671 w 520843"/>
              <a:gd name="connsiteY28" fmla="*/ 302231 h 603152"/>
              <a:gd name="connsiteX29" fmla="*/ 392766 w 520843"/>
              <a:gd name="connsiteY29" fmla="*/ 349102 h 603152"/>
              <a:gd name="connsiteX30" fmla="*/ 359671 w 520843"/>
              <a:gd name="connsiteY30" fmla="*/ 394601 h 603152"/>
              <a:gd name="connsiteX31" fmla="*/ 359671 w 520843"/>
              <a:gd name="connsiteY31" fmla="*/ 398302 h 603152"/>
              <a:gd name="connsiteX32" fmla="*/ 346076 w 520843"/>
              <a:gd name="connsiteY32" fmla="*/ 411184 h 603152"/>
              <a:gd name="connsiteX33" fmla="*/ 332344 w 520843"/>
              <a:gd name="connsiteY33" fmla="*/ 398302 h 603152"/>
              <a:gd name="connsiteX34" fmla="*/ 332344 w 520843"/>
              <a:gd name="connsiteY34" fmla="*/ 396246 h 603152"/>
              <a:gd name="connsiteX35" fmla="*/ 293481 w 520843"/>
              <a:gd name="connsiteY35" fmla="*/ 366781 h 603152"/>
              <a:gd name="connsiteX36" fmla="*/ 308449 w 520843"/>
              <a:gd name="connsiteY36" fmla="*/ 350472 h 603152"/>
              <a:gd name="connsiteX37" fmla="*/ 319847 w 520843"/>
              <a:gd name="connsiteY37" fmla="*/ 356776 h 603152"/>
              <a:gd name="connsiteX38" fmla="*/ 332344 w 520843"/>
              <a:gd name="connsiteY38" fmla="*/ 364999 h 603152"/>
              <a:gd name="connsiteX39" fmla="*/ 332344 w 520843"/>
              <a:gd name="connsiteY39" fmla="*/ 325392 h 603152"/>
              <a:gd name="connsiteX40" fmla="*/ 297051 w 520843"/>
              <a:gd name="connsiteY40" fmla="*/ 282359 h 603152"/>
              <a:gd name="connsiteX41" fmla="*/ 332344 w 520843"/>
              <a:gd name="connsiteY41" fmla="*/ 240971 h 603152"/>
              <a:gd name="connsiteX42" fmla="*/ 332344 w 520843"/>
              <a:gd name="connsiteY42" fmla="*/ 239326 h 603152"/>
              <a:gd name="connsiteX43" fmla="*/ 346076 w 520843"/>
              <a:gd name="connsiteY43" fmla="*/ 226444 h 603152"/>
              <a:gd name="connsiteX44" fmla="*/ 137261 w 520843"/>
              <a:gd name="connsiteY44" fmla="*/ 127865 h 603152"/>
              <a:gd name="connsiteX45" fmla="*/ 383583 w 520843"/>
              <a:gd name="connsiteY45" fmla="*/ 127865 h 603152"/>
              <a:gd name="connsiteX46" fmla="*/ 411044 w 520843"/>
              <a:gd name="connsiteY46" fmla="*/ 155280 h 603152"/>
              <a:gd name="connsiteX47" fmla="*/ 383583 w 520843"/>
              <a:gd name="connsiteY47" fmla="*/ 182694 h 603152"/>
              <a:gd name="connsiteX48" fmla="*/ 137261 w 520843"/>
              <a:gd name="connsiteY48" fmla="*/ 182694 h 603152"/>
              <a:gd name="connsiteX49" fmla="*/ 109800 w 520843"/>
              <a:gd name="connsiteY49" fmla="*/ 155280 h 603152"/>
              <a:gd name="connsiteX50" fmla="*/ 137261 w 520843"/>
              <a:gd name="connsiteY50" fmla="*/ 127865 h 603152"/>
              <a:gd name="connsiteX51" fmla="*/ 54912 w 520843"/>
              <a:gd name="connsiteY51" fmla="*/ 54829 h 603152"/>
              <a:gd name="connsiteX52" fmla="*/ 54912 w 520843"/>
              <a:gd name="connsiteY52" fmla="*/ 509497 h 603152"/>
              <a:gd name="connsiteX53" fmla="*/ 85663 w 520843"/>
              <a:gd name="connsiteY53" fmla="*/ 478793 h 603152"/>
              <a:gd name="connsiteX54" fmla="*/ 105157 w 520843"/>
              <a:gd name="connsiteY54" fmla="*/ 470705 h 603152"/>
              <a:gd name="connsiteX55" fmla="*/ 124514 w 520843"/>
              <a:gd name="connsiteY55" fmla="*/ 478793 h 603152"/>
              <a:gd name="connsiteX56" fmla="*/ 182721 w 520843"/>
              <a:gd name="connsiteY56" fmla="*/ 536911 h 603152"/>
              <a:gd name="connsiteX57" fmla="*/ 241065 w 520843"/>
              <a:gd name="connsiteY57" fmla="*/ 478793 h 603152"/>
              <a:gd name="connsiteX58" fmla="*/ 260422 w 520843"/>
              <a:gd name="connsiteY58" fmla="*/ 470705 h 603152"/>
              <a:gd name="connsiteX59" fmla="*/ 279778 w 520843"/>
              <a:gd name="connsiteY59" fmla="*/ 478793 h 603152"/>
              <a:gd name="connsiteX60" fmla="*/ 338122 w 520843"/>
              <a:gd name="connsiteY60" fmla="*/ 536911 h 603152"/>
              <a:gd name="connsiteX61" fmla="*/ 396329 w 520843"/>
              <a:gd name="connsiteY61" fmla="*/ 478793 h 603152"/>
              <a:gd name="connsiteX62" fmla="*/ 415686 w 520843"/>
              <a:gd name="connsiteY62" fmla="*/ 470705 h 603152"/>
              <a:gd name="connsiteX63" fmla="*/ 435180 w 520843"/>
              <a:gd name="connsiteY63" fmla="*/ 478793 h 603152"/>
              <a:gd name="connsiteX64" fmla="*/ 465931 w 520843"/>
              <a:gd name="connsiteY64" fmla="*/ 509497 h 603152"/>
              <a:gd name="connsiteX65" fmla="*/ 465931 w 520843"/>
              <a:gd name="connsiteY65" fmla="*/ 54829 h 603152"/>
              <a:gd name="connsiteX66" fmla="*/ 27456 w 520843"/>
              <a:gd name="connsiteY66" fmla="*/ 0 h 603152"/>
              <a:gd name="connsiteX67" fmla="*/ 493387 w 520843"/>
              <a:gd name="connsiteY67" fmla="*/ 0 h 603152"/>
              <a:gd name="connsiteX68" fmla="*/ 520843 w 520843"/>
              <a:gd name="connsiteY68" fmla="*/ 27414 h 603152"/>
              <a:gd name="connsiteX69" fmla="*/ 520843 w 520843"/>
              <a:gd name="connsiteY69" fmla="*/ 575702 h 603152"/>
              <a:gd name="connsiteX70" fmla="*/ 503957 w 520843"/>
              <a:gd name="connsiteY70" fmla="*/ 601061 h 603152"/>
              <a:gd name="connsiteX71" fmla="*/ 493387 w 520843"/>
              <a:gd name="connsiteY71" fmla="*/ 603117 h 603152"/>
              <a:gd name="connsiteX72" fmla="*/ 474030 w 520843"/>
              <a:gd name="connsiteY72" fmla="*/ 595030 h 603152"/>
              <a:gd name="connsiteX73" fmla="*/ 415686 w 520843"/>
              <a:gd name="connsiteY73" fmla="*/ 536911 h 603152"/>
              <a:gd name="connsiteX74" fmla="*/ 357479 w 520843"/>
              <a:gd name="connsiteY74" fmla="*/ 595030 h 603152"/>
              <a:gd name="connsiteX75" fmla="*/ 338122 w 520843"/>
              <a:gd name="connsiteY75" fmla="*/ 603117 h 603152"/>
              <a:gd name="connsiteX76" fmla="*/ 318629 w 520843"/>
              <a:gd name="connsiteY76" fmla="*/ 595030 h 603152"/>
              <a:gd name="connsiteX77" fmla="*/ 260422 w 520843"/>
              <a:gd name="connsiteY77" fmla="*/ 536911 h 603152"/>
              <a:gd name="connsiteX78" fmla="*/ 202214 w 520843"/>
              <a:gd name="connsiteY78" fmla="*/ 595030 h 603152"/>
              <a:gd name="connsiteX79" fmla="*/ 182721 w 520843"/>
              <a:gd name="connsiteY79" fmla="*/ 603117 h 603152"/>
              <a:gd name="connsiteX80" fmla="*/ 163364 w 520843"/>
              <a:gd name="connsiteY80" fmla="*/ 595030 h 603152"/>
              <a:gd name="connsiteX81" fmla="*/ 105157 w 520843"/>
              <a:gd name="connsiteY81" fmla="*/ 536911 h 603152"/>
              <a:gd name="connsiteX82" fmla="*/ 46813 w 520843"/>
              <a:gd name="connsiteY82" fmla="*/ 595030 h 603152"/>
              <a:gd name="connsiteX83" fmla="*/ 16886 w 520843"/>
              <a:gd name="connsiteY83" fmla="*/ 601061 h 603152"/>
              <a:gd name="connsiteX84" fmla="*/ 0 w 520843"/>
              <a:gd name="connsiteY84" fmla="*/ 575702 h 603152"/>
              <a:gd name="connsiteX85" fmla="*/ 0 w 520843"/>
              <a:gd name="connsiteY85" fmla="*/ 27414 h 603152"/>
              <a:gd name="connsiteX86" fmla="*/ 27456 w 520843"/>
              <a:gd name="connsiteY86" fmla="*/ 0 h 60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20843" h="603152">
                <a:moveTo>
                  <a:pt x="137262" y="347182"/>
                </a:moveTo>
                <a:lnTo>
                  <a:pt x="237088" y="347182"/>
                </a:lnTo>
                <a:cubicBezTo>
                  <a:pt x="252329" y="347182"/>
                  <a:pt x="264550" y="359519"/>
                  <a:pt x="264550" y="374597"/>
                </a:cubicBezTo>
                <a:cubicBezTo>
                  <a:pt x="264550" y="389812"/>
                  <a:pt x="252329" y="402011"/>
                  <a:pt x="237088" y="402011"/>
                </a:cubicBezTo>
                <a:lnTo>
                  <a:pt x="137262" y="402011"/>
                </a:lnTo>
                <a:cubicBezTo>
                  <a:pt x="122158" y="402011"/>
                  <a:pt x="109800" y="389812"/>
                  <a:pt x="109800" y="374597"/>
                </a:cubicBezTo>
                <a:cubicBezTo>
                  <a:pt x="109800" y="359519"/>
                  <a:pt x="122158" y="347182"/>
                  <a:pt x="137262" y="347182"/>
                </a:cubicBezTo>
                <a:close/>
                <a:moveTo>
                  <a:pt x="359122" y="339097"/>
                </a:moveTo>
                <a:lnTo>
                  <a:pt x="359122" y="360888"/>
                </a:lnTo>
                <a:cubicBezTo>
                  <a:pt x="361044" y="358284"/>
                  <a:pt x="362006" y="354858"/>
                  <a:pt x="362006" y="350198"/>
                </a:cubicBezTo>
                <a:cubicBezTo>
                  <a:pt x="362006" y="345401"/>
                  <a:pt x="361044" y="341838"/>
                  <a:pt x="359122" y="339097"/>
                </a:cubicBezTo>
                <a:close/>
                <a:moveTo>
                  <a:pt x="332756" y="272081"/>
                </a:moveTo>
                <a:cubicBezTo>
                  <a:pt x="327537" y="274822"/>
                  <a:pt x="327537" y="279070"/>
                  <a:pt x="327537" y="281126"/>
                </a:cubicBezTo>
                <a:cubicBezTo>
                  <a:pt x="327537" y="285786"/>
                  <a:pt x="328773" y="288801"/>
                  <a:pt x="332756" y="291542"/>
                </a:cubicBezTo>
                <a:close/>
                <a:moveTo>
                  <a:pt x="137262" y="237523"/>
                </a:moveTo>
                <a:lnTo>
                  <a:pt x="237088" y="237523"/>
                </a:lnTo>
                <a:cubicBezTo>
                  <a:pt x="252329" y="237523"/>
                  <a:pt x="264550" y="249860"/>
                  <a:pt x="264550" y="264937"/>
                </a:cubicBezTo>
                <a:cubicBezTo>
                  <a:pt x="264550" y="280153"/>
                  <a:pt x="252329" y="292352"/>
                  <a:pt x="237088" y="292352"/>
                </a:cubicBezTo>
                <a:lnTo>
                  <a:pt x="137262" y="292352"/>
                </a:lnTo>
                <a:cubicBezTo>
                  <a:pt x="122158" y="292352"/>
                  <a:pt x="109800" y="280153"/>
                  <a:pt x="109800" y="264937"/>
                </a:cubicBezTo>
                <a:cubicBezTo>
                  <a:pt x="109800" y="249860"/>
                  <a:pt x="122158" y="237523"/>
                  <a:pt x="137262" y="237523"/>
                </a:cubicBezTo>
                <a:close/>
                <a:moveTo>
                  <a:pt x="346076" y="226444"/>
                </a:moveTo>
                <a:cubicBezTo>
                  <a:pt x="353491" y="226444"/>
                  <a:pt x="359671" y="232337"/>
                  <a:pt x="359671" y="239326"/>
                </a:cubicBezTo>
                <a:lnTo>
                  <a:pt x="359671" y="240286"/>
                </a:lnTo>
                <a:cubicBezTo>
                  <a:pt x="373266" y="242342"/>
                  <a:pt x="389196" y="247960"/>
                  <a:pt x="389196" y="260432"/>
                </a:cubicBezTo>
                <a:cubicBezTo>
                  <a:pt x="389196" y="267010"/>
                  <a:pt x="383977" y="276740"/>
                  <a:pt x="374365" y="276740"/>
                </a:cubicBezTo>
                <a:cubicBezTo>
                  <a:pt x="371069" y="276740"/>
                  <a:pt x="368322" y="275370"/>
                  <a:pt x="365576" y="273999"/>
                </a:cubicBezTo>
                <a:cubicBezTo>
                  <a:pt x="363928" y="273040"/>
                  <a:pt x="362006" y="272081"/>
                  <a:pt x="359671" y="271259"/>
                </a:cubicBezTo>
                <a:lnTo>
                  <a:pt x="359671" y="302231"/>
                </a:lnTo>
                <a:cubicBezTo>
                  <a:pt x="373266" y="307713"/>
                  <a:pt x="392766" y="318951"/>
                  <a:pt x="392766" y="349102"/>
                </a:cubicBezTo>
                <a:cubicBezTo>
                  <a:pt x="392766" y="372400"/>
                  <a:pt x="380544" y="388982"/>
                  <a:pt x="359671" y="394601"/>
                </a:cubicBezTo>
                <a:lnTo>
                  <a:pt x="359671" y="398302"/>
                </a:lnTo>
                <a:cubicBezTo>
                  <a:pt x="359671" y="405291"/>
                  <a:pt x="353491" y="411184"/>
                  <a:pt x="346076" y="411184"/>
                </a:cubicBezTo>
                <a:cubicBezTo>
                  <a:pt x="338523" y="411184"/>
                  <a:pt x="332344" y="405428"/>
                  <a:pt x="332344" y="398302"/>
                </a:cubicBezTo>
                <a:lnTo>
                  <a:pt x="332344" y="396246"/>
                </a:lnTo>
                <a:cubicBezTo>
                  <a:pt x="309685" y="393094"/>
                  <a:pt x="293481" y="379252"/>
                  <a:pt x="293481" y="366781"/>
                </a:cubicBezTo>
                <a:cubicBezTo>
                  <a:pt x="293481" y="359106"/>
                  <a:pt x="299935" y="350472"/>
                  <a:pt x="308449" y="350472"/>
                </a:cubicBezTo>
                <a:cubicBezTo>
                  <a:pt x="313805" y="350472"/>
                  <a:pt x="317238" y="353898"/>
                  <a:pt x="319847" y="356776"/>
                </a:cubicBezTo>
                <a:cubicBezTo>
                  <a:pt x="322731" y="359654"/>
                  <a:pt x="326027" y="363080"/>
                  <a:pt x="332344" y="364999"/>
                </a:cubicBezTo>
                <a:lnTo>
                  <a:pt x="332344" y="325392"/>
                </a:lnTo>
                <a:cubicBezTo>
                  <a:pt x="316139" y="319499"/>
                  <a:pt x="297051" y="310180"/>
                  <a:pt x="297051" y="282359"/>
                </a:cubicBezTo>
                <a:cubicBezTo>
                  <a:pt x="297051" y="260295"/>
                  <a:pt x="310097" y="245219"/>
                  <a:pt x="332344" y="240971"/>
                </a:cubicBezTo>
                <a:lnTo>
                  <a:pt x="332344" y="239326"/>
                </a:lnTo>
                <a:cubicBezTo>
                  <a:pt x="332344" y="232200"/>
                  <a:pt x="338523" y="226444"/>
                  <a:pt x="346076" y="226444"/>
                </a:cubicBezTo>
                <a:close/>
                <a:moveTo>
                  <a:pt x="137261" y="127865"/>
                </a:moveTo>
                <a:lnTo>
                  <a:pt x="383583" y="127865"/>
                </a:lnTo>
                <a:cubicBezTo>
                  <a:pt x="398824" y="127865"/>
                  <a:pt x="411044" y="140202"/>
                  <a:pt x="411044" y="155280"/>
                </a:cubicBezTo>
                <a:cubicBezTo>
                  <a:pt x="411044" y="170495"/>
                  <a:pt x="398824" y="182694"/>
                  <a:pt x="383583" y="182694"/>
                </a:cubicBezTo>
                <a:lnTo>
                  <a:pt x="137261" y="182694"/>
                </a:lnTo>
                <a:cubicBezTo>
                  <a:pt x="122157" y="182694"/>
                  <a:pt x="109800" y="170495"/>
                  <a:pt x="109800" y="155280"/>
                </a:cubicBezTo>
                <a:cubicBezTo>
                  <a:pt x="109800" y="140202"/>
                  <a:pt x="122157" y="127865"/>
                  <a:pt x="137261" y="127865"/>
                </a:cubicBezTo>
                <a:close/>
                <a:moveTo>
                  <a:pt x="54912" y="54829"/>
                </a:moveTo>
                <a:lnTo>
                  <a:pt x="54912" y="509497"/>
                </a:lnTo>
                <a:lnTo>
                  <a:pt x="85663" y="478793"/>
                </a:lnTo>
                <a:cubicBezTo>
                  <a:pt x="90880" y="473584"/>
                  <a:pt x="97881" y="470705"/>
                  <a:pt x="105157" y="470705"/>
                </a:cubicBezTo>
                <a:cubicBezTo>
                  <a:pt x="112433" y="470705"/>
                  <a:pt x="119434" y="473584"/>
                  <a:pt x="124514" y="478793"/>
                </a:cubicBezTo>
                <a:lnTo>
                  <a:pt x="182721" y="536911"/>
                </a:lnTo>
                <a:lnTo>
                  <a:pt x="241065" y="478793"/>
                </a:lnTo>
                <a:cubicBezTo>
                  <a:pt x="246419" y="473447"/>
                  <a:pt x="253420" y="470705"/>
                  <a:pt x="260422" y="470705"/>
                </a:cubicBezTo>
                <a:cubicBezTo>
                  <a:pt x="267423" y="470705"/>
                  <a:pt x="274424" y="473447"/>
                  <a:pt x="279778" y="478793"/>
                </a:cubicBezTo>
                <a:lnTo>
                  <a:pt x="338122" y="536911"/>
                </a:lnTo>
                <a:lnTo>
                  <a:pt x="396329" y="478793"/>
                </a:lnTo>
                <a:cubicBezTo>
                  <a:pt x="401409" y="473584"/>
                  <a:pt x="408410" y="470705"/>
                  <a:pt x="415686" y="470705"/>
                </a:cubicBezTo>
                <a:cubicBezTo>
                  <a:pt x="422962" y="470705"/>
                  <a:pt x="429963" y="473584"/>
                  <a:pt x="435180" y="478793"/>
                </a:cubicBezTo>
                <a:lnTo>
                  <a:pt x="465931" y="509497"/>
                </a:lnTo>
                <a:lnTo>
                  <a:pt x="465931" y="54829"/>
                </a:lnTo>
                <a:close/>
                <a:moveTo>
                  <a:pt x="27456" y="0"/>
                </a:moveTo>
                <a:lnTo>
                  <a:pt x="493387" y="0"/>
                </a:lnTo>
                <a:cubicBezTo>
                  <a:pt x="508625" y="0"/>
                  <a:pt x="520843" y="12337"/>
                  <a:pt x="520843" y="27414"/>
                </a:cubicBezTo>
                <a:lnTo>
                  <a:pt x="520843" y="575702"/>
                </a:lnTo>
                <a:cubicBezTo>
                  <a:pt x="520843" y="586805"/>
                  <a:pt x="514116" y="596812"/>
                  <a:pt x="503957" y="601061"/>
                </a:cubicBezTo>
                <a:cubicBezTo>
                  <a:pt x="500525" y="602432"/>
                  <a:pt x="496956" y="603117"/>
                  <a:pt x="493387" y="603117"/>
                </a:cubicBezTo>
                <a:cubicBezTo>
                  <a:pt x="486248" y="603117"/>
                  <a:pt x="479247" y="600375"/>
                  <a:pt x="474030" y="595030"/>
                </a:cubicBezTo>
                <a:lnTo>
                  <a:pt x="415686" y="536911"/>
                </a:lnTo>
                <a:lnTo>
                  <a:pt x="357479" y="595030"/>
                </a:lnTo>
                <a:cubicBezTo>
                  <a:pt x="352400" y="600238"/>
                  <a:pt x="345398" y="603117"/>
                  <a:pt x="338122" y="603117"/>
                </a:cubicBezTo>
                <a:cubicBezTo>
                  <a:pt x="330846" y="603117"/>
                  <a:pt x="323845" y="600238"/>
                  <a:pt x="318629" y="595030"/>
                </a:cubicBezTo>
                <a:lnTo>
                  <a:pt x="260422" y="536911"/>
                </a:lnTo>
                <a:lnTo>
                  <a:pt x="202214" y="595030"/>
                </a:lnTo>
                <a:cubicBezTo>
                  <a:pt x="196998" y="600238"/>
                  <a:pt x="189996" y="603117"/>
                  <a:pt x="182721" y="603117"/>
                </a:cubicBezTo>
                <a:cubicBezTo>
                  <a:pt x="175445" y="603117"/>
                  <a:pt x="168443" y="600238"/>
                  <a:pt x="163364" y="595030"/>
                </a:cubicBezTo>
                <a:lnTo>
                  <a:pt x="105157" y="536911"/>
                </a:lnTo>
                <a:lnTo>
                  <a:pt x="46813" y="595030"/>
                </a:lnTo>
                <a:cubicBezTo>
                  <a:pt x="38988" y="602980"/>
                  <a:pt x="27182" y="605310"/>
                  <a:pt x="16886" y="601061"/>
                </a:cubicBezTo>
                <a:cubicBezTo>
                  <a:pt x="6727" y="596812"/>
                  <a:pt x="0" y="586805"/>
                  <a:pt x="0" y="575702"/>
                </a:cubicBezTo>
                <a:lnTo>
                  <a:pt x="0" y="27414"/>
                </a:lnTo>
                <a:cubicBezTo>
                  <a:pt x="0" y="12337"/>
                  <a:pt x="12355" y="0"/>
                  <a:pt x="27456" y="0"/>
                </a:cubicBezTo>
                <a:close/>
              </a:path>
            </a:pathLst>
          </a:custGeom>
          <a:solidFill>
            <a:schemeClr val="bg1"/>
          </a:solidFill>
          <a:ln>
            <a:noFill/>
          </a:ln>
        </p:spPr>
        <p:txBody>
          <a:bodyPr/>
          <a:lstStyle/>
          <a:p>
            <a:endParaRPr lang="zh-CN" altLang="en-US">
              <a:cs typeface="+mn-ea"/>
              <a:sym typeface="+mn-lt"/>
            </a:endParaRPr>
          </a:p>
        </p:txBody>
      </p:sp>
      <p:sp>
        <p:nvSpPr>
          <p:cNvPr id="12" name="文本框 11">
            <a:extLst>
              <a:ext uri="{FF2B5EF4-FFF2-40B4-BE49-F238E27FC236}">
                <a16:creationId xmlns:a16="http://schemas.microsoft.com/office/drawing/2014/main" id="{F9FA49EB-2D4E-4C7C-BD3C-D3D61323930D}"/>
              </a:ext>
            </a:extLst>
          </p:cNvPr>
          <p:cNvSpPr txBox="1"/>
          <p:nvPr/>
        </p:nvSpPr>
        <p:spPr>
          <a:xfrm>
            <a:off x="6649285" y="2705483"/>
            <a:ext cx="1394314"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cs typeface="+mn-ea"/>
                <a:sym typeface="+mn-lt"/>
                <a:hlinkClick r:id="rId4">
                  <a:extLst>
                    <a:ext uri="{A12FA001-AC4F-418D-AE19-62706E023703}">
                      <ahyp:hlinkClr xmlns:ahyp="http://schemas.microsoft.com/office/drawing/2018/hyperlinkcolor" val="tx"/>
                    </a:ext>
                  </a:extLst>
                </a:hlinkClick>
              </a:rPr>
              <a:t>关键词</a:t>
            </a:r>
            <a:endParaRPr kumimoji="0" lang="zh-CN" altLang="en-US" sz="2000" b="0" i="0" u="none" strike="noStrike" kern="1200" cap="none" spc="0" normalizeH="0" baseline="0" noProof="0" dirty="0">
              <a:ln>
                <a:noFill/>
              </a:ln>
              <a:solidFill>
                <a:schemeClr val="bg1"/>
              </a:solidFill>
              <a:effectLst/>
              <a:uLnTx/>
              <a:uFillTx/>
              <a:cs typeface="+mn-ea"/>
              <a:sym typeface="+mn-lt"/>
            </a:endParaRPr>
          </a:p>
        </p:txBody>
      </p:sp>
      <p:sp>
        <p:nvSpPr>
          <p:cNvPr id="13" name="文本框 12">
            <a:extLst>
              <a:ext uri="{FF2B5EF4-FFF2-40B4-BE49-F238E27FC236}">
                <a16:creationId xmlns:a16="http://schemas.microsoft.com/office/drawing/2014/main" id="{3EDEF3EA-E45B-43DA-A37D-BD97DFD44CE5}"/>
              </a:ext>
            </a:extLst>
          </p:cNvPr>
          <p:cNvSpPr txBox="1"/>
          <p:nvPr/>
        </p:nvSpPr>
        <p:spPr>
          <a:xfrm>
            <a:off x="8592080" y="2705483"/>
            <a:ext cx="1394314"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solidFill>
                  <a:schemeClr val="bg1"/>
                </a:solidFill>
                <a:cs typeface="+mn-ea"/>
                <a:sym typeface="+mn-lt"/>
              </a:rPr>
              <a:t>独一无二</a:t>
            </a:r>
            <a:endParaRPr kumimoji="0" lang="zh-CN" altLang="en-US" sz="2000" b="0" i="0" u="none" strike="noStrike" kern="1200" cap="none" spc="0" normalizeH="0" baseline="0" noProof="0" dirty="0">
              <a:ln>
                <a:noFill/>
              </a:ln>
              <a:solidFill>
                <a:schemeClr val="bg1"/>
              </a:solidFill>
              <a:effectLst/>
              <a:uLnTx/>
              <a:uFillTx/>
              <a:cs typeface="+mn-ea"/>
              <a:sym typeface="+mn-lt"/>
            </a:endParaRPr>
          </a:p>
        </p:txBody>
      </p:sp>
      <p:sp>
        <p:nvSpPr>
          <p:cNvPr id="14" name="文本框 13">
            <a:extLst>
              <a:ext uri="{FF2B5EF4-FFF2-40B4-BE49-F238E27FC236}">
                <a16:creationId xmlns:a16="http://schemas.microsoft.com/office/drawing/2014/main" id="{7B069465-881A-45EF-9983-B2C290FF2093}"/>
              </a:ext>
            </a:extLst>
          </p:cNvPr>
          <p:cNvSpPr txBox="1"/>
          <p:nvPr/>
        </p:nvSpPr>
        <p:spPr>
          <a:xfrm>
            <a:off x="10461200" y="2705483"/>
            <a:ext cx="1394314"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cs typeface="+mn-ea"/>
                <a:sym typeface="+mn-lt"/>
              </a:rPr>
              <a:t>简短准确</a:t>
            </a:r>
          </a:p>
        </p:txBody>
      </p:sp>
      <p:sp>
        <p:nvSpPr>
          <p:cNvPr id="15" name="文本框 14">
            <a:extLst>
              <a:ext uri="{FF2B5EF4-FFF2-40B4-BE49-F238E27FC236}">
                <a16:creationId xmlns:a16="http://schemas.microsoft.com/office/drawing/2014/main" id="{440D7559-D50B-4435-8CDC-5AED1594330D}"/>
              </a:ext>
            </a:extLst>
          </p:cNvPr>
          <p:cNvSpPr txBox="1"/>
          <p:nvPr/>
        </p:nvSpPr>
        <p:spPr>
          <a:xfrm>
            <a:off x="6287335" y="4537585"/>
            <a:ext cx="1394314" cy="79970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solidFill>
                  <a:schemeClr val="bg1"/>
                </a:solidFill>
                <a:cs typeface="+mn-ea"/>
                <a:sym typeface="+mn-lt"/>
              </a:rPr>
              <a:t>避免默认</a:t>
            </a:r>
            <a:endParaRPr lang="en-US" altLang="zh-CN" sz="2000" dirty="0">
              <a:solidFill>
                <a:schemeClr val="bg1"/>
              </a:solidFill>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solidFill>
                  <a:schemeClr val="bg1"/>
                </a:solidFill>
                <a:cs typeface="+mn-ea"/>
                <a:sym typeface="+mn-lt"/>
              </a:rPr>
              <a:t>模糊文字</a:t>
            </a:r>
            <a:endParaRPr kumimoji="0" lang="zh-CN" altLang="en-US" sz="2000" b="0" i="0" u="none" strike="noStrike" kern="1200" cap="none" spc="0" normalizeH="0" baseline="0" noProof="0" dirty="0">
              <a:ln>
                <a:noFill/>
              </a:ln>
              <a:solidFill>
                <a:schemeClr val="bg1"/>
              </a:solidFill>
              <a:effectLst/>
              <a:uLnTx/>
              <a:uFillTx/>
              <a:cs typeface="+mn-ea"/>
              <a:sym typeface="+mn-lt"/>
            </a:endParaRPr>
          </a:p>
        </p:txBody>
      </p:sp>
      <p:sp>
        <p:nvSpPr>
          <p:cNvPr id="16" name="文本框 15">
            <a:extLst>
              <a:ext uri="{FF2B5EF4-FFF2-40B4-BE49-F238E27FC236}">
                <a16:creationId xmlns:a16="http://schemas.microsoft.com/office/drawing/2014/main" id="{587F0DD2-39B4-4F33-9201-B2532E8BA568}"/>
              </a:ext>
            </a:extLst>
          </p:cNvPr>
          <p:cNvSpPr txBox="1"/>
          <p:nvPr/>
        </p:nvSpPr>
        <p:spPr>
          <a:xfrm>
            <a:off x="8230130" y="4537585"/>
            <a:ext cx="1394314" cy="79970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solidFill>
                  <a:schemeClr val="bg1"/>
                </a:solidFill>
                <a:cs typeface="+mn-ea"/>
                <a:sym typeface="+mn-lt"/>
              </a:rPr>
              <a:t>避免大量</a:t>
            </a:r>
            <a:endParaRPr lang="en-US" altLang="zh-CN" sz="2000" dirty="0">
              <a:solidFill>
                <a:schemeClr val="bg1"/>
              </a:solidFill>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solidFill>
                  <a:schemeClr val="bg1"/>
                </a:solidFill>
                <a:cs typeface="+mn-ea"/>
                <a:sym typeface="+mn-lt"/>
              </a:rPr>
              <a:t>同一标题</a:t>
            </a:r>
            <a:endParaRPr kumimoji="0" lang="zh-CN" altLang="en-US" sz="2000" b="0" i="0" u="none" strike="noStrike" kern="1200" cap="none" spc="0" normalizeH="0" baseline="0" noProof="0" dirty="0">
              <a:ln>
                <a:noFill/>
              </a:ln>
              <a:solidFill>
                <a:schemeClr val="bg1"/>
              </a:solidFill>
              <a:effectLst/>
              <a:uLnTx/>
              <a:uFillTx/>
              <a:cs typeface="+mn-ea"/>
              <a:sym typeface="+mn-lt"/>
            </a:endParaRPr>
          </a:p>
        </p:txBody>
      </p:sp>
      <p:sp>
        <p:nvSpPr>
          <p:cNvPr id="17" name="文本框 16">
            <a:extLst>
              <a:ext uri="{FF2B5EF4-FFF2-40B4-BE49-F238E27FC236}">
                <a16:creationId xmlns:a16="http://schemas.microsoft.com/office/drawing/2014/main" id="{2E55D7CF-5DD2-4F72-9667-784526F44E9B}"/>
              </a:ext>
            </a:extLst>
          </p:cNvPr>
          <p:cNvSpPr txBox="1"/>
          <p:nvPr/>
        </p:nvSpPr>
        <p:spPr>
          <a:xfrm>
            <a:off x="10004000" y="4537585"/>
            <a:ext cx="1394314" cy="79970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cs typeface="+mn-ea"/>
                <a:sym typeface="+mn-lt"/>
              </a:rPr>
              <a:t>避免冗余</a:t>
            </a:r>
            <a:endParaRPr kumimoji="0" lang="en-US" altLang="zh-CN" sz="2000" b="0" i="0" u="none" strike="noStrike" kern="1200" cap="none" spc="0" normalizeH="0" baseline="0" noProof="0" dirty="0">
              <a:ln>
                <a:noFill/>
              </a:ln>
              <a:solidFill>
                <a:schemeClr val="bg1"/>
              </a:solidFill>
              <a:effectLst/>
              <a:uLnTx/>
              <a:uFillTx/>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solidFill>
                  <a:schemeClr val="bg1"/>
                </a:solidFill>
                <a:cs typeface="+mn-ea"/>
                <a:sym typeface="+mn-lt"/>
              </a:rPr>
              <a:t>非必要</a:t>
            </a:r>
            <a:endParaRPr kumimoji="0" lang="zh-CN" altLang="en-US" sz="2000" b="0" i="0" u="none" strike="noStrike" kern="1200" cap="none" spc="0" normalizeH="0" baseline="0" noProof="0" dirty="0">
              <a:ln>
                <a:noFill/>
              </a:ln>
              <a:solidFill>
                <a:schemeClr val="bg1"/>
              </a:solidFill>
              <a:effectLst/>
              <a:uLnTx/>
              <a:uFillTx/>
              <a:cs typeface="+mn-ea"/>
              <a:sym typeface="+mn-lt"/>
            </a:endParaRPr>
          </a:p>
        </p:txBody>
      </p:sp>
      <p:sp>
        <p:nvSpPr>
          <p:cNvPr id="18" name="文本框 17">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ctr"/>
            <a:r>
              <a:rPr lang="en-US" altLang="zh-CN" sz="2800" dirty="0" err="1">
                <a:solidFill>
                  <a:srgbClr val="794C28"/>
                </a:solidFill>
                <a:cs typeface="+mn-ea"/>
                <a:sym typeface="+mn-lt"/>
              </a:rPr>
              <a:t>TItle</a:t>
            </a:r>
            <a:endParaRPr lang="zh-CN" altLang="en-US" sz="2800" dirty="0">
              <a:solidFill>
                <a:srgbClr val="794C28"/>
              </a:solidFill>
              <a:cs typeface="+mn-ea"/>
              <a:sym typeface="+mn-lt"/>
            </a:endParaRPr>
          </a:p>
        </p:txBody>
      </p:sp>
    </p:spTree>
    <p:extLst>
      <p:ext uri="{BB962C8B-B14F-4D97-AF65-F5344CB8AC3E}">
        <p14:creationId xmlns:p14="http://schemas.microsoft.com/office/powerpoint/2010/main" val="251414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Scale>
                                      <p:cBhvr>
                                        <p:cTn id="1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
                                        </p:tgtEl>
                                        <p:attrNameLst>
                                          <p:attrName>ppt_x</p:attrName>
                                          <p:attrName>ppt_y</p:attrName>
                                        </p:attrNameLst>
                                      </p:cBhvr>
                                    </p:animMotion>
                                    <p:animEffect transition="in" filter="fade">
                                      <p:cBhvr>
                                        <p:cTn id="14" dur="1000"/>
                                        <p:tgtEl>
                                          <p:spTgt spid="7"/>
                                        </p:tgtEl>
                                      </p:cBhvr>
                                    </p:animEffect>
                                  </p:childTnLst>
                                </p:cTn>
                              </p:par>
                              <p:par>
                                <p:cTn id="15" presetID="5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Scale>
                                      <p:cBhvr>
                                        <p:cTn id="1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8"/>
                                        </p:tgtEl>
                                        <p:attrNameLst>
                                          <p:attrName>ppt_x</p:attrName>
                                          <p:attrName>ppt_y</p:attrName>
                                        </p:attrNameLst>
                                      </p:cBhvr>
                                    </p:animMotion>
                                    <p:animEffect transition="in" filter="fade">
                                      <p:cBhvr>
                                        <p:cTn id="19" dur="1000"/>
                                        <p:tgtEl>
                                          <p:spTgt spid="8"/>
                                        </p:tgtEl>
                                      </p:cBhvr>
                                    </p:animEffect>
                                  </p:childTnLst>
                                </p:cTn>
                              </p:par>
                              <p:par>
                                <p:cTn id="20" presetID="5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par>
                                <p:cTn id="25" presetID="5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Scale>
                                      <p:cBhvr>
                                        <p:cTn id="2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0"/>
                                        </p:tgtEl>
                                        <p:attrNameLst>
                                          <p:attrName>ppt_x</p:attrName>
                                          <p:attrName>ppt_y</p:attrName>
                                        </p:attrNameLst>
                                      </p:cBhvr>
                                    </p:animMotion>
                                    <p:animEffect transition="in" filter="fade">
                                      <p:cBhvr>
                                        <p:cTn id="29" dur="1000"/>
                                        <p:tgtEl>
                                          <p:spTgt spid="10"/>
                                        </p:tgtEl>
                                      </p:cBhvr>
                                    </p:animEffect>
                                  </p:childTnLst>
                                </p:cTn>
                              </p:par>
                              <p:par>
                                <p:cTn id="30" presetID="5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Scale>
                                      <p:cBhvr>
                                        <p:cTn id="3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1"/>
                                        </p:tgtEl>
                                        <p:attrNameLst>
                                          <p:attrName>ppt_x</p:attrName>
                                          <p:attrName>ppt_y</p:attrName>
                                        </p:attrNameLst>
                                      </p:cBhvr>
                                    </p:animMotion>
                                    <p:animEffect transition="in" filter="fade">
                                      <p:cBhvr>
                                        <p:cTn id="34" dur="1000"/>
                                        <p:tgtEl>
                                          <p:spTgt spid="11"/>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Scale>
                                      <p:cBhvr>
                                        <p:cTn id="3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12"/>
                                        </p:tgtEl>
                                        <p:attrNameLst>
                                          <p:attrName>ppt_x</p:attrName>
                                          <p:attrName>ppt_y</p:attrName>
                                        </p:attrNameLst>
                                      </p:cBhvr>
                                    </p:animMotion>
                                    <p:animEffect transition="in" filter="fade">
                                      <p:cBhvr>
                                        <p:cTn id="39" dur="1000"/>
                                        <p:tgtEl>
                                          <p:spTgt spid="12"/>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Scale>
                                      <p:cBhvr>
                                        <p:cTn id="4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13"/>
                                        </p:tgtEl>
                                        <p:attrNameLst>
                                          <p:attrName>ppt_x</p:attrName>
                                          <p:attrName>ppt_y</p:attrName>
                                        </p:attrNameLst>
                                      </p:cBhvr>
                                    </p:animMotion>
                                    <p:animEffect transition="in" filter="fade">
                                      <p:cBhvr>
                                        <p:cTn id="44" dur="1000"/>
                                        <p:tgtEl>
                                          <p:spTgt spid="13"/>
                                        </p:tgtEl>
                                      </p:cBhvr>
                                    </p:animEffect>
                                  </p:childTnLst>
                                </p:cTn>
                              </p:par>
                              <p:par>
                                <p:cTn id="45" presetID="5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Scale>
                                      <p:cBhvr>
                                        <p:cTn id="47"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15"/>
                                        </p:tgtEl>
                                        <p:attrNameLst>
                                          <p:attrName>ppt_x</p:attrName>
                                          <p:attrName>ppt_y</p:attrName>
                                        </p:attrNameLst>
                                      </p:cBhvr>
                                    </p:animMotion>
                                    <p:animEffect transition="in" filter="fade">
                                      <p:cBhvr>
                                        <p:cTn id="49" dur="1000"/>
                                        <p:tgtEl>
                                          <p:spTgt spid="15"/>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Scale>
                                      <p:cBhvr>
                                        <p:cTn id="52"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6"/>
                                        </p:tgtEl>
                                        <p:attrNameLst>
                                          <p:attrName>ppt_x</p:attrName>
                                          <p:attrName>ppt_y</p:attrName>
                                        </p:attrNameLst>
                                      </p:cBhvr>
                                    </p:animMotion>
                                    <p:animEffect transition="in" filter="fade">
                                      <p:cBhvr>
                                        <p:cTn id="54" dur="1000"/>
                                        <p:tgtEl>
                                          <p:spTgt spid="16"/>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Scale>
                                      <p:cBhvr>
                                        <p:cTn id="5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4"/>
                                        </p:tgtEl>
                                        <p:attrNameLst>
                                          <p:attrName>ppt_x</p:attrName>
                                          <p:attrName>ppt_y</p:attrName>
                                        </p:attrNameLst>
                                      </p:cBhvr>
                                    </p:animMotion>
                                    <p:animEffect transition="in" filter="fade">
                                      <p:cBhvr>
                                        <p:cTn id="59" dur="1000"/>
                                        <p:tgtEl>
                                          <p:spTgt spid="14"/>
                                        </p:tgtEl>
                                      </p:cBhvr>
                                    </p:animEffect>
                                  </p:childTnLst>
                                </p:cTn>
                              </p:par>
                              <p:par>
                                <p:cTn id="60" presetID="52"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Scale>
                                      <p:cBhvr>
                                        <p:cTn id="6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17"/>
                                        </p:tgtEl>
                                        <p:attrNameLst>
                                          <p:attrName>ppt_x</p:attrName>
                                          <p:attrName>ppt_y</p:attrName>
                                        </p:attrNameLst>
                                      </p:cBhvr>
                                    </p:animMotion>
                                    <p:animEffect transition="in" filter="fade">
                                      <p:cBhvr>
                                        <p:cTn id="64" dur="1000"/>
                                        <p:tgtEl>
                                          <p:spTgt spid="17"/>
                                        </p:tgtEl>
                                      </p:cBhvr>
                                    </p:animEffect>
                                  </p:childTnLst>
                                </p:cTn>
                              </p:par>
                            </p:childTnLst>
                          </p:cTn>
                        </p:par>
                        <p:par>
                          <p:cTn id="65" fill="hold">
                            <p:stCondLst>
                              <p:cond delay="1000"/>
                            </p:stCondLst>
                            <p:childTnLst>
                              <p:par>
                                <p:cTn id="66" presetID="2" presetClass="entr" presetSubtype="8"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fill="hold"/>
                                        <p:tgtEl>
                                          <p:spTgt spid="3"/>
                                        </p:tgtEl>
                                        <p:attrNameLst>
                                          <p:attrName>ppt_x</p:attrName>
                                        </p:attrNameLst>
                                      </p:cBhvr>
                                      <p:tavLst>
                                        <p:tav tm="0">
                                          <p:val>
                                            <p:strVal val="0-#ppt_w/2"/>
                                          </p:val>
                                        </p:tav>
                                        <p:tav tm="100000">
                                          <p:val>
                                            <p:strVal val="#ppt_x"/>
                                          </p:val>
                                        </p:tav>
                                      </p:tavLst>
                                    </p:anim>
                                    <p:anim calcmode="lin" valueType="num">
                                      <p:cBhvr additive="base">
                                        <p:cTn id="69" dur="500" fill="hold"/>
                                        <p:tgtEl>
                                          <p:spTgt spid="3"/>
                                        </p:tgtEl>
                                        <p:attrNameLst>
                                          <p:attrName>ppt_y</p:attrName>
                                        </p:attrNameLst>
                                      </p:cBhvr>
                                      <p:tavLst>
                                        <p:tav tm="0">
                                          <p:val>
                                            <p:strVal val="#ppt_y"/>
                                          </p:val>
                                        </p:tav>
                                        <p:tav tm="100000">
                                          <p:val>
                                            <p:strVal val="#ppt_y"/>
                                          </p:val>
                                        </p:tav>
                                      </p:tavLst>
                                    </p:anim>
                                  </p:childTnLst>
                                </p:cTn>
                              </p:par>
                              <p:par>
                                <p:cTn id="70" presetID="2" presetClass="entr" presetSubtype="8" fill="hold" nodeType="with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500" fill="hold"/>
                                        <p:tgtEl>
                                          <p:spTgt spid="5"/>
                                        </p:tgtEl>
                                        <p:attrNameLst>
                                          <p:attrName>ppt_x</p:attrName>
                                        </p:attrNameLst>
                                      </p:cBhvr>
                                      <p:tavLst>
                                        <p:tav tm="0">
                                          <p:val>
                                            <p:strVal val="0-#ppt_w/2"/>
                                          </p:val>
                                        </p:tav>
                                        <p:tav tm="100000">
                                          <p:val>
                                            <p:strVal val="#ppt_x"/>
                                          </p:val>
                                        </p:tav>
                                      </p:tavLst>
                                    </p:anim>
                                    <p:anim calcmode="lin" valueType="num">
                                      <p:cBhvr additive="base">
                                        <p:cTn id="7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3" y="-2667324"/>
            <a:ext cx="6857355" cy="12192002"/>
          </a:xfrm>
          <a:prstGeom prst="rect">
            <a:avLst/>
          </a:prstGeom>
        </p:spPr>
      </p:pic>
      <p:grpSp>
        <p:nvGrpSpPr>
          <p:cNvPr id="25" name="组合 24">
            <a:extLst>
              <a:ext uri="{FF2B5EF4-FFF2-40B4-BE49-F238E27FC236}">
                <a16:creationId xmlns:a16="http://schemas.microsoft.com/office/drawing/2014/main" id="{2E60D19C-18FF-439C-8574-DBB5357D0796}"/>
              </a:ext>
            </a:extLst>
          </p:cNvPr>
          <p:cNvGrpSpPr/>
          <p:nvPr/>
        </p:nvGrpSpPr>
        <p:grpSpPr>
          <a:xfrm>
            <a:off x="7604124" y="2655886"/>
            <a:ext cx="4232729" cy="1468926"/>
            <a:chOff x="6480664" y="1722436"/>
            <a:chExt cx="4232729" cy="1468926"/>
          </a:xfrm>
        </p:grpSpPr>
        <p:sp>
          <p:nvSpPr>
            <p:cNvPr id="27" name="文本框 26">
              <a:extLst>
                <a:ext uri="{FF2B5EF4-FFF2-40B4-BE49-F238E27FC236}">
                  <a16:creationId xmlns:a16="http://schemas.microsoft.com/office/drawing/2014/main" id="{2A176284-B9CE-4BA8-B8C1-F8FFBF74E52D}"/>
                </a:ext>
              </a:extLst>
            </p:cNvPr>
            <p:cNvSpPr txBox="1"/>
            <p:nvPr/>
          </p:nvSpPr>
          <p:spPr>
            <a:xfrm>
              <a:off x="6480664" y="1722436"/>
              <a:ext cx="2815736"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794C28"/>
                  </a:solidFill>
                  <a:effectLst/>
                  <a:uLnTx/>
                  <a:uFillTx/>
                  <a:cs typeface="+mn-ea"/>
                  <a:sym typeface="+mn-lt"/>
                </a:rPr>
                <a:t>PART THREE</a:t>
              </a:r>
            </a:p>
          </p:txBody>
        </p:sp>
        <p:sp>
          <p:nvSpPr>
            <p:cNvPr id="28" name="文本框 27">
              <a:extLst>
                <a:ext uri="{FF2B5EF4-FFF2-40B4-BE49-F238E27FC236}">
                  <a16:creationId xmlns:a16="http://schemas.microsoft.com/office/drawing/2014/main" id="{4639BF35-EBFC-4DD7-A341-EF915BD3B8C6}"/>
                </a:ext>
              </a:extLst>
            </p:cNvPr>
            <p:cNvSpPr txBox="1"/>
            <p:nvPr/>
          </p:nvSpPr>
          <p:spPr>
            <a:xfrm>
              <a:off x="6480664" y="2852808"/>
              <a:ext cx="4232729"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794C28"/>
                  </a:solidFill>
                  <a:effectLst/>
                  <a:uLnTx/>
                  <a:uFillTx/>
                  <a:cs typeface="+mn-ea"/>
                  <a:sym typeface="+mn-lt"/>
                </a:rPr>
                <a:t>关键词与</a:t>
              </a:r>
              <a:r>
                <a:rPr kumimoji="0" lang="en-US" altLang="zh-CN" sz="1600" b="0" i="0" u="none" strike="noStrike" kern="1200" cap="none" spc="0" normalizeH="0" baseline="0" noProof="0" dirty="0">
                  <a:ln>
                    <a:noFill/>
                  </a:ln>
                  <a:solidFill>
                    <a:srgbClr val="794C28"/>
                  </a:solidFill>
                  <a:effectLst/>
                  <a:uLnTx/>
                  <a:uFillTx/>
                  <a:cs typeface="+mn-ea"/>
                  <a:sym typeface="+mn-lt"/>
                </a:rPr>
                <a:t>SEO</a:t>
              </a:r>
              <a:endParaRPr kumimoji="0" lang="zh-CN" altLang="en-US" sz="1600" b="0" i="0" u="none" strike="noStrike" kern="1200" cap="none" spc="0" normalizeH="0" baseline="0" noProof="0" dirty="0">
                <a:ln>
                  <a:noFill/>
                </a:ln>
                <a:solidFill>
                  <a:srgbClr val="794C28"/>
                </a:solidFill>
                <a:effectLst/>
                <a:uLnTx/>
                <a:uFillTx/>
                <a:cs typeface="+mn-ea"/>
                <a:sym typeface="+mn-lt"/>
              </a:endParaRPr>
            </a:p>
          </p:txBody>
        </p:sp>
      </p:grpSp>
      <p:cxnSp>
        <p:nvCxnSpPr>
          <p:cNvPr id="50" name="直接连接符 49">
            <a:extLst>
              <a:ext uri="{FF2B5EF4-FFF2-40B4-BE49-F238E27FC236}">
                <a16:creationId xmlns:a16="http://schemas.microsoft.com/office/drawing/2014/main" id="{42329323-B061-4E90-B19E-076B96CC38C8}"/>
              </a:ext>
            </a:extLst>
          </p:cNvPr>
          <p:cNvCxnSpPr>
            <a:cxnSpLocks/>
          </p:cNvCxnSpPr>
          <p:nvPr/>
        </p:nvCxnSpPr>
        <p:spPr>
          <a:xfrm>
            <a:off x="7480299" y="2857500"/>
            <a:ext cx="0" cy="2072656"/>
          </a:xfrm>
          <a:prstGeom prst="line">
            <a:avLst/>
          </a:prstGeom>
          <a:ln>
            <a:solidFill>
              <a:srgbClr val="794C28"/>
            </a:solidFill>
            <a:prstDash val="dash"/>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D35B905-0C9A-4777-8BB0-10094587B3C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9140" y="0"/>
            <a:ext cx="7164888" cy="7138856"/>
          </a:xfrm>
          <a:prstGeom prst="rect">
            <a:avLst/>
          </a:prstGeom>
        </p:spPr>
      </p:pic>
    </p:spTree>
    <p:extLst>
      <p:ext uri="{BB962C8B-B14F-4D97-AF65-F5344CB8AC3E}">
        <p14:creationId xmlns:p14="http://schemas.microsoft.com/office/powerpoint/2010/main" val="383801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arn(inHorizontal)">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9620A1D-8D40-48EF-8DBD-B95375DC239E}"/>
              </a:ext>
            </a:extLst>
          </p:cNvPr>
          <p:cNvGrpSpPr/>
          <p:nvPr/>
        </p:nvGrpSpPr>
        <p:grpSpPr>
          <a:xfrm>
            <a:off x="2655457" y="2246012"/>
            <a:ext cx="6963152" cy="1440000"/>
            <a:chOff x="2655457" y="2246012"/>
            <a:chExt cx="6963152" cy="1440000"/>
          </a:xfrm>
        </p:grpSpPr>
        <p:sp>
          <p:nvSpPr>
            <p:cNvPr id="3" name="Rectangle 58">
              <a:extLst>
                <a:ext uri="{FF2B5EF4-FFF2-40B4-BE49-F238E27FC236}">
                  <a16:creationId xmlns:a16="http://schemas.microsoft.com/office/drawing/2014/main" id="{E4C4C215-C06C-4B4C-AC4C-C536F557F01E}"/>
                </a:ext>
              </a:extLst>
            </p:cNvPr>
            <p:cNvSpPr>
              <a:spLocks noChangeArrowheads="1"/>
            </p:cNvSpPr>
            <p:nvPr/>
          </p:nvSpPr>
          <p:spPr bwMode="auto">
            <a:xfrm rot="2700000">
              <a:off x="3737952" y="2246012"/>
              <a:ext cx="1440000" cy="1440000"/>
            </a:xfrm>
            <a:prstGeom prst="rect">
              <a:avLst/>
            </a:prstGeom>
            <a:solidFill>
              <a:srgbClr val="794C28"/>
            </a:solidFill>
            <a:ln w="25400" cap="flat" cmpd="sng" algn="ctr">
              <a:noFill/>
              <a:prstDash val="solid"/>
            </a:ln>
            <a:effectLst>
              <a:outerShdw blurRad="50800" dist="38100" dir="10800000" algn="r" rotWithShape="0">
                <a:prstClr val="black">
                  <a:alpha val="40000"/>
                </a:prstClr>
              </a:outerShdw>
            </a:effectLst>
          </p:spPr>
          <p:txBody>
            <a:bodyPr rtlCol="0" anchor="ctr"/>
            <a:lstStyle/>
            <a:p>
              <a:pPr algn="ctr"/>
              <a:endParaRPr lang="en-US" sz="1600" kern="0">
                <a:solidFill>
                  <a:schemeClr val="bg1"/>
                </a:solidFill>
                <a:cs typeface="+mn-ea"/>
                <a:sym typeface="+mn-lt"/>
              </a:endParaRPr>
            </a:p>
          </p:txBody>
        </p:sp>
        <p:sp>
          <p:nvSpPr>
            <p:cNvPr id="4" name="Rectangle 58">
              <a:extLst>
                <a:ext uri="{FF2B5EF4-FFF2-40B4-BE49-F238E27FC236}">
                  <a16:creationId xmlns:a16="http://schemas.microsoft.com/office/drawing/2014/main" id="{C45F2CB6-70BB-48D8-B4DF-802148709D04}"/>
                </a:ext>
              </a:extLst>
            </p:cNvPr>
            <p:cNvSpPr>
              <a:spLocks noChangeArrowheads="1"/>
            </p:cNvSpPr>
            <p:nvPr/>
          </p:nvSpPr>
          <p:spPr bwMode="auto">
            <a:xfrm rot="2700000">
              <a:off x="5376000" y="2246012"/>
              <a:ext cx="1440000" cy="1440000"/>
            </a:xfrm>
            <a:prstGeom prst="rect">
              <a:avLst/>
            </a:prstGeom>
            <a:solidFill>
              <a:srgbClr val="D3A177"/>
            </a:solidFill>
            <a:ln w="25400" cap="flat" cmpd="sng" algn="ctr">
              <a:noFill/>
              <a:prstDash val="solid"/>
            </a:ln>
            <a:effectLst>
              <a:outerShdw blurRad="50800" dist="38100" dir="10800000" algn="r" rotWithShape="0">
                <a:prstClr val="black">
                  <a:alpha val="40000"/>
                </a:prstClr>
              </a:outerShdw>
            </a:effectLst>
          </p:spPr>
          <p:txBody>
            <a:bodyPr rtlCol="0" anchor="ctr"/>
            <a:lstStyle/>
            <a:p>
              <a:pPr algn="ctr"/>
              <a:endParaRPr lang="en-US" sz="1600" kern="0">
                <a:solidFill>
                  <a:schemeClr val="bg1"/>
                </a:solidFill>
                <a:cs typeface="+mn-ea"/>
                <a:sym typeface="+mn-lt"/>
              </a:endParaRPr>
            </a:p>
          </p:txBody>
        </p:sp>
        <p:sp>
          <p:nvSpPr>
            <p:cNvPr id="5" name="Rectangle 58">
              <a:extLst>
                <a:ext uri="{FF2B5EF4-FFF2-40B4-BE49-F238E27FC236}">
                  <a16:creationId xmlns:a16="http://schemas.microsoft.com/office/drawing/2014/main" id="{6260A21C-6584-4EED-9F08-DB879AE518D3}"/>
                </a:ext>
              </a:extLst>
            </p:cNvPr>
            <p:cNvSpPr>
              <a:spLocks noChangeArrowheads="1"/>
            </p:cNvSpPr>
            <p:nvPr/>
          </p:nvSpPr>
          <p:spPr bwMode="auto">
            <a:xfrm rot="2700000">
              <a:off x="7084003" y="2246012"/>
              <a:ext cx="1440000" cy="1440000"/>
            </a:xfrm>
            <a:prstGeom prst="rect">
              <a:avLst/>
            </a:prstGeom>
            <a:solidFill>
              <a:srgbClr val="794C28"/>
            </a:solidFill>
            <a:ln w="25400" cap="flat" cmpd="sng" algn="ctr">
              <a:noFill/>
              <a:prstDash val="solid"/>
            </a:ln>
            <a:effectLst>
              <a:outerShdw blurRad="50800" dist="38100" dir="10800000" algn="r" rotWithShape="0">
                <a:prstClr val="black">
                  <a:alpha val="40000"/>
                </a:prstClr>
              </a:outerShdw>
            </a:effectLst>
          </p:spPr>
          <p:txBody>
            <a:bodyPr rtlCol="0" anchor="ctr"/>
            <a:lstStyle/>
            <a:p>
              <a:pPr algn="ctr"/>
              <a:endParaRPr lang="en-US" sz="1600" kern="0">
                <a:solidFill>
                  <a:schemeClr val="bg1"/>
                </a:solidFill>
                <a:cs typeface="+mn-ea"/>
                <a:sym typeface="+mn-lt"/>
              </a:endParaRPr>
            </a:p>
          </p:txBody>
        </p:sp>
        <p:sp>
          <p:nvSpPr>
            <p:cNvPr id="6" name="Freeform 28">
              <a:extLst>
                <a:ext uri="{FF2B5EF4-FFF2-40B4-BE49-F238E27FC236}">
                  <a16:creationId xmlns:a16="http://schemas.microsoft.com/office/drawing/2014/main" id="{A2E80820-233C-48D6-A02D-8A0400E8F4C7}"/>
                </a:ext>
              </a:extLst>
            </p:cNvPr>
            <p:cNvSpPr>
              <a:spLocks noEditPoints="1"/>
            </p:cNvSpPr>
            <p:nvPr/>
          </p:nvSpPr>
          <p:spPr bwMode="auto">
            <a:xfrm>
              <a:off x="5723670" y="2607118"/>
              <a:ext cx="721832" cy="688172"/>
            </a:xfrm>
            <a:custGeom>
              <a:avLst/>
              <a:gdLst>
                <a:gd name="T0" fmla="*/ 188 w 490"/>
                <a:gd name="T1" fmla="*/ 199 h 467"/>
                <a:gd name="T2" fmla="*/ 162 w 490"/>
                <a:gd name="T3" fmla="*/ 123 h 467"/>
                <a:gd name="T4" fmla="*/ 162 w 490"/>
                <a:gd name="T5" fmla="*/ 117 h 467"/>
                <a:gd name="T6" fmla="*/ 329 w 490"/>
                <a:gd name="T7" fmla="*/ 117 h 467"/>
                <a:gd name="T8" fmla="*/ 329 w 490"/>
                <a:gd name="T9" fmla="*/ 123 h 467"/>
                <a:gd name="T10" fmla="*/ 303 w 490"/>
                <a:gd name="T11" fmla="*/ 199 h 467"/>
                <a:gd name="T12" fmla="*/ 391 w 490"/>
                <a:gd name="T13" fmla="*/ 244 h 467"/>
                <a:gd name="T14" fmla="*/ 445 w 490"/>
                <a:gd name="T15" fmla="*/ 172 h 467"/>
                <a:gd name="T16" fmla="*/ 445 w 490"/>
                <a:gd name="T17" fmla="*/ 172 h 467"/>
                <a:gd name="T18" fmla="*/ 407 w 490"/>
                <a:gd name="T19" fmla="*/ 94 h 467"/>
                <a:gd name="T20" fmla="*/ 375 w 490"/>
                <a:gd name="T21" fmla="*/ 93 h 467"/>
                <a:gd name="T22" fmla="*/ 337 w 490"/>
                <a:gd name="T23" fmla="*/ 172 h 467"/>
                <a:gd name="T24" fmla="*/ 337 w 490"/>
                <a:gd name="T25" fmla="*/ 172 h 467"/>
                <a:gd name="T26" fmla="*/ 391 w 490"/>
                <a:gd name="T27" fmla="*/ 244 h 467"/>
                <a:gd name="T28" fmla="*/ 344 w 490"/>
                <a:gd name="T29" fmla="*/ 173 h 467"/>
                <a:gd name="T30" fmla="*/ 349 w 490"/>
                <a:gd name="T31" fmla="*/ 148 h 467"/>
                <a:gd name="T32" fmla="*/ 430 w 490"/>
                <a:gd name="T33" fmla="*/ 134 h 467"/>
                <a:gd name="T34" fmla="*/ 434 w 490"/>
                <a:gd name="T35" fmla="*/ 160 h 467"/>
                <a:gd name="T36" fmla="*/ 422 w 490"/>
                <a:gd name="T37" fmla="*/ 217 h 467"/>
                <a:gd name="T38" fmla="*/ 360 w 490"/>
                <a:gd name="T39" fmla="*/ 217 h 467"/>
                <a:gd name="T40" fmla="*/ 137 w 490"/>
                <a:gd name="T41" fmla="*/ 221 h 467"/>
                <a:gd name="T42" fmla="*/ 154 w 490"/>
                <a:gd name="T43" fmla="*/ 172 h 467"/>
                <a:gd name="T44" fmla="*/ 154 w 490"/>
                <a:gd name="T45" fmla="*/ 168 h 467"/>
                <a:gd name="T46" fmla="*/ 99 w 490"/>
                <a:gd name="T47" fmla="*/ 92 h 467"/>
                <a:gd name="T48" fmla="*/ 46 w 490"/>
                <a:gd name="T49" fmla="*/ 168 h 467"/>
                <a:gd name="T50" fmla="*/ 46 w 490"/>
                <a:gd name="T51" fmla="*/ 172 h 467"/>
                <a:gd name="T52" fmla="*/ 62 w 490"/>
                <a:gd name="T53" fmla="*/ 221 h 467"/>
                <a:gd name="T54" fmla="*/ 68 w 490"/>
                <a:gd name="T55" fmla="*/ 217 h 467"/>
                <a:gd name="T56" fmla="*/ 56 w 490"/>
                <a:gd name="T57" fmla="*/ 160 h 467"/>
                <a:gd name="T58" fmla="*/ 61 w 490"/>
                <a:gd name="T59" fmla="*/ 134 h 467"/>
                <a:gd name="T60" fmla="*/ 142 w 490"/>
                <a:gd name="T61" fmla="*/ 148 h 467"/>
                <a:gd name="T62" fmla="*/ 146 w 490"/>
                <a:gd name="T63" fmla="*/ 173 h 467"/>
                <a:gd name="T64" fmla="*/ 100 w 490"/>
                <a:gd name="T65" fmla="*/ 237 h 467"/>
                <a:gd name="T66" fmla="*/ 262 w 490"/>
                <a:gd name="T67" fmla="*/ 291 h 467"/>
                <a:gd name="T68" fmla="*/ 252 w 490"/>
                <a:gd name="T69" fmla="*/ 313 h 467"/>
                <a:gd name="T70" fmla="*/ 314 w 490"/>
                <a:gd name="T71" fmla="*/ 264 h 467"/>
                <a:gd name="T72" fmla="*/ 402 w 490"/>
                <a:gd name="T73" fmla="*/ 437 h 467"/>
                <a:gd name="T74" fmla="*/ 119 w 490"/>
                <a:gd name="T75" fmla="*/ 467 h 467"/>
                <a:gd name="T76" fmla="*/ 88 w 490"/>
                <a:gd name="T77" fmla="*/ 334 h 467"/>
                <a:gd name="T78" fmla="*/ 231 w 490"/>
                <a:gd name="T79" fmla="*/ 413 h 467"/>
                <a:gd name="T80" fmla="*/ 238 w 490"/>
                <a:gd name="T81" fmla="*/ 308 h 467"/>
                <a:gd name="T82" fmla="*/ 229 w 490"/>
                <a:gd name="T83" fmla="*/ 288 h 467"/>
                <a:gd name="T84" fmla="*/ 259 w 490"/>
                <a:gd name="T85" fmla="*/ 286 h 467"/>
                <a:gd name="T86" fmla="*/ 262 w 490"/>
                <a:gd name="T87" fmla="*/ 291 h 467"/>
                <a:gd name="T88" fmla="*/ 490 w 490"/>
                <a:gd name="T89" fmla="*/ 305 h 467"/>
                <a:gd name="T90" fmla="*/ 412 w 490"/>
                <a:gd name="T91" fmla="*/ 312 h 467"/>
                <a:gd name="T92" fmla="*/ 416 w 490"/>
                <a:gd name="T93" fmla="*/ 388 h 467"/>
                <a:gd name="T94" fmla="*/ 490 w 490"/>
                <a:gd name="T95" fmla="*/ 371 h 467"/>
                <a:gd name="T96" fmla="*/ 16 w 490"/>
                <a:gd name="T97" fmla="*/ 388 h 467"/>
                <a:gd name="T98" fmla="*/ 74 w 490"/>
                <a:gd name="T99" fmla="*/ 334 h 467"/>
                <a:gd name="T100" fmla="*/ 139 w 490"/>
                <a:gd name="T101" fmla="*/ 260 h 467"/>
                <a:gd name="T102" fmla="*/ 0 w 490"/>
                <a:gd name="T103" fmla="*/ 371 h 467"/>
                <a:gd name="T104" fmla="*/ 245 w 490"/>
                <a:gd name="T105" fmla="*/ 223 h 467"/>
                <a:gd name="T106" fmla="*/ 317 w 490"/>
                <a:gd name="T107" fmla="*/ 124 h 467"/>
                <a:gd name="T108" fmla="*/ 310 w 490"/>
                <a:gd name="T109" fmla="*/ 85 h 467"/>
                <a:gd name="T110" fmla="*/ 274 w 490"/>
                <a:gd name="T111" fmla="*/ 61 h 467"/>
                <a:gd name="T112" fmla="*/ 216 w 490"/>
                <a:gd name="T113" fmla="*/ 61 h 467"/>
                <a:gd name="T114" fmla="*/ 185 w 490"/>
                <a:gd name="T115" fmla="*/ 64 h 467"/>
                <a:gd name="T116" fmla="*/ 178 w 490"/>
                <a:gd name="T117" fmla="*/ 105 h 467"/>
                <a:gd name="T118" fmla="*/ 197 w 490"/>
                <a:gd name="T119" fmla="*/ 19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467">
                  <a:moveTo>
                    <a:pt x="245" y="235"/>
                  </a:moveTo>
                  <a:cubicBezTo>
                    <a:pt x="224" y="235"/>
                    <a:pt x="203" y="220"/>
                    <a:pt x="188" y="199"/>
                  </a:cubicBezTo>
                  <a:cubicBezTo>
                    <a:pt x="172" y="178"/>
                    <a:pt x="162" y="150"/>
                    <a:pt x="162" y="123"/>
                  </a:cubicBezTo>
                  <a:cubicBezTo>
                    <a:pt x="162" y="123"/>
                    <a:pt x="162" y="123"/>
                    <a:pt x="162" y="123"/>
                  </a:cubicBezTo>
                  <a:cubicBezTo>
                    <a:pt x="162" y="122"/>
                    <a:pt x="162" y="122"/>
                    <a:pt x="162" y="122"/>
                  </a:cubicBezTo>
                  <a:cubicBezTo>
                    <a:pt x="162" y="121"/>
                    <a:pt x="162" y="119"/>
                    <a:pt x="162" y="117"/>
                  </a:cubicBezTo>
                  <a:cubicBezTo>
                    <a:pt x="162" y="52"/>
                    <a:pt x="151" y="0"/>
                    <a:pt x="245" y="0"/>
                  </a:cubicBezTo>
                  <a:cubicBezTo>
                    <a:pt x="340" y="0"/>
                    <a:pt x="329" y="52"/>
                    <a:pt x="329" y="117"/>
                  </a:cubicBezTo>
                  <a:cubicBezTo>
                    <a:pt x="329" y="119"/>
                    <a:pt x="329" y="121"/>
                    <a:pt x="329" y="122"/>
                  </a:cubicBezTo>
                  <a:cubicBezTo>
                    <a:pt x="329" y="123"/>
                    <a:pt x="329" y="123"/>
                    <a:pt x="329" y="123"/>
                  </a:cubicBezTo>
                  <a:cubicBezTo>
                    <a:pt x="329" y="123"/>
                    <a:pt x="329" y="123"/>
                    <a:pt x="329" y="123"/>
                  </a:cubicBezTo>
                  <a:cubicBezTo>
                    <a:pt x="329" y="150"/>
                    <a:pt x="318" y="178"/>
                    <a:pt x="303" y="199"/>
                  </a:cubicBezTo>
                  <a:cubicBezTo>
                    <a:pt x="287" y="220"/>
                    <a:pt x="266" y="235"/>
                    <a:pt x="245" y="235"/>
                  </a:cubicBezTo>
                  <a:close/>
                  <a:moveTo>
                    <a:pt x="391" y="244"/>
                  </a:moveTo>
                  <a:cubicBezTo>
                    <a:pt x="404" y="244"/>
                    <a:pt x="418" y="235"/>
                    <a:pt x="428" y="221"/>
                  </a:cubicBezTo>
                  <a:cubicBezTo>
                    <a:pt x="438" y="208"/>
                    <a:pt x="445" y="190"/>
                    <a:pt x="445" y="172"/>
                  </a:cubicBezTo>
                  <a:cubicBezTo>
                    <a:pt x="445" y="172"/>
                    <a:pt x="445" y="172"/>
                    <a:pt x="445" y="172"/>
                  </a:cubicBezTo>
                  <a:cubicBezTo>
                    <a:pt x="445" y="172"/>
                    <a:pt x="445" y="172"/>
                    <a:pt x="445" y="172"/>
                  </a:cubicBezTo>
                  <a:cubicBezTo>
                    <a:pt x="445" y="170"/>
                    <a:pt x="445" y="169"/>
                    <a:pt x="445" y="168"/>
                  </a:cubicBezTo>
                  <a:cubicBezTo>
                    <a:pt x="445" y="131"/>
                    <a:pt x="451" y="99"/>
                    <a:pt x="407" y="94"/>
                  </a:cubicBezTo>
                  <a:cubicBezTo>
                    <a:pt x="402" y="93"/>
                    <a:pt x="397" y="92"/>
                    <a:pt x="391" y="92"/>
                  </a:cubicBezTo>
                  <a:cubicBezTo>
                    <a:pt x="385" y="92"/>
                    <a:pt x="380" y="93"/>
                    <a:pt x="375" y="93"/>
                  </a:cubicBezTo>
                  <a:cubicBezTo>
                    <a:pt x="331" y="99"/>
                    <a:pt x="337" y="130"/>
                    <a:pt x="337" y="168"/>
                  </a:cubicBezTo>
                  <a:cubicBezTo>
                    <a:pt x="337" y="169"/>
                    <a:pt x="337" y="170"/>
                    <a:pt x="337" y="172"/>
                  </a:cubicBezTo>
                  <a:cubicBezTo>
                    <a:pt x="337" y="172"/>
                    <a:pt x="337" y="172"/>
                    <a:pt x="337" y="172"/>
                  </a:cubicBezTo>
                  <a:cubicBezTo>
                    <a:pt x="337" y="172"/>
                    <a:pt x="337" y="172"/>
                    <a:pt x="337" y="172"/>
                  </a:cubicBezTo>
                  <a:cubicBezTo>
                    <a:pt x="337" y="190"/>
                    <a:pt x="344" y="208"/>
                    <a:pt x="354" y="221"/>
                  </a:cubicBezTo>
                  <a:cubicBezTo>
                    <a:pt x="364" y="235"/>
                    <a:pt x="377" y="244"/>
                    <a:pt x="391" y="244"/>
                  </a:cubicBezTo>
                  <a:close/>
                  <a:moveTo>
                    <a:pt x="360" y="217"/>
                  </a:moveTo>
                  <a:cubicBezTo>
                    <a:pt x="351" y="204"/>
                    <a:pt x="345" y="188"/>
                    <a:pt x="344" y="173"/>
                  </a:cubicBezTo>
                  <a:cubicBezTo>
                    <a:pt x="348" y="160"/>
                    <a:pt x="348" y="160"/>
                    <a:pt x="348" y="160"/>
                  </a:cubicBezTo>
                  <a:cubicBezTo>
                    <a:pt x="349" y="156"/>
                    <a:pt x="349" y="152"/>
                    <a:pt x="349" y="148"/>
                  </a:cubicBezTo>
                  <a:cubicBezTo>
                    <a:pt x="349" y="142"/>
                    <a:pt x="349" y="138"/>
                    <a:pt x="352" y="134"/>
                  </a:cubicBezTo>
                  <a:cubicBezTo>
                    <a:pt x="354" y="127"/>
                    <a:pt x="429" y="127"/>
                    <a:pt x="430" y="134"/>
                  </a:cubicBezTo>
                  <a:cubicBezTo>
                    <a:pt x="433" y="138"/>
                    <a:pt x="433" y="142"/>
                    <a:pt x="433" y="148"/>
                  </a:cubicBezTo>
                  <a:cubicBezTo>
                    <a:pt x="433" y="152"/>
                    <a:pt x="433" y="156"/>
                    <a:pt x="434" y="160"/>
                  </a:cubicBezTo>
                  <a:cubicBezTo>
                    <a:pt x="437" y="173"/>
                    <a:pt x="437" y="173"/>
                    <a:pt x="437" y="173"/>
                  </a:cubicBezTo>
                  <a:cubicBezTo>
                    <a:pt x="437" y="188"/>
                    <a:pt x="431" y="204"/>
                    <a:pt x="422" y="217"/>
                  </a:cubicBezTo>
                  <a:cubicBezTo>
                    <a:pt x="413" y="229"/>
                    <a:pt x="402" y="237"/>
                    <a:pt x="391" y="237"/>
                  </a:cubicBezTo>
                  <a:cubicBezTo>
                    <a:pt x="380" y="237"/>
                    <a:pt x="368" y="229"/>
                    <a:pt x="360" y="217"/>
                  </a:cubicBezTo>
                  <a:close/>
                  <a:moveTo>
                    <a:pt x="100" y="244"/>
                  </a:moveTo>
                  <a:cubicBezTo>
                    <a:pt x="113" y="244"/>
                    <a:pt x="127" y="235"/>
                    <a:pt x="137" y="221"/>
                  </a:cubicBezTo>
                  <a:cubicBezTo>
                    <a:pt x="147" y="208"/>
                    <a:pt x="154" y="190"/>
                    <a:pt x="154" y="172"/>
                  </a:cubicBezTo>
                  <a:cubicBezTo>
                    <a:pt x="154" y="172"/>
                    <a:pt x="154" y="172"/>
                    <a:pt x="154" y="172"/>
                  </a:cubicBezTo>
                  <a:cubicBezTo>
                    <a:pt x="154" y="172"/>
                    <a:pt x="154" y="172"/>
                    <a:pt x="154" y="172"/>
                  </a:cubicBezTo>
                  <a:cubicBezTo>
                    <a:pt x="154" y="170"/>
                    <a:pt x="154" y="169"/>
                    <a:pt x="154" y="168"/>
                  </a:cubicBezTo>
                  <a:cubicBezTo>
                    <a:pt x="154" y="130"/>
                    <a:pt x="160" y="99"/>
                    <a:pt x="114" y="93"/>
                  </a:cubicBezTo>
                  <a:cubicBezTo>
                    <a:pt x="110" y="92"/>
                    <a:pt x="105" y="92"/>
                    <a:pt x="99" y="92"/>
                  </a:cubicBezTo>
                  <a:cubicBezTo>
                    <a:pt x="93" y="92"/>
                    <a:pt x="87" y="93"/>
                    <a:pt x="82" y="94"/>
                  </a:cubicBezTo>
                  <a:cubicBezTo>
                    <a:pt x="40" y="100"/>
                    <a:pt x="46" y="131"/>
                    <a:pt x="46" y="168"/>
                  </a:cubicBezTo>
                  <a:cubicBezTo>
                    <a:pt x="46" y="169"/>
                    <a:pt x="46" y="170"/>
                    <a:pt x="46" y="172"/>
                  </a:cubicBezTo>
                  <a:cubicBezTo>
                    <a:pt x="46" y="172"/>
                    <a:pt x="46" y="172"/>
                    <a:pt x="46" y="172"/>
                  </a:cubicBezTo>
                  <a:cubicBezTo>
                    <a:pt x="46" y="172"/>
                    <a:pt x="46" y="172"/>
                    <a:pt x="46" y="172"/>
                  </a:cubicBezTo>
                  <a:cubicBezTo>
                    <a:pt x="46" y="190"/>
                    <a:pt x="52" y="208"/>
                    <a:pt x="62" y="221"/>
                  </a:cubicBezTo>
                  <a:cubicBezTo>
                    <a:pt x="72" y="235"/>
                    <a:pt x="86" y="244"/>
                    <a:pt x="100" y="244"/>
                  </a:cubicBezTo>
                  <a:close/>
                  <a:moveTo>
                    <a:pt x="68" y="217"/>
                  </a:moveTo>
                  <a:cubicBezTo>
                    <a:pt x="59" y="204"/>
                    <a:pt x="53" y="188"/>
                    <a:pt x="53" y="173"/>
                  </a:cubicBezTo>
                  <a:cubicBezTo>
                    <a:pt x="56" y="160"/>
                    <a:pt x="56" y="160"/>
                    <a:pt x="56" y="160"/>
                  </a:cubicBezTo>
                  <a:cubicBezTo>
                    <a:pt x="57" y="156"/>
                    <a:pt x="57" y="152"/>
                    <a:pt x="58" y="148"/>
                  </a:cubicBezTo>
                  <a:cubicBezTo>
                    <a:pt x="58" y="142"/>
                    <a:pt x="58" y="138"/>
                    <a:pt x="61" y="134"/>
                  </a:cubicBezTo>
                  <a:cubicBezTo>
                    <a:pt x="63" y="127"/>
                    <a:pt x="138" y="127"/>
                    <a:pt x="139" y="134"/>
                  </a:cubicBezTo>
                  <a:cubicBezTo>
                    <a:pt x="141" y="138"/>
                    <a:pt x="142" y="142"/>
                    <a:pt x="142" y="148"/>
                  </a:cubicBezTo>
                  <a:cubicBezTo>
                    <a:pt x="142" y="152"/>
                    <a:pt x="142" y="156"/>
                    <a:pt x="143" y="160"/>
                  </a:cubicBezTo>
                  <a:cubicBezTo>
                    <a:pt x="146" y="173"/>
                    <a:pt x="146" y="173"/>
                    <a:pt x="146" y="173"/>
                  </a:cubicBezTo>
                  <a:cubicBezTo>
                    <a:pt x="146" y="188"/>
                    <a:pt x="140" y="204"/>
                    <a:pt x="131" y="217"/>
                  </a:cubicBezTo>
                  <a:cubicBezTo>
                    <a:pt x="122" y="229"/>
                    <a:pt x="111" y="237"/>
                    <a:pt x="100" y="237"/>
                  </a:cubicBezTo>
                  <a:cubicBezTo>
                    <a:pt x="89" y="237"/>
                    <a:pt x="77" y="229"/>
                    <a:pt x="68" y="217"/>
                  </a:cubicBezTo>
                  <a:close/>
                  <a:moveTo>
                    <a:pt x="262" y="291"/>
                  </a:moveTo>
                  <a:cubicBezTo>
                    <a:pt x="253" y="308"/>
                    <a:pt x="253" y="308"/>
                    <a:pt x="253" y="308"/>
                  </a:cubicBezTo>
                  <a:cubicBezTo>
                    <a:pt x="252" y="310"/>
                    <a:pt x="251" y="311"/>
                    <a:pt x="252" y="313"/>
                  </a:cubicBezTo>
                  <a:cubicBezTo>
                    <a:pt x="260" y="412"/>
                    <a:pt x="260" y="412"/>
                    <a:pt x="260" y="412"/>
                  </a:cubicBezTo>
                  <a:cubicBezTo>
                    <a:pt x="285" y="360"/>
                    <a:pt x="299" y="326"/>
                    <a:pt x="314" y="264"/>
                  </a:cubicBezTo>
                  <a:cubicBezTo>
                    <a:pt x="364" y="275"/>
                    <a:pt x="402" y="298"/>
                    <a:pt x="402" y="334"/>
                  </a:cubicBezTo>
                  <a:cubicBezTo>
                    <a:pt x="402" y="437"/>
                    <a:pt x="402" y="437"/>
                    <a:pt x="402" y="437"/>
                  </a:cubicBezTo>
                  <a:cubicBezTo>
                    <a:pt x="402" y="454"/>
                    <a:pt x="388" y="467"/>
                    <a:pt x="371" y="467"/>
                  </a:cubicBezTo>
                  <a:cubicBezTo>
                    <a:pt x="287" y="467"/>
                    <a:pt x="203" y="467"/>
                    <a:pt x="119" y="467"/>
                  </a:cubicBezTo>
                  <a:cubicBezTo>
                    <a:pt x="102" y="467"/>
                    <a:pt x="88" y="454"/>
                    <a:pt x="88" y="437"/>
                  </a:cubicBezTo>
                  <a:cubicBezTo>
                    <a:pt x="88" y="402"/>
                    <a:pt x="88" y="368"/>
                    <a:pt x="88" y="334"/>
                  </a:cubicBezTo>
                  <a:cubicBezTo>
                    <a:pt x="88" y="298"/>
                    <a:pt x="126" y="275"/>
                    <a:pt x="176" y="264"/>
                  </a:cubicBezTo>
                  <a:cubicBezTo>
                    <a:pt x="191" y="327"/>
                    <a:pt x="206" y="360"/>
                    <a:pt x="231" y="413"/>
                  </a:cubicBezTo>
                  <a:cubicBezTo>
                    <a:pt x="239" y="313"/>
                    <a:pt x="239" y="313"/>
                    <a:pt x="239" y="313"/>
                  </a:cubicBezTo>
                  <a:cubicBezTo>
                    <a:pt x="239" y="311"/>
                    <a:pt x="239" y="310"/>
                    <a:pt x="238" y="308"/>
                  </a:cubicBezTo>
                  <a:cubicBezTo>
                    <a:pt x="229" y="291"/>
                    <a:pt x="229" y="291"/>
                    <a:pt x="229" y="291"/>
                  </a:cubicBezTo>
                  <a:cubicBezTo>
                    <a:pt x="228" y="290"/>
                    <a:pt x="228" y="289"/>
                    <a:pt x="229" y="288"/>
                  </a:cubicBezTo>
                  <a:cubicBezTo>
                    <a:pt x="229" y="287"/>
                    <a:pt x="230" y="286"/>
                    <a:pt x="231" y="286"/>
                  </a:cubicBezTo>
                  <a:cubicBezTo>
                    <a:pt x="241" y="286"/>
                    <a:pt x="250" y="286"/>
                    <a:pt x="259" y="286"/>
                  </a:cubicBezTo>
                  <a:cubicBezTo>
                    <a:pt x="261" y="286"/>
                    <a:pt x="262" y="287"/>
                    <a:pt x="262" y="288"/>
                  </a:cubicBezTo>
                  <a:cubicBezTo>
                    <a:pt x="263" y="289"/>
                    <a:pt x="263" y="290"/>
                    <a:pt x="262" y="291"/>
                  </a:cubicBezTo>
                  <a:close/>
                  <a:moveTo>
                    <a:pt x="490" y="371"/>
                  </a:moveTo>
                  <a:cubicBezTo>
                    <a:pt x="490" y="305"/>
                    <a:pt x="490" y="305"/>
                    <a:pt x="490" y="305"/>
                  </a:cubicBezTo>
                  <a:cubicBezTo>
                    <a:pt x="490" y="263"/>
                    <a:pt x="410" y="248"/>
                    <a:pt x="351" y="260"/>
                  </a:cubicBezTo>
                  <a:cubicBezTo>
                    <a:pt x="376" y="269"/>
                    <a:pt x="402" y="286"/>
                    <a:pt x="412" y="312"/>
                  </a:cubicBezTo>
                  <a:cubicBezTo>
                    <a:pt x="415" y="319"/>
                    <a:pt x="416" y="326"/>
                    <a:pt x="416" y="334"/>
                  </a:cubicBezTo>
                  <a:cubicBezTo>
                    <a:pt x="416" y="388"/>
                    <a:pt x="416" y="388"/>
                    <a:pt x="416" y="388"/>
                  </a:cubicBezTo>
                  <a:cubicBezTo>
                    <a:pt x="435" y="388"/>
                    <a:pt x="454" y="388"/>
                    <a:pt x="474" y="388"/>
                  </a:cubicBezTo>
                  <a:cubicBezTo>
                    <a:pt x="483" y="388"/>
                    <a:pt x="490" y="380"/>
                    <a:pt x="490" y="371"/>
                  </a:cubicBezTo>
                  <a:close/>
                  <a:moveTo>
                    <a:pt x="0" y="371"/>
                  </a:moveTo>
                  <a:cubicBezTo>
                    <a:pt x="0" y="380"/>
                    <a:pt x="7" y="388"/>
                    <a:pt x="16" y="388"/>
                  </a:cubicBezTo>
                  <a:cubicBezTo>
                    <a:pt x="36" y="388"/>
                    <a:pt x="55" y="388"/>
                    <a:pt x="74" y="388"/>
                  </a:cubicBezTo>
                  <a:cubicBezTo>
                    <a:pt x="74" y="334"/>
                    <a:pt x="74" y="334"/>
                    <a:pt x="74" y="334"/>
                  </a:cubicBezTo>
                  <a:cubicBezTo>
                    <a:pt x="74" y="326"/>
                    <a:pt x="75" y="319"/>
                    <a:pt x="78" y="312"/>
                  </a:cubicBezTo>
                  <a:cubicBezTo>
                    <a:pt x="88" y="286"/>
                    <a:pt x="114" y="269"/>
                    <a:pt x="139" y="260"/>
                  </a:cubicBezTo>
                  <a:cubicBezTo>
                    <a:pt x="80" y="248"/>
                    <a:pt x="0" y="263"/>
                    <a:pt x="0" y="305"/>
                  </a:cubicBezTo>
                  <a:cubicBezTo>
                    <a:pt x="0" y="327"/>
                    <a:pt x="0" y="349"/>
                    <a:pt x="0" y="371"/>
                  </a:cubicBezTo>
                  <a:close/>
                  <a:moveTo>
                    <a:pt x="197" y="192"/>
                  </a:moveTo>
                  <a:cubicBezTo>
                    <a:pt x="211" y="210"/>
                    <a:pt x="228" y="223"/>
                    <a:pt x="245" y="223"/>
                  </a:cubicBezTo>
                  <a:cubicBezTo>
                    <a:pt x="262" y="223"/>
                    <a:pt x="280" y="210"/>
                    <a:pt x="293" y="192"/>
                  </a:cubicBezTo>
                  <a:cubicBezTo>
                    <a:pt x="307" y="173"/>
                    <a:pt x="317" y="148"/>
                    <a:pt x="317" y="124"/>
                  </a:cubicBezTo>
                  <a:cubicBezTo>
                    <a:pt x="312" y="105"/>
                    <a:pt x="312" y="105"/>
                    <a:pt x="312" y="105"/>
                  </a:cubicBezTo>
                  <a:cubicBezTo>
                    <a:pt x="310" y="98"/>
                    <a:pt x="310" y="91"/>
                    <a:pt x="310" y="85"/>
                  </a:cubicBezTo>
                  <a:cubicBezTo>
                    <a:pt x="310" y="77"/>
                    <a:pt x="310" y="70"/>
                    <a:pt x="305" y="64"/>
                  </a:cubicBezTo>
                  <a:cubicBezTo>
                    <a:pt x="298" y="54"/>
                    <a:pt x="287" y="57"/>
                    <a:pt x="274" y="61"/>
                  </a:cubicBezTo>
                  <a:cubicBezTo>
                    <a:pt x="265" y="64"/>
                    <a:pt x="256" y="66"/>
                    <a:pt x="245" y="66"/>
                  </a:cubicBezTo>
                  <a:cubicBezTo>
                    <a:pt x="235" y="66"/>
                    <a:pt x="225" y="64"/>
                    <a:pt x="216" y="61"/>
                  </a:cubicBezTo>
                  <a:cubicBezTo>
                    <a:pt x="216" y="61"/>
                    <a:pt x="216" y="61"/>
                    <a:pt x="216" y="61"/>
                  </a:cubicBezTo>
                  <a:cubicBezTo>
                    <a:pt x="203" y="57"/>
                    <a:pt x="192" y="54"/>
                    <a:pt x="185" y="64"/>
                  </a:cubicBezTo>
                  <a:cubicBezTo>
                    <a:pt x="181" y="70"/>
                    <a:pt x="180" y="77"/>
                    <a:pt x="180" y="85"/>
                  </a:cubicBezTo>
                  <a:cubicBezTo>
                    <a:pt x="180" y="91"/>
                    <a:pt x="180" y="98"/>
                    <a:pt x="178" y="105"/>
                  </a:cubicBezTo>
                  <a:cubicBezTo>
                    <a:pt x="174" y="124"/>
                    <a:pt x="174" y="124"/>
                    <a:pt x="174" y="124"/>
                  </a:cubicBezTo>
                  <a:cubicBezTo>
                    <a:pt x="174" y="148"/>
                    <a:pt x="183" y="173"/>
                    <a:pt x="197" y="192"/>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cs typeface="+mn-ea"/>
                <a:sym typeface="+mn-lt"/>
              </a:endParaRPr>
            </a:p>
          </p:txBody>
        </p:sp>
        <p:sp>
          <p:nvSpPr>
            <p:cNvPr id="7" name="Freeform 29">
              <a:extLst>
                <a:ext uri="{FF2B5EF4-FFF2-40B4-BE49-F238E27FC236}">
                  <a16:creationId xmlns:a16="http://schemas.microsoft.com/office/drawing/2014/main" id="{A7AF2A75-69E2-4A74-9C1B-29E8ADF6185D}"/>
                </a:ext>
              </a:extLst>
            </p:cNvPr>
            <p:cNvSpPr>
              <a:spLocks noEditPoints="1"/>
            </p:cNvSpPr>
            <p:nvPr/>
          </p:nvSpPr>
          <p:spPr bwMode="auto">
            <a:xfrm>
              <a:off x="4193165" y="2651859"/>
              <a:ext cx="506744" cy="598693"/>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cs typeface="+mn-ea"/>
                <a:sym typeface="+mn-lt"/>
              </a:endParaRPr>
            </a:p>
          </p:txBody>
        </p:sp>
        <p:sp>
          <p:nvSpPr>
            <p:cNvPr id="8" name="Freeform 30">
              <a:extLst>
                <a:ext uri="{FF2B5EF4-FFF2-40B4-BE49-F238E27FC236}">
                  <a16:creationId xmlns:a16="http://schemas.microsoft.com/office/drawing/2014/main" id="{C2DA3C6F-75D7-411C-A387-AB7E9FA08713}"/>
                </a:ext>
              </a:extLst>
            </p:cNvPr>
            <p:cNvSpPr>
              <a:spLocks noEditPoints="1"/>
            </p:cNvSpPr>
            <p:nvPr/>
          </p:nvSpPr>
          <p:spPr bwMode="auto">
            <a:xfrm>
              <a:off x="7516809" y="2606482"/>
              <a:ext cx="551558" cy="689448"/>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cs typeface="+mn-ea"/>
                <a:sym typeface="+mn-lt"/>
              </a:endParaRPr>
            </a:p>
          </p:txBody>
        </p:sp>
        <p:sp>
          <p:nvSpPr>
            <p:cNvPr id="9" name="Rectangle 58">
              <a:extLst>
                <a:ext uri="{FF2B5EF4-FFF2-40B4-BE49-F238E27FC236}">
                  <a16:creationId xmlns:a16="http://schemas.microsoft.com/office/drawing/2014/main" id="{988BB1E6-B829-4498-87FC-C06C147C984B}"/>
                </a:ext>
              </a:extLst>
            </p:cNvPr>
            <p:cNvSpPr>
              <a:spLocks noChangeArrowheads="1"/>
            </p:cNvSpPr>
            <p:nvPr/>
          </p:nvSpPr>
          <p:spPr bwMode="auto">
            <a:xfrm rot="2700000">
              <a:off x="2655457" y="2650490"/>
              <a:ext cx="631043" cy="631043"/>
            </a:xfrm>
            <a:prstGeom prst="rect">
              <a:avLst/>
            </a:prstGeom>
            <a:noFill/>
            <a:ln w="25400" cap="flat" cmpd="sng" algn="ctr">
              <a:solidFill>
                <a:srgbClr val="D3A177"/>
              </a:solidFill>
              <a:prstDash val="solid"/>
            </a:ln>
            <a:effectLst>
              <a:outerShdw blurRad="254000" dist="127000" dir="2700000" algn="tl" rotWithShape="0">
                <a:prstClr val="black">
                  <a:alpha val="40000"/>
                </a:prstClr>
              </a:outerShdw>
            </a:effectLst>
          </p:spPr>
          <p:txBody>
            <a:bodyPr rtlCol="0" anchor="ctr"/>
            <a:lstStyle/>
            <a:p>
              <a:pPr algn="ctr"/>
              <a:endParaRPr lang="en-US" sz="1600" kern="0">
                <a:solidFill>
                  <a:schemeClr val="bg1"/>
                </a:solidFill>
                <a:cs typeface="+mn-ea"/>
                <a:sym typeface="+mn-lt"/>
              </a:endParaRPr>
            </a:p>
          </p:txBody>
        </p:sp>
        <p:sp>
          <p:nvSpPr>
            <p:cNvPr id="10" name="Rectangle 58">
              <a:extLst>
                <a:ext uri="{FF2B5EF4-FFF2-40B4-BE49-F238E27FC236}">
                  <a16:creationId xmlns:a16="http://schemas.microsoft.com/office/drawing/2014/main" id="{98A02B94-57CA-46D3-9ED6-EB752D237D5D}"/>
                </a:ext>
              </a:extLst>
            </p:cNvPr>
            <p:cNvSpPr>
              <a:spLocks noChangeArrowheads="1"/>
            </p:cNvSpPr>
            <p:nvPr/>
          </p:nvSpPr>
          <p:spPr bwMode="auto">
            <a:xfrm rot="2700000">
              <a:off x="8987566" y="2650490"/>
              <a:ext cx="631043" cy="631043"/>
            </a:xfrm>
            <a:prstGeom prst="rect">
              <a:avLst/>
            </a:prstGeom>
            <a:noFill/>
            <a:ln w="25400" cap="flat" cmpd="sng" algn="ctr">
              <a:solidFill>
                <a:srgbClr val="D3A177"/>
              </a:solidFill>
              <a:prstDash val="solid"/>
            </a:ln>
            <a:effectLst>
              <a:outerShdw blurRad="254000" dist="127000" dir="2700000" algn="tl" rotWithShape="0">
                <a:prstClr val="black">
                  <a:alpha val="40000"/>
                </a:prstClr>
              </a:outerShdw>
            </a:effectLst>
          </p:spPr>
          <p:txBody>
            <a:bodyPr rtlCol="0" anchor="ctr"/>
            <a:lstStyle/>
            <a:p>
              <a:pPr algn="ctr"/>
              <a:endParaRPr lang="en-US" sz="1600" kern="0">
                <a:solidFill>
                  <a:schemeClr val="bg1"/>
                </a:solidFill>
                <a:cs typeface="+mn-ea"/>
                <a:sym typeface="+mn-lt"/>
              </a:endParaRPr>
            </a:p>
          </p:txBody>
        </p:sp>
      </p:grpSp>
      <p:grpSp>
        <p:nvGrpSpPr>
          <p:cNvPr id="11" name="组合 10">
            <a:extLst>
              <a:ext uri="{FF2B5EF4-FFF2-40B4-BE49-F238E27FC236}">
                <a16:creationId xmlns:a16="http://schemas.microsoft.com/office/drawing/2014/main" id="{607B3F83-58E1-4E39-804D-A7B1CFC87B44}"/>
              </a:ext>
            </a:extLst>
          </p:cNvPr>
          <p:cNvGrpSpPr/>
          <p:nvPr/>
        </p:nvGrpSpPr>
        <p:grpSpPr>
          <a:xfrm>
            <a:off x="2340403" y="4116308"/>
            <a:ext cx="7936065" cy="1273365"/>
            <a:chOff x="1300299" y="4825775"/>
            <a:chExt cx="7936065" cy="1273365"/>
          </a:xfrm>
        </p:grpSpPr>
        <p:sp>
          <p:nvSpPr>
            <p:cNvPr id="12" name="TextBox 76">
              <a:extLst>
                <a:ext uri="{FF2B5EF4-FFF2-40B4-BE49-F238E27FC236}">
                  <a16:creationId xmlns:a16="http://schemas.microsoft.com/office/drawing/2014/main" id="{8DEB66CA-94E3-4A54-B074-CDC574575238}"/>
                </a:ext>
              </a:extLst>
            </p:cNvPr>
            <p:cNvSpPr txBox="1"/>
            <p:nvPr/>
          </p:nvSpPr>
          <p:spPr>
            <a:xfrm>
              <a:off x="1300299" y="4825775"/>
              <a:ext cx="1733670" cy="523220"/>
            </a:xfrm>
            <a:prstGeom prst="rect">
              <a:avLst/>
            </a:prstGeom>
            <a:noFill/>
            <a:effectLst/>
          </p:spPr>
          <p:txBody>
            <a:bodyPr wrap="square" rtlCol="0">
              <a:spAutoFit/>
            </a:bodyPr>
            <a:lstStyle/>
            <a:p>
              <a:endParaRPr lang="zh-CN" altLang="en-US" sz="2800" b="1" dirty="0">
                <a:solidFill>
                  <a:schemeClr val="tx1">
                    <a:lumMod val="75000"/>
                    <a:lumOff val="25000"/>
                  </a:schemeClr>
                </a:solidFill>
                <a:cs typeface="+mn-ea"/>
                <a:sym typeface="+mn-lt"/>
              </a:endParaRPr>
            </a:p>
          </p:txBody>
        </p:sp>
        <p:sp>
          <p:nvSpPr>
            <p:cNvPr id="13" name="文本框 12">
              <a:extLst>
                <a:ext uri="{FF2B5EF4-FFF2-40B4-BE49-F238E27FC236}">
                  <a16:creationId xmlns:a16="http://schemas.microsoft.com/office/drawing/2014/main" id="{B722573A-0791-4095-971C-7E658E22901F}"/>
                </a:ext>
              </a:extLst>
            </p:cNvPr>
            <p:cNvSpPr txBox="1"/>
            <p:nvPr/>
          </p:nvSpPr>
          <p:spPr>
            <a:xfrm>
              <a:off x="1300299" y="5397794"/>
              <a:ext cx="7936065" cy="701346"/>
            </a:xfrm>
            <a:prstGeom prst="rect">
              <a:avLst/>
            </a:prstGeom>
            <a:noFill/>
            <a:effectLst/>
          </p:spPr>
          <p:txBody>
            <a:bodyPr wrap="square" rtlCol="0">
              <a:spAutoFit/>
            </a:bodyPr>
            <a:lstStyle/>
            <a:p>
              <a:pPr>
                <a:lnSpc>
                  <a:spcPct val="130000"/>
                </a:lnSpc>
              </a:pPr>
              <a:r>
                <a:rPr lang="zh-CN" altLang="en-US" sz="1600" b="0" i="0" dirty="0">
                  <a:effectLst/>
                  <a:latin typeface="Segoe WPC"/>
                </a:rPr>
                <a:t>在搜索引擎优化中用于优化网页内容以提高在搜索引擎结果页面（</a:t>
              </a:r>
              <a:r>
                <a:rPr lang="en-US" altLang="zh-CN" sz="1600" b="0" i="0" dirty="0">
                  <a:effectLst/>
                  <a:latin typeface="Segoe WPC"/>
                </a:rPr>
                <a:t>SERP</a:t>
              </a:r>
              <a:r>
                <a:rPr lang="zh-CN" altLang="en-US" sz="1600" b="0" i="0" dirty="0">
                  <a:effectLst/>
                  <a:latin typeface="Segoe WPC"/>
                </a:rPr>
                <a:t>）中排名的关键词或短语</a:t>
              </a:r>
              <a:endParaRPr lang="en-US" altLang="zh-CN" sz="1600" dirty="0">
                <a:cs typeface="+mn-ea"/>
                <a:sym typeface="+mn-lt"/>
              </a:endParaRPr>
            </a:p>
          </p:txBody>
        </p:sp>
      </p:grpSp>
      <p:sp>
        <p:nvSpPr>
          <p:cNvPr id="14" name="文本框 13">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zh-CN" altLang="en-US" sz="2800" dirty="0">
                <a:solidFill>
                  <a:srgbClr val="794C28"/>
                </a:solidFill>
                <a:cs typeface="+mn-ea"/>
                <a:sym typeface="+mn-lt"/>
              </a:rPr>
              <a:t>关键词</a:t>
            </a:r>
          </a:p>
        </p:txBody>
      </p:sp>
      <p:sp>
        <p:nvSpPr>
          <p:cNvPr id="16" name="TextBox 15"/>
          <p:cNvSpPr txBox="1"/>
          <p:nvPr/>
        </p:nvSpPr>
        <p:spPr>
          <a:xfrm>
            <a:off x="107505" y="6515783"/>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模板 </a:t>
            </a:r>
            <a:r>
              <a:rPr kumimoji="0" lang="en-US" altLang="zh-CN" sz="100" b="0" i="0" u="none" strike="noStrike" kern="0" cap="none" spc="0" normalizeH="0" baseline="0" noProof="0" dirty="0">
                <a:ln>
                  <a:noFill/>
                </a:ln>
                <a:solidFill>
                  <a:schemeClr val="bg1"/>
                </a:solidFill>
                <a:effectLst/>
                <a:uLnTx/>
                <a:uFillTx/>
              </a:rPr>
              <a:t>http://www.1ppt.com/moban/</a:t>
            </a:r>
            <a:r>
              <a:rPr kumimoji="0" lang="zh-CN" altLang="en-US" sz="100" b="0" i="0" u="none" strike="noStrike" kern="0" cap="none" spc="0" normalizeH="0" baseline="0" noProof="0" dirty="0">
                <a:ln>
                  <a:noFill/>
                </a:ln>
                <a:solidFill>
                  <a:schemeClr val="bg1"/>
                </a:solidFill>
                <a:effectLst/>
                <a:uLnTx/>
                <a:uFillTx/>
              </a:rPr>
              <a:t> </a:t>
            </a:r>
            <a:endParaRPr kumimoji="0" lang="en-US" altLang="zh-CN" sz="1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2110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C82EB4D-40B8-497E-9999-B6A9D190C0E3}"/>
              </a:ext>
            </a:extLst>
          </p:cNvPr>
          <p:cNvGrpSpPr/>
          <p:nvPr/>
        </p:nvGrpSpPr>
        <p:grpSpPr>
          <a:xfrm>
            <a:off x="1111827" y="1493328"/>
            <a:ext cx="2424892" cy="2117439"/>
            <a:chOff x="1387399" y="1543937"/>
            <a:chExt cx="2424892" cy="2117439"/>
          </a:xfrm>
        </p:grpSpPr>
        <p:sp>
          <p:nvSpPr>
            <p:cNvPr id="3" name="稻壳儿小白白(http://dwz.cn/Wu2UP)">
              <a:extLst>
                <a:ext uri="{FF2B5EF4-FFF2-40B4-BE49-F238E27FC236}">
                  <a16:creationId xmlns:a16="http://schemas.microsoft.com/office/drawing/2014/main" id="{365339CC-B035-4E1E-8162-719A8A4C9CB4}"/>
                </a:ext>
              </a:extLst>
            </p:cNvPr>
            <p:cNvSpPr>
              <a:spLocks noChangeArrowheads="1"/>
            </p:cNvSpPr>
            <p:nvPr/>
          </p:nvSpPr>
          <p:spPr bwMode="auto">
            <a:xfrm flipV="1">
              <a:off x="2146223" y="1543937"/>
              <a:ext cx="862013" cy="862012"/>
            </a:xfrm>
            <a:prstGeom prst="ellipse">
              <a:avLst/>
            </a:prstGeom>
            <a:solidFill>
              <a:srgbClr val="794C28"/>
            </a:solidFill>
            <a:ln w="28575">
              <a:noFill/>
            </a:ln>
            <a:effectLst>
              <a:outerShdw blurRad="50800" dist="38100" dir="8100000" algn="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altLang="en-US" sz="36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4" name="稻壳儿小白白(http://dwz.cn/Wu2UP)">
              <a:extLst>
                <a:ext uri="{FF2B5EF4-FFF2-40B4-BE49-F238E27FC236}">
                  <a16:creationId xmlns:a16="http://schemas.microsoft.com/office/drawing/2014/main" id="{3C939904-AD3C-4173-B20B-43D9CAB3357E}"/>
                </a:ext>
              </a:extLst>
            </p:cNvPr>
            <p:cNvSpPr/>
            <p:nvPr/>
          </p:nvSpPr>
          <p:spPr bwMode="auto">
            <a:xfrm>
              <a:off x="2428798" y="1799524"/>
              <a:ext cx="277813" cy="339725"/>
            </a:xfrm>
            <a:custGeom>
              <a:avLst/>
              <a:gdLst>
                <a:gd name="T0" fmla="*/ 114170426 w 337"/>
                <a:gd name="T1" fmla="*/ 0 h 409"/>
                <a:gd name="T2" fmla="*/ 114170426 w 337"/>
                <a:gd name="T3" fmla="*/ 0 h 409"/>
                <a:gd name="T4" fmla="*/ 0 w 337"/>
                <a:gd name="T5" fmla="*/ 42776278 h 409"/>
                <a:gd name="T6" fmla="*/ 23785574 w 337"/>
                <a:gd name="T7" fmla="*/ 250446267 h 409"/>
                <a:gd name="T8" fmla="*/ 114170426 w 337"/>
                <a:gd name="T9" fmla="*/ 281493311 h 409"/>
                <a:gd name="T10" fmla="*/ 204556103 w 337"/>
                <a:gd name="T11" fmla="*/ 250446267 h 409"/>
                <a:gd name="T12" fmla="*/ 228341677 w 337"/>
                <a:gd name="T13" fmla="*/ 42776278 h 409"/>
                <a:gd name="T14" fmla="*/ 114170426 w 337"/>
                <a:gd name="T15" fmla="*/ 0 h 409"/>
                <a:gd name="T16" fmla="*/ 114170426 w 337"/>
                <a:gd name="T17" fmla="*/ 73823322 h 409"/>
                <a:gd name="T18" fmla="*/ 114170426 w 337"/>
                <a:gd name="T19" fmla="*/ 73823322 h 409"/>
                <a:gd name="T20" fmla="*/ 23785574 w 337"/>
                <a:gd name="T21" fmla="*/ 48985189 h 409"/>
                <a:gd name="T22" fmla="*/ 114170426 w 337"/>
                <a:gd name="T23" fmla="*/ 24837303 h 409"/>
                <a:gd name="T24" fmla="*/ 204556103 w 337"/>
                <a:gd name="T25" fmla="*/ 48985189 h 409"/>
                <a:gd name="T26" fmla="*/ 114170426 w 337"/>
                <a:gd name="T27" fmla="*/ 73823322 h 4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5" name="TextBox 76">
              <a:extLst>
                <a:ext uri="{FF2B5EF4-FFF2-40B4-BE49-F238E27FC236}">
                  <a16:creationId xmlns:a16="http://schemas.microsoft.com/office/drawing/2014/main" id="{1DD22D12-A38B-42F4-AC32-A83B06CF19C1}"/>
                </a:ext>
              </a:extLst>
            </p:cNvPr>
            <p:cNvSpPr txBox="1"/>
            <p:nvPr/>
          </p:nvSpPr>
          <p:spPr>
            <a:xfrm>
              <a:off x="1731744" y="2583917"/>
              <a:ext cx="1733670" cy="461665"/>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cs typeface="+mn-ea"/>
                  <a:sym typeface="+mn-lt"/>
                </a:rPr>
                <a:t>重要性</a:t>
              </a:r>
            </a:p>
          </p:txBody>
        </p:sp>
        <p:sp>
          <p:nvSpPr>
            <p:cNvPr id="6" name="文本框 5">
              <a:extLst>
                <a:ext uri="{FF2B5EF4-FFF2-40B4-BE49-F238E27FC236}">
                  <a16:creationId xmlns:a16="http://schemas.microsoft.com/office/drawing/2014/main" id="{8D6D9D7B-03EB-4B05-8D31-266ABFC1BF37}"/>
                </a:ext>
              </a:extLst>
            </p:cNvPr>
            <p:cNvSpPr txBox="1"/>
            <p:nvPr/>
          </p:nvSpPr>
          <p:spPr>
            <a:xfrm>
              <a:off x="1387399" y="2960030"/>
              <a:ext cx="2424892" cy="701346"/>
            </a:xfrm>
            <a:prstGeom prst="rect">
              <a:avLst/>
            </a:prstGeom>
            <a:noFill/>
            <a:effectLst/>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网站与用户之间相互沟通的基本要素</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7" name="组合 6">
            <a:extLst>
              <a:ext uri="{FF2B5EF4-FFF2-40B4-BE49-F238E27FC236}">
                <a16:creationId xmlns:a16="http://schemas.microsoft.com/office/drawing/2014/main" id="{1AEA2316-E0BA-44B9-8CB6-53EFB5D9A76E}"/>
              </a:ext>
            </a:extLst>
          </p:cNvPr>
          <p:cNvGrpSpPr/>
          <p:nvPr/>
        </p:nvGrpSpPr>
        <p:grpSpPr>
          <a:xfrm>
            <a:off x="1111827" y="4131606"/>
            <a:ext cx="2424892" cy="2141436"/>
            <a:chOff x="1387399" y="3906137"/>
            <a:chExt cx="2424892" cy="2141436"/>
          </a:xfrm>
        </p:grpSpPr>
        <p:sp>
          <p:nvSpPr>
            <p:cNvPr id="8" name="稻壳儿小白白(http://dwz.cn/Wu2UP)">
              <a:extLst>
                <a:ext uri="{FF2B5EF4-FFF2-40B4-BE49-F238E27FC236}">
                  <a16:creationId xmlns:a16="http://schemas.microsoft.com/office/drawing/2014/main" id="{EDE21B06-D9FB-48C1-87C1-47D2A1EFA6A6}"/>
                </a:ext>
              </a:extLst>
            </p:cNvPr>
            <p:cNvSpPr>
              <a:spLocks noChangeArrowheads="1"/>
            </p:cNvSpPr>
            <p:nvPr/>
          </p:nvSpPr>
          <p:spPr bwMode="auto">
            <a:xfrm flipV="1">
              <a:off x="2146223" y="3906137"/>
              <a:ext cx="862013" cy="862012"/>
            </a:xfrm>
            <a:prstGeom prst="ellipse">
              <a:avLst/>
            </a:prstGeom>
            <a:solidFill>
              <a:srgbClr val="D3A177"/>
            </a:solidFill>
            <a:ln w="28575">
              <a:noFill/>
            </a:ln>
            <a:effectLst>
              <a:outerShdw blurRad="50800" dist="38100" dir="8100000" algn="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altLang="en-US" sz="36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9" name="稻壳儿小白白(http://dwz.cn/Wu2UP)">
              <a:extLst>
                <a:ext uri="{FF2B5EF4-FFF2-40B4-BE49-F238E27FC236}">
                  <a16:creationId xmlns:a16="http://schemas.microsoft.com/office/drawing/2014/main" id="{DA6AEC1B-1BDA-469A-BA35-F9D3C4B1CCC3}"/>
                </a:ext>
              </a:extLst>
            </p:cNvPr>
            <p:cNvSpPr/>
            <p:nvPr/>
          </p:nvSpPr>
          <p:spPr bwMode="auto">
            <a:xfrm>
              <a:off x="2392286" y="4198237"/>
              <a:ext cx="369887" cy="311150"/>
            </a:xfrm>
            <a:custGeom>
              <a:avLst/>
              <a:gdLst>
                <a:gd name="T0" fmla="*/ 301204649 w 444"/>
                <a:gd name="T1" fmla="*/ 148218346 h 373"/>
                <a:gd name="T2" fmla="*/ 301204649 w 444"/>
                <a:gd name="T3" fmla="*/ 148218346 h 373"/>
                <a:gd name="T4" fmla="*/ 245683277 w 444"/>
                <a:gd name="T5" fmla="*/ 18788288 h 373"/>
                <a:gd name="T6" fmla="*/ 221392365 w 444"/>
                <a:gd name="T7" fmla="*/ 0 h 373"/>
                <a:gd name="T8" fmla="*/ 86058709 w 444"/>
                <a:gd name="T9" fmla="*/ 0 h 373"/>
                <a:gd name="T10" fmla="*/ 55521372 w 444"/>
                <a:gd name="T11" fmla="*/ 18788288 h 373"/>
                <a:gd name="T12" fmla="*/ 6246425 w 444"/>
                <a:gd name="T13" fmla="*/ 148218346 h 373"/>
                <a:gd name="T14" fmla="*/ 0 w 444"/>
                <a:gd name="T15" fmla="*/ 178836174 h 373"/>
                <a:gd name="T16" fmla="*/ 12492017 w 444"/>
                <a:gd name="T17" fmla="*/ 240071828 h 373"/>
                <a:gd name="T18" fmla="*/ 31231292 w 444"/>
                <a:gd name="T19" fmla="*/ 258860116 h 373"/>
                <a:gd name="T20" fmla="*/ 276913737 w 444"/>
                <a:gd name="T21" fmla="*/ 258860116 h 373"/>
                <a:gd name="T22" fmla="*/ 294959057 w 444"/>
                <a:gd name="T23" fmla="*/ 240071828 h 373"/>
                <a:gd name="T24" fmla="*/ 307451074 w 444"/>
                <a:gd name="T25" fmla="*/ 178836174 h 373"/>
                <a:gd name="T26" fmla="*/ 301204649 w 444"/>
                <a:gd name="T27" fmla="*/ 148218346 h 373"/>
                <a:gd name="T28" fmla="*/ 276913737 w 444"/>
                <a:gd name="T29" fmla="*/ 191361421 h 373"/>
                <a:gd name="T30" fmla="*/ 276913737 w 444"/>
                <a:gd name="T31" fmla="*/ 191361421 h 373"/>
                <a:gd name="T32" fmla="*/ 276913737 w 444"/>
                <a:gd name="T33" fmla="*/ 215717042 h 373"/>
                <a:gd name="T34" fmla="*/ 258175294 w 444"/>
                <a:gd name="T35" fmla="*/ 234504496 h 373"/>
                <a:gd name="T36" fmla="*/ 49275780 w 444"/>
                <a:gd name="T37" fmla="*/ 234504496 h 373"/>
                <a:gd name="T38" fmla="*/ 31231292 w 444"/>
                <a:gd name="T39" fmla="*/ 215717042 h 373"/>
                <a:gd name="T40" fmla="*/ 24290912 w 444"/>
                <a:gd name="T41" fmla="*/ 191361421 h 373"/>
                <a:gd name="T42" fmla="*/ 43029355 w 444"/>
                <a:gd name="T43" fmla="*/ 172573133 h 373"/>
                <a:gd name="T44" fmla="*/ 264421720 w 444"/>
                <a:gd name="T45" fmla="*/ 172573133 h 373"/>
                <a:gd name="T46" fmla="*/ 276913737 w 444"/>
                <a:gd name="T47" fmla="*/ 191361421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lumMod val="95000"/>
              </a:schemeClr>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0" name="TextBox 76">
              <a:extLst>
                <a:ext uri="{FF2B5EF4-FFF2-40B4-BE49-F238E27FC236}">
                  <a16:creationId xmlns:a16="http://schemas.microsoft.com/office/drawing/2014/main" id="{490AF4E2-C4B9-4E1A-8EB1-8897D012467E}"/>
                </a:ext>
              </a:extLst>
            </p:cNvPr>
            <p:cNvSpPr txBox="1"/>
            <p:nvPr/>
          </p:nvSpPr>
          <p:spPr>
            <a:xfrm>
              <a:off x="1731744" y="4970114"/>
              <a:ext cx="1733670" cy="461665"/>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cs typeface="+mn-ea"/>
                  <a:sym typeface="+mn-lt"/>
                  <a:hlinkClick r:id="rId3"/>
                </a:rPr>
                <a:t>趋势</a:t>
              </a:r>
              <a:endParaRPr kumimoji="0" lang="zh-CN" altLang="en-US" sz="2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1" name="文本框 10">
              <a:extLst>
                <a:ext uri="{FF2B5EF4-FFF2-40B4-BE49-F238E27FC236}">
                  <a16:creationId xmlns:a16="http://schemas.microsoft.com/office/drawing/2014/main" id="{B7E2FB7B-B8EE-4D4E-9223-69412E57476C}"/>
                </a:ext>
              </a:extLst>
            </p:cNvPr>
            <p:cNvSpPr txBox="1"/>
            <p:nvPr/>
          </p:nvSpPr>
          <p:spPr>
            <a:xfrm>
              <a:off x="1387399" y="5346227"/>
              <a:ext cx="2424892" cy="701346"/>
            </a:xfrm>
            <a:prstGeom prst="rect">
              <a:avLst/>
            </a:prstGeom>
            <a:noFill/>
            <a:effectLst/>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预计哪些关键词会成为热门关键词</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12" name="组合 11">
            <a:extLst>
              <a:ext uri="{FF2B5EF4-FFF2-40B4-BE49-F238E27FC236}">
                <a16:creationId xmlns:a16="http://schemas.microsoft.com/office/drawing/2014/main" id="{FA55EE30-374A-4C30-95B6-628A103878B9}"/>
              </a:ext>
            </a:extLst>
          </p:cNvPr>
          <p:cNvGrpSpPr/>
          <p:nvPr/>
        </p:nvGrpSpPr>
        <p:grpSpPr>
          <a:xfrm>
            <a:off x="3821984" y="1505854"/>
            <a:ext cx="2424892" cy="2117439"/>
            <a:chOff x="4886696" y="1543937"/>
            <a:chExt cx="2424892" cy="2117439"/>
          </a:xfrm>
        </p:grpSpPr>
        <p:sp>
          <p:nvSpPr>
            <p:cNvPr id="13" name="稻壳儿小白白(http://dwz.cn/Wu2UP)">
              <a:extLst>
                <a:ext uri="{FF2B5EF4-FFF2-40B4-BE49-F238E27FC236}">
                  <a16:creationId xmlns:a16="http://schemas.microsoft.com/office/drawing/2014/main" id="{5D0B225B-D788-4299-812E-247B6A8B9C40}"/>
                </a:ext>
              </a:extLst>
            </p:cNvPr>
            <p:cNvSpPr>
              <a:spLocks noChangeArrowheads="1"/>
            </p:cNvSpPr>
            <p:nvPr/>
          </p:nvSpPr>
          <p:spPr bwMode="auto">
            <a:xfrm flipV="1">
              <a:off x="5662539" y="1543937"/>
              <a:ext cx="862013" cy="862012"/>
            </a:xfrm>
            <a:prstGeom prst="ellipse">
              <a:avLst/>
            </a:prstGeom>
            <a:solidFill>
              <a:srgbClr val="D3A177"/>
            </a:solidFill>
            <a:ln w="28575">
              <a:noFill/>
            </a:ln>
            <a:effectLst>
              <a:outerShdw blurRad="50800" dist="38100" dir="8100000" algn="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altLang="en-US" sz="36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4" name="稻壳儿小白白(http://dwz.cn/Wu2UP)">
              <a:extLst>
                <a:ext uri="{FF2B5EF4-FFF2-40B4-BE49-F238E27FC236}">
                  <a16:creationId xmlns:a16="http://schemas.microsoft.com/office/drawing/2014/main" id="{F8F7B4BC-21F6-4889-823B-58EE42EAD390}"/>
                </a:ext>
              </a:extLst>
            </p:cNvPr>
            <p:cNvSpPr/>
            <p:nvPr/>
          </p:nvSpPr>
          <p:spPr bwMode="auto">
            <a:xfrm>
              <a:off x="5880027" y="1763012"/>
              <a:ext cx="428625" cy="412750"/>
            </a:xfrm>
            <a:custGeom>
              <a:avLst/>
              <a:gdLst>
                <a:gd name="T0" fmla="*/ 54722512 w 515"/>
                <a:gd name="T1" fmla="*/ 231497219 h 498"/>
                <a:gd name="T2" fmla="*/ 54722512 w 515"/>
                <a:gd name="T3" fmla="*/ 231497219 h 498"/>
                <a:gd name="T4" fmla="*/ 12468410 w 515"/>
                <a:gd name="T5" fmla="*/ 322859183 h 498"/>
                <a:gd name="T6" fmla="*/ 117065394 w 515"/>
                <a:gd name="T7" fmla="*/ 298129822 h 498"/>
                <a:gd name="T8" fmla="*/ 110830773 w 515"/>
                <a:gd name="T9" fmla="*/ 237679352 h 498"/>
                <a:gd name="T10" fmla="*/ 54722512 w 515"/>
                <a:gd name="T11" fmla="*/ 231497219 h 498"/>
                <a:gd name="T12" fmla="*/ 343575813 w 515"/>
                <a:gd name="T13" fmla="*/ 12365095 h 498"/>
                <a:gd name="T14" fmla="*/ 343575813 w 515"/>
                <a:gd name="T15" fmla="*/ 12365095 h 498"/>
                <a:gd name="T16" fmla="*/ 135075135 w 515"/>
                <a:gd name="T17" fmla="*/ 158681655 h 498"/>
                <a:gd name="T18" fmla="*/ 97669905 w 515"/>
                <a:gd name="T19" fmla="*/ 201271984 h 498"/>
                <a:gd name="T20" fmla="*/ 103903694 w 515"/>
                <a:gd name="T21" fmla="*/ 206767030 h 498"/>
                <a:gd name="T22" fmla="*/ 128840514 w 515"/>
                <a:gd name="T23" fmla="*/ 225314258 h 498"/>
                <a:gd name="T24" fmla="*/ 141308924 w 515"/>
                <a:gd name="T25" fmla="*/ 243175226 h 498"/>
                <a:gd name="T26" fmla="*/ 147543545 w 515"/>
                <a:gd name="T27" fmla="*/ 249357359 h 498"/>
                <a:gd name="T28" fmla="*/ 190490105 w 515"/>
                <a:gd name="T29" fmla="*/ 212949991 h 498"/>
                <a:gd name="T30" fmla="*/ 343575813 w 515"/>
                <a:gd name="T31" fmla="*/ 12365095 h 4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5" name="TextBox 76">
              <a:extLst>
                <a:ext uri="{FF2B5EF4-FFF2-40B4-BE49-F238E27FC236}">
                  <a16:creationId xmlns:a16="http://schemas.microsoft.com/office/drawing/2014/main" id="{52EC6F8D-27A8-49A6-8C0E-12BE00B79939}"/>
                </a:ext>
              </a:extLst>
            </p:cNvPr>
            <p:cNvSpPr txBox="1"/>
            <p:nvPr/>
          </p:nvSpPr>
          <p:spPr>
            <a:xfrm>
              <a:off x="5231041" y="2583917"/>
              <a:ext cx="1733670" cy="461665"/>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cs typeface="+mn-ea"/>
                  <a:sym typeface="+mn-lt"/>
                </a:rPr>
                <a:t>密度</a:t>
              </a:r>
            </a:p>
          </p:txBody>
        </p:sp>
        <p:sp>
          <p:nvSpPr>
            <p:cNvPr id="16" name="文本框 15">
              <a:extLst>
                <a:ext uri="{FF2B5EF4-FFF2-40B4-BE49-F238E27FC236}">
                  <a16:creationId xmlns:a16="http://schemas.microsoft.com/office/drawing/2014/main" id="{442C01DB-0A04-4BED-9302-A9D2BC1866CD}"/>
                </a:ext>
              </a:extLst>
            </p:cNvPr>
            <p:cNvSpPr txBox="1"/>
            <p:nvPr/>
          </p:nvSpPr>
          <p:spPr>
            <a:xfrm>
              <a:off x="4886696" y="2960030"/>
              <a:ext cx="2424892" cy="701346"/>
            </a:xfrm>
            <a:prstGeom prst="rect">
              <a:avLst/>
            </a:prstGeom>
            <a:noFill/>
            <a:effectLst/>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关键词在网页上出现的总次数与其他文字的比例</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17" name="组合 16">
            <a:extLst>
              <a:ext uri="{FF2B5EF4-FFF2-40B4-BE49-F238E27FC236}">
                <a16:creationId xmlns:a16="http://schemas.microsoft.com/office/drawing/2014/main" id="{2D5498E0-E17D-409C-9B5D-DCD20550DBE7}"/>
              </a:ext>
            </a:extLst>
          </p:cNvPr>
          <p:cNvGrpSpPr/>
          <p:nvPr/>
        </p:nvGrpSpPr>
        <p:grpSpPr>
          <a:xfrm>
            <a:off x="3821984" y="4144132"/>
            <a:ext cx="2424892" cy="1821348"/>
            <a:chOff x="4886696" y="3906137"/>
            <a:chExt cx="2424892" cy="1821348"/>
          </a:xfrm>
        </p:grpSpPr>
        <p:sp>
          <p:nvSpPr>
            <p:cNvPr id="18" name="稻壳儿小白白(http://dwz.cn/Wu2UP)">
              <a:extLst>
                <a:ext uri="{FF2B5EF4-FFF2-40B4-BE49-F238E27FC236}">
                  <a16:creationId xmlns:a16="http://schemas.microsoft.com/office/drawing/2014/main" id="{D45C9A1C-9899-4F00-959F-7590D606D8DC}"/>
                </a:ext>
              </a:extLst>
            </p:cNvPr>
            <p:cNvSpPr>
              <a:spLocks noChangeArrowheads="1"/>
            </p:cNvSpPr>
            <p:nvPr/>
          </p:nvSpPr>
          <p:spPr bwMode="auto">
            <a:xfrm flipV="1">
              <a:off x="5662539" y="3906137"/>
              <a:ext cx="862013" cy="862012"/>
            </a:xfrm>
            <a:prstGeom prst="ellipse">
              <a:avLst/>
            </a:prstGeom>
            <a:solidFill>
              <a:srgbClr val="794C28"/>
            </a:solidFill>
            <a:ln w="28575">
              <a:noFill/>
            </a:ln>
            <a:effectLst>
              <a:outerShdw blurRad="50800" dist="38100" dir="8100000" algn="tr"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altLang="en-US" sz="36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9" name="稻壳儿小白白(http://dwz.cn/Wu2UP)">
              <a:extLst>
                <a:ext uri="{FF2B5EF4-FFF2-40B4-BE49-F238E27FC236}">
                  <a16:creationId xmlns:a16="http://schemas.microsoft.com/office/drawing/2014/main" id="{C6893EF9-6D24-41F6-9D1C-339BD563B63A}"/>
                </a:ext>
              </a:extLst>
            </p:cNvPr>
            <p:cNvSpPr/>
            <p:nvPr/>
          </p:nvSpPr>
          <p:spPr bwMode="auto">
            <a:xfrm>
              <a:off x="5880027" y="4179187"/>
              <a:ext cx="376237" cy="384175"/>
            </a:xfrm>
            <a:custGeom>
              <a:avLst/>
              <a:gdLst>
                <a:gd name="T0" fmla="*/ 190536572 w 452"/>
                <a:gd name="T1" fmla="*/ 208133043 h 462"/>
                <a:gd name="T2" fmla="*/ 190536572 w 452"/>
                <a:gd name="T3" fmla="*/ 208133043 h 462"/>
                <a:gd name="T4" fmla="*/ 300701596 w 452"/>
                <a:gd name="T5" fmla="*/ 17978060 h 462"/>
                <a:gd name="T6" fmla="*/ 300701596 w 452"/>
                <a:gd name="T7" fmla="*/ 12446605 h 462"/>
                <a:gd name="T8" fmla="*/ 294466216 w 452"/>
                <a:gd name="T9" fmla="*/ 12446605 h 462"/>
                <a:gd name="T10" fmla="*/ 110165024 w 452"/>
                <a:gd name="T11" fmla="*/ 123081521 h 462"/>
                <a:gd name="T12" fmla="*/ 6235379 w 452"/>
                <a:gd name="T13" fmla="*/ 208133043 h 462"/>
                <a:gd name="T14" fmla="*/ 24249806 w 452"/>
                <a:gd name="T15" fmla="*/ 226802950 h 462"/>
                <a:gd name="T16" fmla="*/ 60972036 w 452"/>
                <a:gd name="T17" fmla="*/ 214356345 h 462"/>
                <a:gd name="T18" fmla="*/ 104622187 w 452"/>
                <a:gd name="T19" fmla="*/ 257227614 h 462"/>
                <a:gd name="T20" fmla="*/ 92150596 w 452"/>
                <a:gd name="T21" fmla="*/ 293875581 h 462"/>
                <a:gd name="T22" fmla="*/ 104622187 w 452"/>
                <a:gd name="T23" fmla="*/ 312545488 h 462"/>
                <a:gd name="T24" fmla="*/ 190536572 w 452"/>
                <a:gd name="T25" fmla="*/ 208133043 h 462"/>
                <a:gd name="T26" fmla="*/ 208550999 w 452"/>
                <a:gd name="T27" fmla="*/ 103720598 h 462"/>
                <a:gd name="T28" fmla="*/ 208550999 w 452"/>
                <a:gd name="T29" fmla="*/ 103720598 h 462"/>
                <a:gd name="T30" fmla="*/ 208550999 w 452"/>
                <a:gd name="T31" fmla="*/ 67072631 h 462"/>
                <a:gd name="T32" fmla="*/ 245272396 w 452"/>
                <a:gd name="T33" fmla="*/ 67072631 h 462"/>
                <a:gd name="T34" fmla="*/ 245272396 w 452"/>
                <a:gd name="T35" fmla="*/ 103720598 h 462"/>
                <a:gd name="T36" fmla="*/ 208550999 w 452"/>
                <a:gd name="T37" fmla="*/ 103720598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lumMod val="95000"/>
              </a:schemeClr>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0" name="TextBox 76">
              <a:extLst>
                <a:ext uri="{FF2B5EF4-FFF2-40B4-BE49-F238E27FC236}">
                  <a16:creationId xmlns:a16="http://schemas.microsoft.com/office/drawing/2014/main" id="{4CF4B24E-85E1-42C9-ACC2-D7E3459EF402}"/>
                </a:ext>
              </a:extLst>
            </p:cNvPr>
            <p:cNvSpPr txBox="1"/>
            <p:nvPr/>
          </p:nvSpPr>
          <p:spPr>
            <a:xfrm>
              <a:off x="5231041" y="4970114"/>
              <a:ext cx="1733670" cy="461665"/>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cs typeface="+mn-ea"/>
                  <a:sym typeface="+mn-lt"/>
                </a:rPr>
                <a:t>长尾关键词</a:t>
              </a:r>
            </a:p>
          </p:txBody>
        </p:sp>
        <p:sp>
          <p:nvSpPr>
            <p:cNvPr id="21" name="文本框 20">
              <a:extLst>
                <a:ext uri="{FF2B5EF4-FFF2-40B4-BE49-F238E27FC236}">
                  <a16:creationId xmlns:a16="http://schemas.microsoft.com/office/drawing/2014/main" id="{7D58060A-2B83-49A9-AE02-31BC65E45F9F}"/>
                </a:ext>
              </a:extLst>
            </p:cNvPr>
            <p:cNvSpPr txBox="1"/>
            <p:nvPr/>
          </p:nvSpPr>
          <p:spPr>
            <a:xfrm>
              <a:off x="4886696" y="5346227"/>
              <a:ext cx="2424892" cy="381258"/>
            </a:xfrm>
            <a:prstGeom prst="rect">
              <a:avLst/>
            </a:prstGeom>
            <a:noFill/>
            <a:effectLst/>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核心关键词的一个延伸</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sp>
        <p:nvSpPr>
          <p:cNvPr id="32" name="文本框 31">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794C28"/>
                </a:solidFill>
                <a:effectLst/>
                <a:uLnTx/>
                <a:uFillTx/>
                <a:cs typeface="+mn-ea"/>
                <a:sym typeface="+mn-lt"/>
              </a:rPr>
              <a:t>关键词</a:t>
            </a:r>
          </a:p>
        </p:txBody>
      </p:sp>
      <p:pic>
        <p:nvPicPr>
          <p:cNvPr id="33" name="图片 32">
            <a:extLst>
              <a:ext uri="{FF2B5EF4-FFF2-40B4-BE49-F238E27FC236}">
                <a16:creationId xmlns:a16="http://schemas.microsoft.com/office/drawing/2014/main" id="{3028D042-D27D-43A9-AA56-2A2A9ACE577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6685" y="1665962"/>
            <a:ext cx="5365315" cy="4152800"/>
          </a:xfrm>
          <a:prstGeom prst="rect">
            <a:avLst/>
          </a:prstGeom>
        </p:spPr>
      </p:pic>
    </p:spTree>
    <p:extLst>
      <p:ext uri="{BB962C8B-B14F-4D97-AF65-F5344CB8AC3E}">
        <p14:creationId xmlns:p14="http://schemas.microsoft.com/office/powerpoint/2010/main" val="217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1FD428-B480-458D-932D-80779CDF9BB8}"/>
              </a:ext>
            </a:extLst>
          </p:cNvPr>
          <p:cNvSpPr/>
          <p:nvPr/>
        </p:nvSpPr>
        <p:spPr>
          <a:xfrm>
            <a:off x="1056234" y="2302385"/>
            <a:ext cx="2127697" cy="2127697"/>
          </a:xfrm>
          <a:prstGeom prst="ellipse">
            <a:avLst/>
          </a:prstGeom>
          <a:blipFill>
            <a:blip r:embed="rId3" cstate="screen">
              <a:extLst>
                <a:ext uri="{28A0092B-C50C-407E-A947-70E740481C1C}">
                  <a14:useLocalDpi xmlns:a14="http://schemas.microsoft.com/office/drawing/2010/main"/>
                </a:ext>
              </a:extLst>
            </a:blip>
            <a:stretch>
              <a:fillRect/>
            </a:stretch>
          </a:blip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lumMod val="95000"/>
                </a:prstClr>
              </a:solidFill>
              <a:cs typeface="+mn-ea"/>
              <a:sym typeface="+mn-lt"/>
            </a:endParaRPr>
          </a:p>
        </p:txBody>
      </p:sp>
      <p:sp>
        <p:nvSpPr>
          <p:cNvPr id="3" name="Rectangle 5">
            <a:extLst>
              <a:ext uri="{FF2B5EF4-FFF2-40B4-BE49-F238E27FC236}">
                <a16:creationId xmlns:a16="http://schemas.microsoft.com/office/drawing/2014/main" id="{047BAA8D-ACBD-488E-9AE1-71EB95A9FD43}"/>
              </a:ext>
            </a:extLst>
          </p:cNvPr>
          <p:cNvSpPr/>
          <p:nvPr/>
        </p:nvSpPr>
        <p:spPr>
          <a:xfrm>
            <a:off x="3711241" y="2302385"/>
            <a:ext cx="2127697" cy="2127697"/>
          </a:xfrm>
          <a:prstGeom prst="ellipse">
            <a:avLst/>
          </a:prstGeom>
          <a:blipFill>
            <a:blip r:embed="rId4" cstate="screen">
              <a:extLst>
                <a:ext uri="{28A0092B-C50C-407E-A947-70E740481C1C}">
                  <a14:useLocalDpi xmlns:a14="http://schemas.microsoft.com/office/drawing/2010/main"/>
                </a:ext>
              </a:extLst>
            </a:blip>
            <a:stretch>
              <a:fillRect/>
            </a:stretch>
          </a:blip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lumMod val="95000"/>
                </a:prstClr>
              </a:solidFill>
              <a:cs typeface="+mn-ea"/>
              <a:sym typeface="+mn-lt"/>
            </a:endParaRPr>
          </a:p>
        </p:txBody>
      </p:sp>
      <p:sp>
        <p:nvSpPr>
          <p:cNvPr id="4" name="Rectangle 6">
            <a:extLst>
              <a:ext uri="{FF2B5EF4-FFF2-40B4-BE49-F238E27FC236}">
                <a16:creationId xmlns:a16="http://schemas.microsoft.com/office/drawing/2014/main" id="{BDC23B95-D179-42E0-874A-10FEA9BB492E}"/>
              </a:ext>
            </a:extLst>
          </p:cNvPr>
          <p:cNvSpPr/>
          <p:nvPr/>
        </p:nvSpPr>
        <p:spPr>
          <a:xfrm>
            <a:off x="6366248" y="2304074"/>
            <a:ext cx="2127697" cy="2127697"/>
          </a:xfrm>
          <a:prstGeom prst="ellipse">
            <a:avLst/>
          </a:prstGeom>
          <a:blipFill>
            <a:blip r:embed="rId5" cstate="screen">
              <a:extLst>
                <a:ext uri="{28A0092B-C50C-407E-A947-70E740481C1C}">
                  <a14:useLocalDpi xmlns:a14="http://schemas.microsoft.com/office/drawing/2010/main"/>
                </a:ext>
              </a:extLst>
            </a:blip>
            <a:stretch>
              <a:fillRect/>
            </a:stretch>
          </a:blip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lumMod val="95000"/>
                </a:prstClr>
              </a:solidFill>
              <a:cs typeface="+mn-ea"/>
              <a:sym typeface="+mn-lt"/>
            </a:endParaRPr>
          </a:p>
        </p:txBody>
      </p:sp>
      <p:sp>
        <p:nvSpPr>
          <p:cNvPr id="5" name="Rectangle 7">
            <a:extLst>
              <a:ext uri="{FF2B5EF4-FFF2-40B4-BE49-F238E27FC236}">
                <a16:creationId xmlns:a16="http://schemas.microsoft.com/office/drawing/2014/main" id="{063EE12F-6352-4802-A328-C31D44BAAE5E}"/>
              </a:ext>
            </a:extLst>
          </p:cNvPr>
          <p:cNvSpPr/>
          <p:nvPr/>
        </p:nvSpPr>
        <p:spPr>
          <a:xfrm>
            <a:off x="9021256" y="2304074"/>
            <a:ext cx="2127697" cy="2127697"/>
          </a:xfrm>
          <a:prstGeom prst="ellipse">
            <a:avLst/>
          </a:prstGeom>
          <a:blipFill>
            <a:blip r:embed="rId6" cstate="screen">
              <a:extLst>
                <a:ext uri="{28A0092B-C50C-407E-A947-70E740481C1C}">
                  <a14:useLocalDpi xmlns:a14="http://schemas.microsoft.com/office/drawing/2010/main"/>
                </a:ext>
              </a:extLst>
            </a:blip>
            <a:stretch>
              <a:fillRect/>
            </a:stretch>
          </a:blip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lumMod val="95000"/>
                </a:prstClr>
              </a:solidFill>
              <a:cs typeface="+mn-ea"/>
              <a:sym typeface="+mn-lt"/>
            </a:endParaRPr>
          </a:p>
        </p:txBody>
      </p:sp>
      <p:sp>
        <p:nvSpPr>
          <p:cNvPr id="6" name="TextBox 76">
            <a:extLst>
              <a:ext uri="{FF2B5EF4-FFF2-40B4-BE49-F238E27FC236}">
                <a16:creationId xmlns:a16="http://schemas.microsoft.com/office/drawing/2014/main" id="{62B18C3E-0419-450B-9CB4-402D42B3DDE9}"/>
              </a:ext>
            </a:extLst>
          </p:cNvPr>
          <p:cNvSpPr txBox="1"/>
          <p:nvPr/>
        </p:nvSpPr>
        <p:spPr>
          <a:xfrm>
            <a:off x="1253247" y="4209812"/>
            <a:ext cx="1733670" cy="400110"/>
          </a:xfrm>
          <a:prstGeom prst="rect">
            <a:avLst/>
          </a:prstGeom>
          <a:solidFill>
            <a:srgbClr val="794C28"/>
          </a:solidFill>
          <a:ln w="28575">
            <a:noFill/>
          </a:ln>
          <a:effectLst>
            <a:outerShdw blurRad="50800" dist="38100" dir="8100000" algn="tr" rotWithShape="0">
              <a:prstClr val="black">
                <a:alpha val="40000"/>
              </a:prstClr>
            </a:outerShdw>
          </a:effectLst>
        </p:spPr>
        <p:txBody>
          <a:bodyPr anchor="ctr"/>
          <a:lstStyle>
            <a:defPPr>
              <a:defRPr lang="zh-CN"/>
            </a:defPPr>
            <a:lvl1pPr algn="ctr">
              <a:defRPr sz="2000">
                <a:solidFill>
                  <a:schemeClr val="bg1">
                    <a:lumMod val="95000"/>
                  </a:schemeClr>
                </a:solidFill>
                <a:latin typeface="Calibri" panose="020F0502020204030204" pitchFamily="34" charset="0"/>
                <a:ea typeface="宋体" panose="02010600030101010101" pitchFamily="2" charset="-122"/>
              </a:defRPr>
            </a:lvl1pPr>
          </a:lstStyle>
          <a:p>
            <a:r>
              <a:rPr lang="zh-CN" altLang="en-US" dirty="0">
                <a:solidFill>
                  <a:prstClr val="white">
                    <a:lumMod val="95000"/>
                  </a:prstClr>
                </a:solidFill>
                <a:latin typeface="+mn-lt"/>
                <a:ea typeface="+mn-ea"/>
                <a:cs typeface="+mn-ea"/>
                <a:sym typeface="+mn-lt"/>
              </a:rPr>
              <a:t>表现形式</a:t>
            </a:r>
          </a:p>
        </p:txBody>
      </p:sp>
      <p:sp>
        <p:nvSpPr>
          <p:cNvPr id="7" name="文本框 6">
            <a:extLst>
              <a:ext uri="{FF2B5EF4-FFF2-40B4-BE49-F238E27FC236}">
                <a16:creationId xmlns:a16="http://schemas.microsoft.com/office/drawing/2014/main" id="{357E4FE0-1D27-4594-ABEE-0BC7834E2FD5}"/>
              </a:ext>
            </a:extLst>
          </p:cNvPr>
          <p:cNvSpPr txBox="1"/>
          <p:nvPr/>
        </p:nvSpPr>
        <p:spPr>
          <a:xfrm>
            <a:off x="1081075" y="4818545"/>
            <a:ext cx="2078015" cy="1021433"/>
          </a:xfrm>
          <a:prstGeom prst="rect">
            <a:avLst/>
          </a:prstGeom>
          <a:noFill/>
          <a:effectLst/>
        </p:spPr>
        <p:txBody>
          <a:bodyPr wrap="square" rtlCol="0">
            <a:spAutoFit/>
          </a:bodyPr>
          <a:lstStyle/>
          <a:p>
            <a:pPr lvl="0" algn="ctr">
              <a:lnSpc>
                <a:spcPct val="130000"/>
              </a:lnSpc>
              <a:defRPr/>
            </a:pPr>
            <a:r>
              <a:rPr lang="zh-CN" altLang="en-US" sz="1600" dirty="0">
                <a:solidFill>
                  <a:schemeClr val="tx1">
                    <a:lumMod val="75000"/>
                    <a:lumOff val="25000"/>
                  </a:schemeClr>
                </a:solidFill>
                <a:cs typeface="+mn-ea"/>
                <a:sym typeface="+mn-lt"/>
              </a:rPr>
              <a:t>定位精准度高的词语</a:t>
            </a:r>
            <a:endParaRPr lang="en-US" altLang="zh-CN" sz="1600" dirty="0">
              <a:solidFill>
                <a:schemeClr val="tx1">
                  <a:lumMod val="75000"/>
                  <a:lumOff val="25000"/>
                </a:schemeClr>
              </a:solidFill>
              <a:cs typeface="+mn-ea"/>
              <a:sym typeface="+mn-lt"/>
            </a:endParaRPr>
          </a:p>
          <a:p>
            <a:pPr lvl="0" algn="ctr">
              <a:lnSpc>
                <a:spcPct val="130000"/>
              </a:lnSpc>
              <a:defRPr/>
            </a:pPr>
            <a:r>
              <a:rPr lang="zh-CN" altLang="en-US" sz="1600" dirty="0">
                <a:solidFill>
                  <a:schemeClr val="tx1">
                    <a:lumMod val="75000"/>
                    <a:lumOff val="25000"/>
                  </a:schemeClr>
                </a:solidFill>
                <a:cs typeface="+mn-ea"/>
                <a:sym typeface="+mn-lt"/>
              </a:rPr>
              <a:t>业务扩展而来</a:t>
            </a:r>
            <a:endParaRPr lang="en-US" altLang="zh-CN" sz="1600" dirty="0">
              <a:solidFill>
                <a:schemeClr val="tx1">
                  <a:lumMod val="75000"/>
                  <a:lumOff val="25000"/>
                </a:schemeClr>
              </a:solidFill>
              <a:cs typeface="+mn-ea"/>
              <a:sym typeface="+mn-lt"/>
            </a:endParaRPr>
          </a:p>
          <a:p>
            <a:pPr lvl="0" algn="ctr">
              <a:lnSpc>
                <a:spcPct val="130000"/>
              </a:lnSpc>
              <a:defRPr/>
            </a:pPr>
            <a:r>
              <a:rPr lang="zh-CN" altLang="en-US" sz="1600" dirty="0">
                <a:solidFill>
                  <a:schemeClr val="tx1">
                    <a:lumMod val="75000"/>
                    <a:lumOff val="25000"/>
                  </a:schemeClr>
                </a:solidFill>
                <a:cs typeface="+mn-ea"/>
                <a:sym typeface="+mn-lt"/>
              </a:rPr>
              <a:t>用户可能使用</a:t>
            </a:r>
            <a:endParaRPr lang="en-US" altLang="zh-CN" sz="1600" dirty="0">
              <a:solidFill>
                <a:schemeClr val="tx1">
                  <a:lumMod val="75000"/>
                  <a:lumOff val="25000"/>
                </a:schemeClr>
              </a:solidFill>
              <a:cs typeface="+mn-ea"/>
              <a:sym typeface="+mn-lt"/>
            </a:endParaRPr>
          </a:p>
        </p:txBody>
      </p:sp>
      <p:sp>
        <p:nvSpPr>
          <p:cNvPr id="8" name="TextBox 76">
            <a:extLst>
              <a:ext uri="{FF2B5EF4-FFF2-40B4-BE49-F238E27FC236}">
                <a16:creationId xmlns:a16="http://schemas.microsoft.com/office/drawing/2014/main" id="{87D7E5BC-C2CD-4489-811D-9CEC637845B2}"/>
              </a:ext>
            </a:extLst>
          </p:cNvPr>
          <p:cNvSpPr txBox="1"/>
          <p:nvPr/>
        </p:nvSpPr>
        <p:spPr>
          <a:xfrm>
            <a:off x="3908254" y="4209812"/>
            <a:ext cx="1733670" cy="400110"/>
          </a:xfrm>
          <a:prstGeom prst="rect">
            <a:avLst/>
          </a:prstGeom>
          <a:solidFill>
            <a:srgbClr val="D3A177"/>
          </a:solidFill>
          <a:ln w="28575">
            <a:noFill/>
          </a:ln>
          <a:effectLst>
            <a:outerShdw blurRad="50800" dist="38100" dir="8100000" algn="tr" rotWithShape="0">
              <a:prstClr val="black">
                <a:alpha val="40000"/>
              </a:prstClr>
            </a:outerShdw>
          </a:effectLst>
        </p:spPr>
        <p:txBody>
          <a:bodyPr anchor="ctr"/>
          <a:lstStyle>
            <a:defPPr>
              <a:defRPr lang="zh-CN"/>
            </a:defPPr>
            <a:lvl1pPr algn="ctr">
              <a:defRPr sz="2000">
                <a:solidFill>
                  <a:schemeClr val="bg1">
                    <a:lumMod val="95000"/>
                  </a:schemeClr>
                </a:solidFill>
                <a:latin typeface="Calibri" panose="020F0502020204030204" pitchFamily="34" charset="0"/>
                <a:ea typeface="宋体" panose="02010600030101010101" pitchFamily="2" charset="-122"/>
              </a:defRPr>
            </a:lvl1pPr>
          </a:lstStyle>
          <a:p>
            <a:r>
              <a:rPr lang="zh-CN" altLang="en-US" dirty="0">
                <a:solidFill>
                  <a:prstClr val="white">
                    <a:lumMod val="95000"/>
                  </a:prstClr>
                </a:solidFill>
                <a:latin typeface="+mn-lt"/>
                <a:ea typeface="+mn-ea"/>
                <a:cs typeface="+mn-ea"/>
                <a:sym typeface="+mn-lt"/>
              </a:rPr>
              <a:t>基本条件</a:t>
            </a:r>
          </a:p>
        </p:txBody>
      </p:sp>
      <p:sp>
        <p:nvSpPr>
          <p:cNvPr id="9" name="文本框 8">
            <a:extLst>
              <a:ext uri="{FF2B5EF4-FFF2-40B4-BE49-F238E27FC236}">
                <a16:creationId xmlns:a16="http://schemas.microsoft.com/office/drawing/2014/main" id="{DAC4877A-687F-4FE7-8288-D3BEDA52162F}"/>
              </a:ext>
            </a:extLst>
          </p:cNvPr>
          <p:cNvSpPr txBox="1"/>
          <p:nvPr/>
        </p:nvSpPr>
        <p:spPr>
          <a:xfrm>
            <a:off x="3736082" y="4818545"/>
            <a:ext cx="2078015" cy="1156855"/>
          </a:xfrm>
          <a:prstGeom prst="rect">
            <a:avLst/>
          </a:prstGeom>
          <a:noFill/>
          <a:effectLst/>
        </p:spPr>
        <p:txBody>
          <a:bodyPr wrap="square" rtlCol="0">
            <a:spAutoFit/>
          </a:bodyPr>
          <a:lstStyle/>
          <a:p>
            <a:pPr algn="ctr">
              <a:lnSpc>
                <a:spcPct val="150000"/>
              </a:lnSpc>
            </a:pPr>
            <a:r>
              <a:rPr lang="zh-CN" altLang="en-US" sz="1600" dirty="0">
                <a:solidFill>
                  <a:schemeClr val="tx1">
                    <a:lumMod val="75000"/>
                    <a:lumOff val="25000"/>
                  </a:schemeClr>
                </a:solidFill>
                <a:cs typeface="+mn-ea"/>
                <a:sym typeface="+mn-lt"/>
              </a:rPr>
              <a:t>与网站内容有关</a:t>
            </a:r>
            <a:endParaRPr lang="en-US" altLang="zh-CN" sz="1600" dirty="0">
              <a:solidFill>
                <a:schemeClr val="tx1">
                  <a:lumMod val="75000"/>
                  <a:lumOff val="25000"/>
                </a:schemeClr>
              </a:solidFill>
              <a:cs typeface="+mn-ea"/>
              <a:sym typeface="+mn-lt"/>
            </a:endParaRPr>
          </a:p>
          <a:p>
            <a:pPr algn="ctr">
              <a:lnSpc>
                <a:spcPct val="150000"/>
              </a:lnSpc>
            </a:pPr>
            <a:r>
              <a:rPr lang="zh-CN" altLang="en-US" sz="1600" dirty="0">
                <a:solidFill>
                  <a:schemeClr val="tx1">
                    <a:lumMod val="75000"/>
                    <a:lumOff val="25000"/>
                  </a:schemeClr>
                </a:solidFill>
                <a:cs typeface="+mn-ea"/>
                <a:sym typeface="+mn-lt"/>
              </a:rPr>
              <a:t>用户有可能来查询</a:t>
            </a:r>
            <a:endParaRPr lang="en-US" altLang="zh-CN" sz="1600" dirty="0">
              <a:solidFill>
                <a:schemeClr val="tx1">
                  <a:lumMod val="75000"/>
                  <a:lumOff val="25000"/>
                </a:schemeClr>
              </a:solidFill>
              <a:cs typeface="+mn-ea"/>
              <a:sym typeface="+mn-lt"/>
            </a:endParaRPr>
          </a:p>
          <a:p>
            <a:pPr algn="ctr">
              <a:lnSpc>
                <a:spcPct val="150000"/>
              </a:lnSpc>
            </a:pPr>
            <a:r>
              <a:rPr lang="zh-CN" altLang="en-US" sz="1600" dirty="0">
                <a:solidFill>
                  <a:schemeClr val="tx1">
                    <a:lumMod val="75000"/>
                    <a:lumOff val="25000"/>
                  </a:schemeClr>
                </a:solidFill>
                <a:cs typeface="+mn-ea"/>
                <a:sym typeface="+mn-lt"/>
              </a:rPr>
              <a:t>满足用户要求</a:t>
            </a:r>
            <a:endParaRPr lang="en-US" altLang="zh-CN" sz="1600" dirty="0">
              <a:solidFill>
                <a:schemeClr val="tx1">
                  <a:lumMod val="75000"/>
                  <a:lumOff val="25000"/>
                </a:schemeClr>
              </a:solidFill>
              <a:cs typeface="+mn-ea"/>
              <a:sym typeface="+mn-lt"/>
            </a:endParaRPr>
          </a:p>
        </p:txBody>
      </p:sp>
      <p:sp>
        <p:nvSpPr>
          <p:cNvPr id="10" name="TextBox 76">
            <a:extLst>
              <a:ext uri="{FF2B5EF4-FFF2-40B4-BE49-F238E27FC236}">
                <a16:creationId xmlns:a16="http://schemas.microsoft.com/office/drawing/2014/main" id="{76C12030-2AE7-4C76-A600-18CB50A0691C}"/>
              </a:ext>
            </a:extLst>
          </p:cNvPr>
          <p:cNvSpPr txBox="1"/>
          <p:nvPr/>
        </p:nvSpPr>
        <p:spPr>
          <a:xfrm>
            <a:off x="6563261" y="4209812"/>
            <a:ext cx="1733670" cy="400110"/>
          </a:xfrm>
          <a:prstGeom prst="rect">
            <a:avLst/>
          </a:prstGeom>
          <a:solidFill>
            <a:srgbClr val="794C28"/>
          </a:solidFill>
          <a:ln w="28575">
            <a:noFill/>
          </a:ln>
          <a:effectLst>
            <a:outerShdw blurRad="50800" dist="38100" dir="8100000" algn="tr" rotWithShape="0">
              <a:prstClr val="black">
                <a:alpha val="40000"/>
              </a:prstClr>
            </a:outerShdw>
          </a:effectLst>
        </p:spPr>
        <p:txBody>
          <a:bodyPr anchor="ctr"/>
          <a:lstStyle>
            <a:defPPr>
              <a:defRPr lang="zh-CN"/>
            </a:defPPr>
            <a:lvl1pPr algn="ctr">
              <a:defRPr sz="2000">
                <a:solidFill>
                  <a:schemeClr val="bg1">
                    <a:lumMod val="95000"/>
                  </a:schemeClr>
                </a:solidFill>
                <a:latin typeface="Calibri" panose="020F0502020204030204" pitchFamily="34" charset="0"/>
                <a:ea typeface="宋体" panose="02010600030101010101" pitchFamily="2" charset="-122"/>
              </a:defRPr>
            </a:lvl1pPr>
          </a:lstStyle>
          <a:p>
            <a:r>
              <a:rPr lang="zh-CN" altLang="en-US" dirty="0">
                <a:solidFill>
                  <a:prstClr val="white">
                    <a:lumMod val="95000"/>
                  </a:prstClr>
                </a:solidFill>
                <a:latin typeface="+mn-lt"/>
                <a:ea typeface="+mn-ea"/>
                <a:cs typeface="+mn-ea"/>
                <a:sym typeface="+mn-lt"/>
              </a:rPr>
              <a:t>选择途径</a:t>
            </a:r>
          </a:p>
        </p:txBody>
      </p:sp>
      <p:sp>
        <p:nvSpPr>
          <p:cNvPr id="11" name="文本框 10">
            <a:extLst>
              <a:ext uri="{FF2B5EF4-FFF2-40B4-BE49-F238E27FC236}">
                <a16:creationId xmlns:a16="http://schemas.microsoft.com/office/drawing/2014/main" id="{EC6CDDDA-03FA-45ED-97AC-F02D4AC194E9}"/>
              </a:ext>
            </a:extLst>
          </p:cNvPr>
          <p:cNvSpPr txBox="1"/>
          <p:nvPr/>
        </p:nvSpPr>
        <p:spPr>
          <a:xfrm>
            <a:off x="6391089" y="4818545"/>
            <a:ext cx="2078015" cy="1156855"/>
          </a:xfrm>
          <a:prstGeom prst="rect">
            <a:avLst/>
          </a:prstGeom>
          <a:noFill/>
          <a:effectLst/>
        </p:spPr>
        <p:txBody>
          <a:bodyPr wrap="square" rtlCol="0">
            <a:spAutoFit/>
          </a:bodyPr>
          <a:lstStyle/>
          <a:p>
            <a:pPr algn="ctr">
              <a:lnSpc>
                <a:spcPct val="150000"/>
              </a:lnSpc>
            </a:pPr>
            <a:r>
              <a:rPr lang="zh-CN" altLang="en-US" sz="1600" dirty="0">
                <a:solidFill>
                  <a:schemeClr val="tx1">
                    <a:lumMod val="75000"/>
                    <a:lumOff val="25000"/>
                  </a:schemeClr>
                </a:solidFill>
                <a:cs typeface="+mn-ea"/>
                <a:sym typeface="+mn-lt"/>
              </a:rPr>
              <a:t>业务相关</a:t>
            </a:r>
            <a:endParaRPr lang="en-US" altLang="zh-CN" sz="1600" dirty="0">
              <a:solidFill>
                <a:schemeClr val="tx1">
                  <a:lumMod val="75000"/>
                  <a:lumOff val="25000"/>
                </a:schemeClr>
              </a:solidFill>
              <a:cs typeface="+mn-ea"/>
              <a:sym typeface="+mn-lt"/>
            </a:endParaRPr>
          </a:p>
          <a:p>
            <a:pPr algn="ctr">
              <a:lnSpc>
                <a:spcPct val="150000"/>
              </a:lnSpc>
            </a:pPr>
            <a:r>
              <a:rPr lang="zh-CN" altLang="en-US" sz="1600" dirty="0">
                <a:solidFill>
                  <a:schemeClr val="tx1">
                    <a:lumMod val="75000"/>
                    <a:lumOff val="25000"/>
                  </a:schemeClr>
                </a:solidFill>
                <a:cs typeface="+mn-ea"/>
                <a:sym typeface="+mn-lt"/>
              </a:rPr>
              <a:t>竞争对手</a:t>
            </a:r>
            <a:endParaRPr lang="en-US" altLang="zh-CN" sz="1600" dirty="0">
              <a:solidFill>
                <a:schemeClr val="tx1">
                  <a:lumMod val="75000"/>
                  <a:lumOff val="25000"/>
                </a:schemeClr>
              </a:solidFill>
              <a:cs typeface="+mn-ea"/>
              <a:sym typeface="+mn-lt"/>
            </a:endParaRPr>
          </a:p>
          <a:p>
            <a:pPr algn="ctr">
              <a:lnSpc>
                <a:spcPct val="150000"/>
              </a:lnSpc>
            </a:pPr>
            <a:r>
              <a:rPr lang="zh-CN" altLang="en-US" sz="1600" dirty="0">
                <a:solidFill>
                  <a:schemeClr val="tx1">
                    <a:lumMod val="75000"/>
                    <a:lumOff val="25000"/>
                  </a:schemeClr>
                </a:solidFill>
                <a:cs typeface="+mn-ea"/>
                <a:sym typeface="+mn-lt"/>
              </a:rPr>
              <a:t>搜索引擎相关搜索</a:t>
            </a:r>
            <a:endParaRPr lang="en-US" altLang="zh-CN" sz="1600" dirty="0">
              <a:solidFill>
                <a:schemeClr val="tx1">
                  <a:lumMod val="75000"/>
                  <a:lumOff val="25000"/>
                </a:schemeClr>
              </a:solidFill>
              <a:cs typeface="+mn-ea"/>
              <a:sym typeface="+mn-lt"/>
            </a:endParaRPr>
          </a:p>
        </p:txBody>
      </p:sp>
      <p:sp>
        <p:nvSpPr>
          <p:cNvPr id="12" name="TextBox 76">
            <a:extLst>
              <a:ext uri="{FF2B5EF4-FFF2-40B4-BE49-F238E27FC236}">
                <a16:creationId xmlns:a16="http://schemas.microsoft.com/office/drawing/2014/main" id="{2169125B-CC57-4F5D-8999-7F455781F371}"/>
              </a:ext>
            </a:extLst>
          </p:cNvPr>
          <p:cNvSpPr txBox="1"/>
          <p:nvPr/>
        </p:nvSpPr>
        <p:spPr>
          <a:xfrm>
            <a:off x="9218269" y="4209812"/>
            <a:ext cx="1733670" cy="400110"/>
          </a:xfrm>
          <a:prstGeom prst="rect">
            <a:avLst/>
          </a:prstGeom>
          <a:solidFill>
            <a:srgbClr val="D3A177"/>
          </a:solidFill>
          <a:ln w="28575">
            <a:noFill/>
          </a:ln>
          <a:effectLst>
            <a:outerShdw blurRad="50800" dist="38100" dir="8100000" algn="tr" rotWithShape="0">
              <a:prstClr val="black">
                <a:alpha val="40000"/>
              </a:prstClr>
            </a:outerShdw>
          </a:effectLst>
        </p:spPr>
        <p:txBody>
          <a:bodyPr anchor="ctr"/>
          <a:lstStyle>
            <a:defPPr>
              <a:defRPr lang="zh-CN"/>
            </a:defPPr>
            <a:lvl1pPr algn="ctr">
              <a:defRPr sz="2000">
                <a:solidFill>
                  <a:schemeClr val="bg1">
                    <a:lumMod val="95000"/>
                  </a:schemeClr>
                </a:solidFill>
                <a:latin typeface="Calibri" panose="020F0502020204030204" pitchFamily="34" charset="0"/>
                <a:ea typeface="宋体" panose="02010600030101010101" pitchFamily="2" charset="-122"/>
              </a:defRPr>
            </a:lvl1pPr>
          </a:lstStyle>
          <a:p>
            <a:r>
              <a:rPr lang="zh-CN" altLang="en-US" dirty="0">
                <a:solidFill>
                  <a:prstClr val="white">
                    <a:lumMod val="95000"/>
                  </a:prstClr>
                </a:solidFill>
                <a:latin typeface="+mn-lt"/>
                <a:ea typeface="+mn-ea"/>
                <a:cs typeface="+mn-ea"/>
                <a:sym typeface="+mn-lt"/>
              </a:rPr>
              <a:t>注意事项</a:t>
            </a:r>
          </a:p>
        </p:txBody>
      </p:sp>
      <p:sp>
        <p:nvSpPr>
          <p:cNvPr id="13" name="文本框 12">
            <a:extLst>
              <a:ext uri="{FF2B5EF4-FFF2-40B4-BE49-F238E27FC236}">
                <a16:creationId xmlns:a16="http://schemas.microsoft.com/office/drawing/2014/main" id="{4C17922E-4577-4BDC-A4C0-2FB3B5BB979C}"/>
              </a:ext>
            </a:extLst>
          </p:cNvPr>
          <p:cNvSpPr txBox="1"/>
          <p:nvPr/>
        </p:nvSpPr>
        <p:spPr>
          <a:xfrm>
            <a:off x="9046097" y="4818545"/>
            <a:ext cx="2078015" cy="1156855"/>
          </a:xfrm>
          <a:prstGeom prst="rect">
            <a:avLst/>
          </a:prstGeom>
          <a:noFill/>
          <a:effectLst/>
        </p:spPr>
        <p:txBody>
          <a:bodyPr wrap="square" rtlCol="0">
            <a:spAutoFit/>
          </a:bodyPr>
          <a:lstStyle/>
          <a:p>
            <a:pPr algn="ctr">
              <a:lnSpc>
                <a:spcPct val="150000"/>
              </a:lnSpc>
            </a:pPr>
            <a:r>
              <a:rPr lang="zh-CN" altLang="en-US" sz="1600" dirty="0">
                <a:solidFill>
                  <a:schemeClr val="tx1">
                    <a:lumMod val="75000"/>
                    <a:lumOff val="25000"/>
                  </a:schemeClr>
                </a:solidFill>
                <a:cs typeface="+mn-ea"/>
                <a:sym typeface="+mn-lt"/>
              </a:rPr>
              <a:t>分析关键词</a:t>
            </a:r>
            <a:endParaRPr lang="en-US" altLang="zh-CN" sz="1600" dirty="0">
              <a:solidFill>
                <a:schemeClr val="tx1">
                  <a:lumMod val="75000"/>
                  <a:lumOff val="25000"/>
                </a:schemeClr>
              </a:solidFill>
              <a:cs typeface="+mn-ea"/>
              <a:sym typeface="+mn-lt"/>
            </a:endParaRPr>
          </a:p>
          <a:p>
            <a:pPr algn="ctr">
              <a:lnSpc>
                <a:spcPct val="150000"/>
              </a:lnSpc>
            </a:pPr>
            <a:r>
              <a:rPr lang="zh-CN" altLang="en-US" sz="1600" dirty="0">
                <a:solidFill>
                  <a:schemeClr val="tx1">
                    <a:lumMod val="75000"/>
                    <a:lumOff val="25000"/>
                  </a:schemeClr>
                </a:solidFill>
                <a:cs typeface="+mn-ea"/>
                <a:sym typeface="+mn-lt"/>
              </a:rPr>
              <a:t>避免过冷、过热、</a:t>
            </a:r>
            <a:endParaRPr lang="en-US" altLang="zh-CN" sz="1600" dirty="0">
              <a:solidFill>
                <a:schemeClr val="tx1">
                  <a:lumMod val="75000"/>
                  <a:lumOff val="25000"/>
                </a:schemeClr>
              </a:solidFill>
              <a:cs typeface="+mn-ea"/>
              <a:sym typeface="+mn-lt"/>
            </a:endParaRPr>
          </a:p>
          <a:p>
            <a:pPr algn="ctr">
              <a:lnSpc>
                <a:spcPct val="150000"/>
              </a:lnSpc>
            </a:pPr>
            <a:r>
              <a:rPr lang="zh-CN" altLang="en-US" sz="1600" dirty="0">
                <a:solidFill>
                  <a:schemeClr val="tx1">
                    <a:lumMod val="75000"/>
                    <a:lumOff val="25000"/>
                  </a:schemeClr>
                </a:solidFill>
                <a:cs typeface="+mn-ea"/>
                <a:sym typeface="+mn-lt"/>
              </a:rPr>
              <a:t>相同意义</a:t>
            </a:r>
            <a:endParaRPr lang="en-US" altLang="zh-CN" sz="1600" dirty="0">
              <a:solidFill>
                <a:schemeClr val="tx1">
                  <a:lumMod val="75000"/>
                  <a:lumOff val="25000"/>
                </a:schemeClr>
              </a:solidFill>
              <a:cs typeface="+mn-ea"/>
              <a:sym typeface="+mn-lt"/>
            </a:endParaRPr>
          </a:p>
        </p:txBody>
      </p:sp>
      <p:sp>
        <p:nvSpPr>
          <p:cNvPr id="14" name="文本框 13">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zh-CN" altLang="en-US" sz="2800" dirty="0">
                <a:solidFill>
                  <a:srgbClr val="794C28"/>
                </a:solidFill>
                <a:cs typeface="+mn-ea"/>
                <a:sym typeface="+mn-lt"/>
              </a:rPr>
              <a:t>长尾关键词</a:t>
            </a:r>
          </a:p>
        </p:txBody>
      </p:sp>
    </p:spTree>
    <p:extLst>
      <p:ext uri="{BB962C8B-B14F-4D97-AF65-F5344CB8AC3E}">
        <p14:creationId xmlns:p14="http://schemas.microsoft.com/office/powerpoint/2010/main" val="103137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75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2250"/>
                            </p:stCondLst>
                            <p:childTnLst>
                              <p:par>
                                <p:cTn id="39" presetID="42"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animBg="1"/>
      <p:bldP spid="9" grpId="0"/>
      <p:bldP spid="10" grpId="0" animBg="1"/>
      <p:bldP spid="11" grpId="0"/>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3" y="-2667324"/>
            <a:ext cx="6857355" cy="12192002"/>
          </a:xfrm>
          <a:prstGeom prst="rect">
            <a:avLst/>
          </a:prstGeom>
        </p:spPr>
      </p:pic>
      <p:grpSp>
        <p:nvGrpSpPr>
          <p:cNvPr id="25" name="组合 24">
            <a:extLst>
              <a:ext uri="{FF2B5EF4-FFF2-40B4-BE49-F238E27FC236}">
                <a16:creationId xmlns:a16="http://schemas.microsoft.com/office/drawing/2014/main" id="{2E60D19C-18FF-439C-8574-DBB5357D0796}"/>
              </a:ext>
            </a:extLst>
          </p:cNvPr>
          <p:cNvGrpSpPr/>
          <p:nvPr/>
        </p:nvGrpSpPr>
        <p:grpSpPr>
          <a:xfrm>
            <a:off x="7480301" y="2655886"/>
            <a:ext cx="3877985" cy="1706564"/>
            <a:chOff x="6356841" y="1722436"/>
            <a:chExt cx="3877985" cy="1706564"/>
          </a:xfrm>
        </p:grpSpPr>
        <p:sp>
          <p:nvSpPr>
            <p:cNvPr id="26" name="文本框 25">
              <a:extLst>
                <a:ext uri="{FF2B5EF4-FFF2-40B4-BE49-F238E27FC236}">
                  <a16:creationId xmlns:a16="http://schemas.microsoft.com/office/drawing/2014/main" id="{E5EA6B31-DC27-445E-AA06-7911F5AD4AC6}"/>
                </a:ext>
              </a:extLst>
            </p:cNvPr>
            <p:cNvSpPr txBox="1"/>
            <p:nvPr/>
          </p:nvSpPr>
          <p:spPr>
            <a:xfrm>
              <a:off x="6356841" y="2228671"/>
              <a:ext cx="3877985" cy="1200329"/>
            </a:xfrm>
            <a:prstGeom prst="rect">
              <a:avLst/>
            </a:prstGeom>
            <a:noFill/>
          </p:spPr>
          <p:txBody>
            <a:bodyPr wrap="non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srgbClr val="794C28"/>
                  </a:solidFill>
                  <a:effectLst/>
                  <a:uLnTx/>
                  <a:uFillTx/>
                  <a:cs typeface="+mn-ea"/>
                  <a:sym typeface="+mn-lt"/>
                </a:rPr>
                <a:t>内容策略</a:t>
              </a:r>
            </a:p>
          </p:txBody>
        </p:sp>
        <p:sp>
          <p:nvSpPr>
            <p:cNvPr id="27" name="文本框 26">
              <a:extLst>
                <a:ext uri="{FF2B5EF4-FFF2-40B4-BE49-F238E27FC236}">
                  <a16:creationId xmlns:a16="http://schemas.microsoft.com/office/drawing/2014/main" id="{2A176284-B9CE-4BA8-B8C1-F8FFBF74E52D}"/>
                </a:ext>
              </a:extLst>
            </p:cNvPr>
            <p:cNvSpPr txBox="1"/>
            <p:nvPr/>
          </p:nvSpPr>
          <p:spPr>
            <a:xfrm>
              <a:off x="6480664" y="1722436"/>
              <a:ext cx="2815736"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794C28"/>
                  </a:solidFill>
                  <a:effectLst/>
                  <a:uLnTx/>
                  <a:uFillTx/>
                  <a:cs typeface="+mn-ea"/>
                  <a:sym typeface="+mn-lt"/>
                </a:rPr>
                <a:t>PART FOUR</a:t>
              </a:r>
            </a:p>
          </p:txBody>
        </p:sp>
      </p:grpSp>
      <p:cxnSp>
        <p:nvCxnSpPr>
          <p:cNvPr id="50" name="直接连接符 49">
            <a:extLst>
              <a:ext uri="{FF2B5EF4-FFF2-40B4-BE49-F238E27FC236}">
                <a16:creationId xmlns:a16="http://schemas.microsoft.com/office/drawing/2014/main" id="{42329323-B061-4E90-B19E-076B96CC38C8}"/>
              </a:ext>
            </a:extLst>
          </p:cNvPr>
          <p:cNvCxnSpPr>
            <a:cxnSpLocks/>
          </p:cNvCxnSpPr>
          <p:nvPr/>
        </p:nvCxnSpPr>
        <p:spPr>
          <a:xfrm>
            <a:off x="7480299" y="2857500"/>
            <a:ext cx="0" cy="2072656"/>
          </a:xfrm>
          <a:prstGeom prst="line">
            <a:avLst/>
          </a:prstGeom>
          <a:ln>
            <a:solidFill>
              <a:srgbClr val="794C28"/>
            </a:solidFill>
            <a:prstDash val="dash"/>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D35B905-0C9A-4777-8BB0-10094587B3C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9140" y="0"/>
            <a:ext cx="7164888" cy="7138856"/>
          </a:xfrm>
          <a:prstGeom prst="rect">
            <a:avLst/>
          </a:prstGeom>
        </p:spPr>
      </p:pic>
    </p:spTree>
    <p:extLst>
      <p:ext uri="{BB962C8B-B14F-4D97-AF65-F5344CB8AC3E}">
        <p14:creationId xmlns:p14="http://schemas.microsoft.com/office/powerpoint/2010/main" val="321751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arn(inHorizontal)">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45">
            <a:extLst>
              <a:ext uri="{FF2B5EF4-FFF2-40B4-BE49-F238E27FC236}">
                <a16:creationId xmlns:a16="http://schemas.microsoft.com/office/drawing/2014/main" id="{471D4B3A-7566-490A-B1D3-83A114E6982A}"/>
              </a:ext>
            </a:extLst>
          </p:cNvPr>
          <p:cNvSpPr>
            <a:spLocks noChangeArrowheads="1"/>
          </p:cNvSpPr>
          <p:nvPr/>
        </p:nvSpPr>
        <p:spPr bwMode="auto">
          <a:xfrm>
            <a:off x="8394728" y="1663897"/>
            <a:ext cx="2952750" cy="2952750"/>
          </a:xfrm>
          <a:prstGeom prst="ellipse">
            <a:avLst/>
          </a:prstGeom>
          <a:blipFill>
            <a:blip r:embed="rId3" cstate="screen">
              <a:extLst>
                <a:ext uri="{28A0092B-C50C-407E-A947-70E740481C1C}">
                  <a14:useLocalDpi xmlns:a14="http://schemas.microsoft.com/office/drawing/2010/main"/>
                </a:ext>
              </a:extLst>
            </a:blip>
            <a:stretch>
              <a:fillRect/>
            </a:stretch>
          </a:blipFill>
          <a:ln w="25400" cap="flat" cmpd="sng">
            <a:noFill/>
            <a:bevel/>
          </a:ln>
          <a:effectLst>
            <a:outerShdw blurRad="50800" dist="38100" dir="8100000" algn="tr" rotWithShape="0">
              <a:prstClr val="black">
                <a:alpha val="40000"/>
              </a:prstClr>
            </a:outerShdw>
          </a:effectLst>
        </p:spPr>
        <p:txBody>
          <a:bodyPr anchor="ctr"/>
          <a:lstStyle/>
          <a:p>
            <a:pPr algn="ctr"/>
            <a:r>
              <a:rPr lang="en-US" altLang="zh-CN" dirty="0">
                <a:solidFill>
                  <a:srgbClr val="FFFFFF"/>
                </a:solidFill>
                <a:cs typeface="+mn-ea"/>
                <a:sym typeface="+mn-lt"/>
              </a:rPr>
              <a:t> 	</a:t>
            </a:r>
            <a:endParaRPr lang="zh-CN" altLang="zh-CN" dirty="0">
              <a:solidFill>
                <a:srgbClr val="FFFFFF"/>
              </a:solidFill>
              <a:cs typeface="+mn-ea"/>
              <a:sym typeface="+mn-lt"/>
            </a:endParaRPr>
          </a:p>
        </p:txBody>
      </p:sp>
      <p:sp>
        <p:nvSpPr>
          <p:cNvPr id="3" name="椭圆 44">
            <a:extLst>
              <a:ext uri="{FF2B5EF4-FFF2-40B4-BE49-F238E27FC236}">
                <a16:creationId xmlns:a16="http://schemas.microsoft.com/office/drawing/2014/main" id="{209422C5-0854-431E-AC72-FF89EEE0DA12}"/>
              </a:ext>
            </a:extLst>
          </p:cNvPr>
          <p:cNvSpPr>
            <a:spLocks noChangeArrowheads="1"/>
          </p:cNvSpPr>
          <p:nvPr/>
        </p:nvSpPr>
        <p:spPr bwMode="auto">
          <a:xfrm>
            <a:off x="854211" y="1663897"/>
            <a:ext cx="2951162" cy="2952750"/>
          </a:xfrm>
          <a:prstGeom prst="ellipse">
            <a:avLst/>
          </a:prstGeom>
          <a:blipFill>
            <a:blip r:embed="rId4" cstate="screen">
              <a:extLst>
                <a:ext uri="{28A0092B-C50C-407E-A947-70E740481C1C}">
                  <a14:useLocalDpi xmlns:a14="http://schemas.microsoft.com/office/drawing/2010/main"/>
                </a:ext>
              </a:extLst>
            </a:blip>
            <a:stretch>
              <a:fillRect/>
            </a:stretch>
          </a:blipFill>
          <a:ln w="25400" cap="flat" cmpd="sng">
            <a:noFill/>
            <a:bevel/>
          </a:ln>
          <a:effectLst>
            <a:outerShdw blurRad="50800" dist="38100" dir="8100000" algn="tr" rotWithShape="0">
              <a:prstClr val="black">
                <a:alpha val="40000"/>
              </a:prstClr>
            </a:outerShdw>
          </a:effectLst>
        </p:spPr>
        <p:txBody>
          <a:bodyPr anchor="ctr"/>
          <a:lstStyle/>
          <a:p>
            <a:pPr algn="ctr"/>
            <a:endParaRPr lang="zh-CN" altLang="zh-CN" dirty="0">
              <a:solidFill>
                <a:srgbClr val="FFFFFF"/>
              </a:solidFill>
              <a:cs typeface="+mn-ea"/>
              <a:sym typeface="+mn-lt"/>
            </a:endParaRPr>
          </a:p>
        </p:txBody>
      </p:sp>
      <p:sp>
        <p:nvSpPr>
          <p:cNvPr id="4" name="椭圆 45">
            <a:extLst>
              <a:ext uri="{FF2B5EF4-FFF2-40B4-BE49-F238E27FC236}">
                <a16:creationId xmlns:a16="http://schemas.microsoft.com/office/drawing/2014/main" id="{F2185D46-A687-45B1-84BC-06E6E3DBABD6}"/>
              </a:ext>
            </a:extLst>
          </p:cNvPr>
          <p:cNvSpPr>
            <a:spLocks noChangeArrowheads="1"/>
          </p:cNvSpPr>
          <p:nvPr/>
        </p:nvSpPr>
        <p:spPr bwMode="auto">
          <a:xfrm>
            <a:off x="4741998" y="1663897"/>
            <a:ext cx="2952750" cy="2952750"/>
          </a:xfrm>
          <a:prstGeom prst="ellipse">
            <a:avLst/>
          </a:prstGeom>
          <a:blipFill>
            <a:blip r:embed="rId5" cstate="screen">
              <a:extLst>
                <a:ext uri="{28A0092B-C50C-407E-A947-70E740481C1C}">
                  <a14:useLocalDpi xmlns:a14="http://schemas.microsoft.com/office/drawing/2010/main"/>
                </a:ext>
              </a:extLst>
            </a:blip>
            <a:stretch>
              <a:fillRect/>
            </a:stretch>
          </a:blipFill>
          <a:ln w="25400" cap="flat" cmpd="sng">
            <a:noFill/>
            <a:bevel/>
          </a:ln>
          <a:effectLst>
            <a:outerShdw blurRad="50800" dist="38100" dir="8100000" algn="tr" rotWithShape="0">
              <a:prstClr val="black">
                <a:alpha val="40000"/>
              </a:prstClr>
            </a:outerShdw>
          </a:effectLst>
        </p:spPr>
        <p:txBody>
          <a:bodyPr anchor="ctr"/>
          <a:lstStyle/>
          <a:p>
            <a:pPr algn="ctr"/>
            <a:endParaRPr lang="zh-CN" altLang="zh-CN">
              <a:solidFill>
                <a:srgbClr val="FFFFFF"/>
              </a:solidFill>
              <a:cs typeface="+mn-ea"/>
              <a:sym typeface="+mn-lt"/>
            </a:endParaRPr>
          </a:p>
        </p:txBody>
      </p:sp>
      <p:sp>
        <p:nvSpPr>
          <p:cNvPr id="5" name="椭圆 46">
            <a:extLst>
              <a:ext uri="{FF2B5EF4-FFF2-40B4-BE49-F238E27FC236}">
                <a16:creationId xmlns:a16="http://schemas.microsoft.com/office/drawing/2014/main" id="{E9F13B0D-9EE5-4ED5-BAB7-04E8042EA10A}"/>
              </a:ext>
            </a:extLst>
          </p:cNvPr>
          <p:cNvSpPr>
            <a:spLocks noChangeArrowheads="1"/>
          </p:cNvSpPr>
          <p:nvPr/>
        </p:nvSpPr>
        <p:spPr bwMode="auto">
          <a:xfrm>
            <a:off x="3518036" y="2384622"/>
            <a:ext cx="1512887" cy="1511300"/>
          </a:xfrm>
          <a:prstGeom prst="ellipse">
            <a:avLst/>
          </a:prstGeom>
          <a:solidFill>
            <a:srgbClr val="794C28"/>
          </a:solidFill>
          <a:ln w="28575">
            <a:noFill/>
          </a:ln>
          <a:effectLst>
            <a:outerShdw blurRad="50800" dist="38100" dir="8100000" algn="tr" rotWithShape="0">
              <a:prstClr val="black">
                <a:alpha val="40000"/>
              </a:prstClr>
            </a:outerShdw>
          </a:effectLst>
        </p:spPr>
        <p:txBody>
          <a:bodyPr anchor="ctr"/>
          <a:lstStyle/>
          <a:p>
            <a:pPr algn="ctr"/>
            <a:r>
              <a:rPr lang="zh-CN" altLang="en-US" sz="2800" dirty="0">
                <a:solidFill>
                  <a:schemeClr val="bg1"/>
                </a:solidFill>
                <a:cs typeface="+mn-ea"/>
                <a:sym typeface="+mn-lt"/>
              </a:rPr>
              <a:t>价值</a:t>
            </a:r>
          </a:p>
        </p:txBody>
      </p:sp>
      <p:sp>
        <p:nvSpPr>
          <p:cNvPr id="6" name="椭圆 46">
            <a:extLst>
              <a:ext uri="{FF2B5EF4-FFF2-40B4-BE49-F238E27FC236}">
                <a16:creationId xmlns:a16="http://schemas.microsoft.com/office/drawing/2014/main" id="{39AFE781-CA72-4824-8854-8B6D6107AA26}"/>
              </a:ext>
            </a:extLst>
          </p:cNvPr>
          <p:cNvSpPr>
            <a:spLocks noChangeArrowheads="1"/>
          </p:cNvSpPr>
          <p:nvPr/>
        </p:nvSpPr>
        <p:spPr bwMode="auto">
          <a:xfrm>
            <a:off x="7183310" y="2384622"/>
            <a:ext cx="1512887" cy="1511300"/>
          </a:xfrm>
          <a:prstGeom prst="ellipse">
            <a:avLst/>
          </a:prstGeom>
          <a:solidFill>
            <a:srgbClr val="D3A177"/>
          </a:solidFill>
          <a:ln w="28575">
            <a:noFill/>
          </a:ln>
          <a:effectLst>
            <a:outerShdw blurRad="50800" dist="38100" dir="8100000" algn="tr" rotWithShape="0">
              <a:prstClr val="black">
                <a:alpha val="40000"/>
              </a:prstClr>
            </a:outerShdw>
          </a:effectLst>
        </p:spPr>
        <p:txBody>
          <a:bodyPr anchor="ctr"/>
          <a:lstStyle/>
          <a:p>
            <a:pPr algn="ctr"/>
            <a:r>
              <a:rPr lang="zh-CN" altLang="en-US" sz="2800" dirty="0">
                <a:solidFill>
                  <a:schemeClr val="bg1"/>
                </a:solidFill>
                <a:cs typeface="+mn-ea"/>
                <a:sym typeface="+mn-lt"/>
                <a:hlinkClick r:id="rId6">
                  <a:extLst>
                    <a:ext uri="{A12FA001-AC4F-418D-AE19-62706E023703}">
                      <ahyp:hlinkClr xmlns:ahyp="http://schemas.microsoft.com/office/drawing/2018/hyperlinkcolor" val="tx"/>
                    </a:ext>
                  </a:extLst>
                </a:hlinkClick>
              </a:rPr>
              <a:t>制作</a:t>
            </a:r>
            <a:endParaRPr lang="zh-CN" altLang="en-US" sz="2800" dirty="0">
              <a:solidFill>
                <a:schemeClr val="bg1"/>
              </a:solidFill>
              <a:cs typeface="+mn-ea"/>
              <a:sym typeface="+mn-lt"/>
            </a:endParaRPr>
          </a:p>
        </p:txBody>
      </p:sp>
      <p:sp>
        <p:nvSpPr>
          <p:cNvPr id="7" name="文本框 6">
            <a:extLst>
              <a:ext uri="{FF2B5EF4-FFF2-40B4-BE49-F238E27FC236}">
                <a16:creationId xmlns:a16="http://schemas.microsoft.com/office/drawing/2014/main" id="{F1417722-623F-4186-9458-05F232A28DF5}"/>
              </a:ext>
            </a:extLst>
          </p:cNvPr>
          <p:cNvSpPr txBox="1"/>
          <p:nvPr/>
        </p:nvSpPr>
        <p:spPr>
          <a:xfrm>
            <a:off x="1093144" y="4794763"/>
            <a:ext cx="2424892" cy="381258"/>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实用</a:t>
            </a:r>
            <a:endParaRPr lang="en-US" altLang="zh-CN" sz="1600" dirty="0">
              <a:solidFill>
                <a:schemeClr val="tx1">
                  <a:lumMod val="75000"/>
                  <a:lumOff val="25000"/>
                </a:schemeClr>
              </a:solidFill>
              <a:cs typeface="+mn-ea"/>
              <a:sym typeface="+mn-lt"/>
            </a:endParaRPr>
          </a:p>
        </p:txBody>
      </p:sp>
      <p:sp>
        <p:nvSpPr>
          <p:cNvPr id="8" name="文本框 7">
            <a:extLst>
              <a:ext uri="{FF2B5EF4-FFF2-40B4-BE49-F238E27FC236}">
                <a16:creationId xmlns:a16="http://schemas.microsoft.com/office/drawing/2014/main" id="{1D1ADD35-AD77-4D6B-92CE-2746D1550074}"/>
              </a:ext>
            </a:extLst>
          </p:cNvPr>
          <p:cNvSpPr txBox="1"/>
          <p:nvPr/>
        </p:nvSpPr>
        <p:spPr>
          <a:xfrm>
            <a:off x="5030923" y="4794763"/>
            <a:ext cx="2424892" cy="381258"/>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可靠</a:t>
            </a:r>
            <a:endParaRPr lang="en-US" altLang="zh-CN" sz="1600" dirty="0">
              <a:solidFill>
                <a:schemeClr val="tx1">
                  <a:lumMod val="75000"/>
                  <a:lumOff val="25000"/>
                </a:schemeClr>
              </a:solidFill>
              <a:cs typeface="+mn-ea"/>
              <a:sym typeface="+mn-lt"/>
            </a:endParaRPr>
          </a:p>
        </p:txBody>
      </p:sp>
      <p:sp>
        <p:nvSpPr>
          <p:cNvPr id="9" name="文本框 8">
            <a:extLst>
              <a:ext uri="{FF2B5EF4-FFF2-40B4-BE49-F238E27FC236}">
                <a16:creationId xmlns:a16="http://schemas.microsoft.com/office/drawing/2014/main" id="{3BBD5D43-08BC-4EEA-BFDE-A6FB7EF9E933}"/>
              </a:ext>
            </a:extLst>
          </p:cNvPr>
          <p:cNvSpPr txBox="1"/>
          <p:nvPr/>
        </p:nvSpPr>
        <p:spPr>
          <a:xfrm>
            <a:off x="8696197" y="4794763"/>
            <a:ext cx="2424892" cy="381258"/>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以用户为中心</a:t>
            </a:r>
            <a:endParaRPr lang="en-US" altLang="zh-CN" sz="1600" dirty="0">
              <a:solidFill>
                <a:schemeClr val="tx1">
                  <a:lumMod val="75000"/>
                  <a:lumOff val="25000"/>
                </a:schemeClr>
              </a:solidFill>
              <a:cs typeface="+mn-ea"/>
              <a:sym typeface="+mn-lt"/>
            </a:endParaRPr>
          </a:p>
        </p:txBody>
      </p:sp>
      <p:sp>
        <p:nvSpPr>
          <p:cNvPr id="10" name="文本框 9">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zh-CN" altLang="en-US" sz="2800" dirty="0">
                <a:solidFill>
                  <a:srgbClr val="794C28"/>
                </a:solidFill>
                <a:cs typeface="+mn-ea"/>
                <a:sym typeface="+mn-lt"/>
              </a:rPr>
              <a:t>内容策略</a:t>
            </a:r>
          </a:p>
        </p:txBody>
      </p:sp>
    </p:spTree>
    <p:extLst>
      <p:ext uri="{BB962C8B-B14F-4D97-AF65-F5344CB8AC3E}">
        <p14:creationId xmlns:p14="http://schemas.microsoft.com/office/powerpoint/2010/main" val="298164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3" y="-2667324"/>
            <a:ext cx="6857355" cy="12192002"/>
          </a:xfrm>
          <a:prstGeom prst="rect">
            <a:avLst/>
          </a:prstGeom>
        </p:spPr>
      </p:pic>
      <p:sp>
        <p:nvSpPr>
          <p:cNvPr id="13" name="矩形: 圆角 29">
            <a:extLst>
              <a:ext uri="{FF2B5EF4-FFF2-40B4-BE49-F238E27FC236}">
                <a16:creationId xmlns:a16="http://schemas.microsoft.com/office/drawing/2014/main" id="{BAF8837E-7510-49DE-9414-0FB4FE911758}"/>
              </a:ext>
            </a:extLst>
          </p:cNvPr>
          <p:cNvSpPr/>
          <p:nvPr/>
        </p:nvSpPr>
        <p:spPr>
          <a:xfrm>
            <a:off x="719890" y="2083469"/>
            <a:ext cx="2526632" cy="3850105"/>
          </a:xfrm>
          <a:prstGeom prst="roundRect">
            <a:avLst>
              <a:gd name="adj" fmla="val 5559"/>
            </a:avLst>
          </a:prstGeom>
          <a:solidFill>
            <a:srgbClr val="D3A1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矩形: 圆角 30">
            <a:extLst>
              <a:ext uri="{FF2B5EF4-FFF2-40B4-BE49-F238E27FC236}">
                <a16:creationId xmlns:a16="http://schemas.microsoft.com/office/drawing/2014/main" id="{F0C409C2-BC64-4D99-B66A-FA20A497B79D}"/>
              </a:ext>
            </a:extLst>
          </p:cNvPr>
          <p:cNvSpPr/>
          <p:nvPr/>
        </p:nvSpPr>
        <p:spPr>
          <a:xfrm>
            <a:off x="3461753" y="2083469"/>
            <a:ext cx="2526632" cy="3850105"/>
          </a:xfrm>
          <a:prstGeom prst="roundRect">
            <a:avLst>
              <a:gd name="adj" fmla="val 5559"/>
            </a:avLst>
          </a:prstGeom>
          <a:solidFill>
            <a:srgbClr val="794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5BA8D6"/>
              </a:solidFill>
              <a:effectLst/>
              <a:uLnTx/>
              <a:uFillTx/>
              <a:cs typeface="+mn-ea"/>
              <a:sym typeface="+mn-lt"/>
            </a:endParaRPr>
          </a:p>
        </p:txBody>
      </p:sp>
      <p:sp>
        <p:nvSpPr>
          <p:cNvPr id="15" name="矩形: 圆角 31">
            <a:extLst>
              <a:ext uri="{FF2B5EF4-FFF2-40B4-BE49-F238E27FC236}">
                <a16:creationId xmlns:a16="http://schemas.microsoft.com/office/drawing/2014/main" id="{EBF31E1A-6283-4730-890D-4EC539687C2C}"/>
              </a:ext>
            </a:extLst>
          </p:cNvPr>
          <p:cNvSpPr/>
          <p:nvPr/>
        </p:nvSpPr>
        <p:spPr>
          <a:xfrm>
            <a:off x="6203616" y="2083469"/>
            <a:ext cx="2526632" cy="3850105"/>
          </a:xfrm>
          <a:prstGeom prst="roundRect">
            <a:avLst>
              <a:gd name="adj" fmla="val 5559"/>
            </a:avLst>
          </a:prstGeom>
          <a:solidFill>
            <a:srgbClr val="D3A1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矩形: 圆角 32">
            <a:extLst>
              <a:ext uri="{FF2B5EF4-FFF2-40B4-BE49-F238E27FC236}">
                <a16:creationId xmlns:a16="http://schemas.microsoft.com/office/drawing/2014/main" id="{F0F34563-4B15-4546-A64C-767982BD6FAF}"/>
              </a:ext>
            </a:extLst>
          </p:cNvPr>
          <p:cNvSpPr/>
          <p:nvPr/>
        </p:nvSpPr>
        <p:spPr>
          <a:xfrm>
            <a:off x="8945478" y="2083469"/>
            <a:ext cx="2526632" cy="3850105"/>
          </a:xfrm>
          <a:prstGeom prst="roundRect">
            <a:avLst>
              <a:gd name="adj" fmla="val 5559"/>
            </a:avLst>
          </a:prstGeom>
          <a:solidFill>
            <a:srgbClr val="794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
            <a:extLst>
              <a:ext uri="{FF2B5EF4-FFF2-40B4-BE49-F238E27FC236}">
                <a16:creationId xmlns:a16="http://schemas.microsoft.com/office/drawing/2014/main" id="{8DB383E5-79E2-4F94-A23C-9E8AB31CAE7A}"/>
              </a:ext>
            </a:extLst>
          </p:cNvPr>
          <p:cNvGrpSpPr/>
          <p:nvPr/>
        </p:nvGrpSpPr>
        <p:grpSpPr>
          <a:xfrm>
            <a:off x="4075197" y="539705"/>
            <a:ext cx="5287875" cy="769441"/>
            <a:chOff x="4606761" y="542251"/>
            <a:chExt cx="3679659" cy="769441"/>
          </a:xfrm>
        </p:grpSpPr>
        <p:sp>
          <p:nvSpPr>
            <p:cNvPr id="18" name="文本框 17">
              <a:extLst>
                <a:ext uri="{FF2B5EF4-FFF2-40B4-BE49-F238E27FC236}">
                  <a16:creationId xmlns:a16="http://schemas.microsoft.com/office/drawing/2014/main" id="{BC739BCF-ED08-4123-ACAF-67DF6F316C27}"/>
                </a:ext>
              </a:extLst>
            </p:cNvPr>
            <p:cNvSpPr txBox="1"/>
            <p:nvPr/>
          </p:nvSpPr>
          <p:spPr>
            <a:xfrm>
              <a:off x="5346704" y="612608"/>
              <a:ext cx="29397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794C28"/>
                  </a:solidFill>
                  <a:effectLst/>
                  <a:uLnTx/>
                  <a:uFillTx/>
                  <a:cs typeface="+mn-ea"/>
                  <a:sym typeface="+mn-lt"/>
                </a:rPr>
                <a:t>CONTENTS</a:t>
              </a:r>
              <a:endParaRPr kumimoji="0" lang="zh-CN" altLang="en-US" sz="3600" b="0" i="0" u="none" strike="noStrike" kern="1200" cap="none" spc="0" normalizeH="0" baseline="0" noProof="0" dirty="0">
                <a:ln>
                  <a:noFill/>
                </a:ln>
                <a:solidFill>
                  <a:srgbClr val="794C28"/>
                </a:solidFill>
                <a:effectLst/>
                <a:uLnTx/>
                <a:uFillTx/>
                <a:cs typeface="+mn-ea"/>
                <a:sym typeface="+mn-lt"/>
              </a:endParaRPr>
            </a:p>
          </p:txBody>
        </p:sp>
        <p:cxnSp>
          <p:nvCxnSpPr>
            <p:cNvPr id="19" name="直接连接符 18">
              <a:extLst>
                <a:ext uri="{FF2B5EF4-FFF2-40B4-BE49-F238E27FC236}">
                  <a16:creationId xmlns:a16="http://schemas.microsoft.com/office/drawing/2014/main" id="{8AC3E6A2-78B5-42E4-938C-9E9C5D46A631}"/>
                </a:ext>
              </a:extLst>
            </p:cNvPr>
            <p:cNvCxnSpPr/>
            <p:nvPr/>
          </p:nvCxnSpPr>
          <p:spPr>
            <a:xfrm>
              <a:off x="5799220" y="758989"/>
              <a:ext cx="0" cy="432000"/>
            </a:xfrm>
            <a:prstGeom prst="line">
              <a:avLst/>
            </a:prstGeom>
            <a:ln w="22225">
              <a:solidFill>
                <a:srgbClr val="794C28"/>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D5C0C3A-75B0-4EB9-BCAE-0D4C9B354A33}"/>
                </a:ext>
              </a:extLst>
            </p:cNvPr>
            <p:cNvSpPr txBox="1"/>
            <p:nvPr/>
          </p:nvSpPr>
          <p:spPr>
            <a:xfrm>
              <a:off x="4606761" y="542251"/>
              <a:ext cx="1064124"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794C28"/>
                  </a:solidFill>
                  <a:effectLst/>
                  <a:uLnTx/>
                  <a:uFillTx/>
                  <a:cs typeface="+mn-ea"/>
                  <a:sym typeface="+mn-lt"/>
                </a:rPr>
                <a:t>目录</a:t>
              </a:r>
            </a:p>
          </p:txBody>
        </p:sp>
      </p:grpSp>
      <p:sp>
        <p:nvSpPr>
          <p:cNvPr id="21" name="文本框 20">
            <a:extLst>
              <a:ext uri="{FF2B5EF4-FFF2-40B4-BE49-F238E27FC236}">
                <a16:creationId xmlns:a16="http://schemas.microsoft.com/office/drawing/2014/main" id="{A60988C1-98B0-48ED-B6C8-BF5627AB4D6B}"/>
              </a:ext>
            </a:extLst>
          </p:cNvPr>
          <p:cNvSpPr txBox="1"/>
          <p:nvPr/>
        </p:nvSpPr>
        <p:spPr>
          <a:xfrm>
            <a:off x="1712495" y="2647950"/>
            <a:ext cx="13893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01</a:t>
            </a:r>
            <a:endParaRPr kumimoji="0" lang="zh-CN" altLang="en-US" sz="2800" b="0" i="0" u="none" strike="noStrike" kern="1200" cap="none" spc="0" normalizeH="0" baseline="0" noProof="0" dirty="0">
              <a:ln>
                <a:noFill/>
              </a:ln>
              <a:solidFill>
                <a:schemeClr val="bg1"/>
              </a:solidFill>
              <a:effectLst/>
              <a:uLnTx/>
              <a:uFillTx/>
              <a:cs typeface="+mn-ea"/>
              <a:sym typeface="+mn-lt"/>
            </a:endParaRPr>
          </a:p>
        </p:txBody>
      </p:sp>
      <p:sp>
        <p:nvSpPr>
          <p:cNvPr id="23" name="文本框 22">
            <a:extLst>
              <a:ext uri="{FF2B5EF4-FFF2-40B4-BE49-F238E27FC236}">
                <a16:creationId xmlns:a16="http://schemas.microsoft.com/office/drawing/2014/main" id="{1467D192-FF38-4723-91CD-979633E586C9}"/>
              </a:ext>
            </a:extLst>
          </p:cNvPr>
          <p:cNvSpPr txBox="1"/>
          <p:nvPr/>
        </p:nvSpPr>
        <p:spPr>
          <a:xfrm>
            <a:off x="948823" y="3488931"/>
            <a:ext cx="21339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bg1"/>
                </a:solidFill>
                <a:effectLst/>
                <a:uLnTx/>
                <a:uFillTx/>
                <a:cs typeface="+mn-ea"/>
                <a:sym typeface="+mn-lt"/>
              </a:rPr>
              <a:t>SEO</a:t>
            </a:r>
            <a:r>
              <a:rPr kumimoji="0" lang="zh-CN" altLang="en-US" sz="3200" b="0" i="0" u="none" strike="noStrike" kern="1200" cap="none" spc="0" normalizeH="0" baseline="0" noProof="0" dirty="0">
                <a:ln>
                  <a:noFill/>
                </a:ln>
                <a:solidFill>
                  <a:schemeClr val="bg1"/>
                </a:solidFill>
                <a:effectLst/>
                <a:uLnTx/>
                <a:uFillTx/>
                <a:cs typeface="+mn-ea"/>
                <a:sym typeface="+mn-lt"/>
              </a:rPr>
              <a:t>简介</a:t>
            </a:r>
          </a:p>
        </p:txBody>
      </p:sp>
      <p:sp>
        <p:nvSpPr>
          <p:cNvPr id="27" name="文本框 26">
            <a:extLst>
              <a:ext uri="{FF2B5EF4-FFF2-40B4-BE49-F238E27FC236}">
                <a16:creationId xmlns:a16="http://schemas.microsoft.com/office/drawing/2014/main" id="{AA659451-66F7-414A-83E3-24096BEFF7DF}"/>
              </a:ext>
            </a:extLst>
          </p:cNvPr>
          <p:cNvSpPr txBox="1"/>
          <p:nvPr/>
        </p:nvSpPr>
        <p:spPr>
          <a:xfrm>
            <a:off x="4471069" y="2647950"/>
            <a:ext cx="13893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02</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32" name="文本框 31">
            <a:extLst>
              <a:ext uri="{FF2B5EF4-FFF2-40B4-BE49-F238E27FC236}">
                <a16:creationId xmlns:a16="http://schemas.microsoft.com/office/drawing/2014/main" id="{51911C45-AB5B-4801-A56C-927652A692A0}"/>
              </a:ext>
            </a:extLst>
          </p:cNvPr>
          <p:cNvSpPr txBox="1"/>
          <p:nvPr/>
        </p:nvSpPr>
        <p:spPr>
          <a:xfrm>
            <a:off x="3707397" y="3488931"/>
            <a:ext cx="2133935" cy="1077218"/>
          </a:xfrm>
          <a:prstGeom prst="rect">
            <a:avLst/>
          </a:prstGeom>
          <a:noFill/>
        </p:spPr>
        <p:txBody>
          <a:bodyPr wrap="square" rtlCol="0">
            <a:spAutoFit/>
          </a:bodyPr>
          <a:lstStyle/>
          <a:p>
            <a:pPr lvl="0" algn="ctr">
              <a:defRPr/>
            </a:pPr>
            <a:r>
              <a:rPr lang="en-US" altLang="zh-CN" sz="3200" dirty="0">
                <a:solidFill>
                  <a:schemeClr val="bg1"/>
                </a:solidFill>
                <a:cs typeface="+mn-ea"/>
                <a:sym typeface="+mn-lt"/>
              </a:rPr>
              <a:t>SEO</a:t>
            </a:r>
            <a:r>
              <a:rPr lang="zh-CN" altLang="en-US" sz="3200" dirty="0">
                <a:solidFill>
                  <a:schemeClr val="bg1"/>
                </a:solidFill>
                <a:cs typeface="+mn-ea"/>
                <a:sym typeface="+mn-lt"/>
              </a:rPr>
              <a:t>影响因素</a:t>
            </a:r>
          </a:p>
        </p:txBody>
      </p:sp>
      <p:sp>
        <p:nvSpPr>
          <p:cNvPr id="35" name="文本框 34">
            <a:extLst>
              <a:ext uri="{FF2B5EF4-FFF2-40B4-BE49-F238E27FC236}">
                <a16:creationId xmlns:a16="http://schemas.microsoft.com/office/drawing/2014/main" id="{0E07DAA9-E948-49A2-B46D-9728914DDE1A}"/>
              </a:ext>
            </a:extLst>
          </p:cNvPr>
          <p:cNvSpPr txBox="1"/>
          <p:nvPr/>
        </p:nvSpPr>
        <p:spPr>
          <a:xfrm>
            <a:off x="7164137" y="2647950"/>
            <a:ext cx="13893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03</a:t>
            </a:r>
            <a:endParaRPr kumimoji="0" lang="zh-CN" altLang="en-US" sz="2800" b="0" i="0" u="none" strike="noStrike" kern="1200" cap="none" spc="0" normalizeH="0" baseline="0" noProof="0" dirty="0">
              <a:ln>
                <a:noFill/>
              </a:ln>
              <a:solidFill>
                <a:schemeClr val="bg1"/>
              </a:solidFill>
              <a:effectLst/>
              <a:uLnTx/>
              <a:uFillTx/>
              <a:cs typeface="+mn-ea"/>
              <a:sym typeface="+mn-lt"/>
            </a:endParaRPr>
          </a:p>
        </p:txBody>
      </p:sp>
      <p:sp>
        <p:nvSpPr>
          <p:cNvPr id="36" name="文本框 35">
            <a:extLst>
              <a:ext uri="{FF2B5EF4-FFF2-40B4-BE49-F238E27FC236}">
                <a16:creationId xmlns:a16="http://schemas.microsoft.com/office/drawing/2014/main" id="{4758ED7B-90B1-4508-9A39-290721303BD8}"/>
              </a:ext>
            </a:extLst>
          </p:cNvPr>
          <p:cNvSpPr txBox="1"/>
          <p:nvPr/>
        </p:nvSpPr>
        <p:spPr>
          <a:xfrm>
            <a:off x="6400465" y="3488931"/>
            <a:ext cx="2133935" cy="1077218"/>
          </a:xfrm>
          <a:prstGeom prst="rect">
            <a:avLst/>
          </a:prstGeom>
          <a:noFill/>
        </p:spPr>
        <p:txBody>
          <a:bodyPr wrap="square" rtlCol="0">
            <a:spAutoFit/>
          </a:bodyPr>
          <a:lstStyle/>
          <a:p>
            <a:pPr lvl="0" algn="ctr">
              <a:defRPr/>
            </a:pPr>
            <a:r>
              <a:rPr lang="zh-CN" altLang="en-US" sz="3200" dirty="0">
                <a:solidFill>
                  <a:schemeClr val="bg1"/>
                </a:solidFill>
                <a:cs typeface="+mn-ea"/>
                <a:sym typeface="+mn-lt"/>
              </a:rPr>
              <a:t>关键词与</a:t>
            </a:r>
            <a:r>
              <a:rPr lang="en-US" altLang="zh-CN" sz="3200" dirty="0">
                <a:solidFill>
                  <a:schemeClr val="bg1"/>
                </a:solidFill>
                <a:cs typeface="+mn-ea"/>
                <a:sym typeface="+mn-lt"/>
              </a:rPr>
              <a:t>SEO</a:t>
            </a:r>
            <a:endParaRPr lang="zh-CN" altLang="en-US" sz="3200" dirty="0">
              <a:solidFill>
                <a:schemeClr val="bg1"/>
              </a:solidFill>
              <a:cs typeface="+mn-ea"/>
              <a:sym typeface="+mn-lt"/>
            </a:endParaRPr>
          </a:p>
        </p:txBody>
      </p:sp>
      <p:sp>
        <p:nvSpPr>
          <p:cNvPr id="38" name="文本框 37">
            <a:extLst>
              <a:ext uri="{FF2B5EF4-FFF2-40B4-BE49-F238E27FC236}">
                <a16:creationId xmlns:a16="http://schemas.microsoft.com/office/drawing/2014/main" id="{B24D8DDF-31BB-40E8-91B9-20502226E90E}"/>
              </a:ext>
            </a:extLst>
          </p:cNvPr>
          <p:cNvSpPr txBox="1"/>
          <p:nvPr/>
        </p:nvSpPr>
        <p:spPr>
          <a:xfrm>
            <a:off x="9938083" y="2647950"/>
            <a:ext cx="13893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04</a:t>
            </a:r>
            <a:endParaRPr kumimoji="0" lang="zh-CN" altLang="en-US" sz="2800" b="0" i="0" u="none" strike="noStrike" kern="1200" cap="none" spc="0" normalizeH="0" baseline="0" noProof="0" dirty="0">
              <a:ln>
                <a:noFill/>
              </a:ln>
              <a:solidFill>
                <a:schemeClr val="bg1"/>
              </a:solidFill>
              <a:effectLst/>
              <a:uLnTx/>
              <a:uFillTx/>
              <a:cs typeface="+mn-ea"/>
              <a:sym typeface="+mn-lt"/>
            </a:endParaRPr>
          </a:p>
        </p:txBody>
      </p:sp>
      <p:sp>
        <p:nvSpPr>
          <p:cNvPr id="39" name="文本框 38">
            <a:extLst>
              <a:ext uri="{FF2B5EF4-FFF2-40B4-BE49-F238E27FC236}">
                <a16:creationId xmlns:a16="http://schemas.microsoft.com/office/drawing/2014/main" id="{DECAFE54-07AB-4CF9-8E99-F1D75A27A9C3}"/>
              </a:ext>
            </a:extLst>
          </p:cNvPr>
          <p:cNvSpPr txBox="1"/>
          <p:nvPr/>
        </p:nvSpPr>
        <p:spPr>
          <a:xfrm>
            <a:off x="9174411" y="3488931"/>
            <a:ext cx="2133935" cy="584775"/>
          </a:xfrm>
          <a:prstGeom prst="rect">
            <a:avLst/>
          </a:prstGeom>
          <a:noFill/>
        </p:spPr>
        <p:txBody>
          <a:bodyPr wrap="square" rtlCol="0">
            <a:spAutoFit/>
          </a:bodyPr>
          <a:lstStyle/>
          <a:p>
            <a:pPr lvl="0" algn="ctr">
              <a:defRPr/>
            </a:pPr>
            <a:r>
              <a:rPr lang="zh-CN" altLang="en-US" sz="3200" dirty="0">
                <a:solidFill>
                  <a:schemeClr val="bg1"/>
                </a:solidFill>
                <a:cs typeface="+mn-ea"/>
                <a:sym typeface="+mn-lt"/>
              </a:rPr>
              <a:t>内容策略</a:t>
            </a:r>
          </a:p>
        </p:txBody>
      </p:sp>
    </p:spTree>
    <p:extLst>
      <p:ext uri="{BB962C8B-B14F-4D97-AF65-F5344CB8AC3E}">
        <p14:creationId xmlns:p14="http://schemas.microsoft.com/office/powerpoint/2010/main" val="253122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anim calcmode="lin" valueType="num">
                                      <p:cBhvr>
                                        <p:cTn id="54" dur="1000" fill="hold"/>
                                        <p:tgtEl>
                                          <p:spTgt spid="35"/>
                                        </p:tgtEl>
                                        <p:attrNameLst>
                                          <p:attrName>ppt_x</p:attrName>
                                        </p:attrNameLst>
                                      </p:cBhvr>
                                      <p:tavLst>
                                        <p:tav tm="0">
                                          <p:val>
                                            <p:strVal val="#ppt_x"/>
                                          </p:val>
                                        </p:tav>
                                        <p:tav tm="100000">
                                          <p:val>
                                            <p:strVal val="#ppt_x"/>
                                          </p:val>
                                        </p:tav>
                                      </p:tavLst>
                                    </p:anim>
                                    <p:anim calcmode="lin" valueType="num">
                                      <p:cBhvr>
                                        <p:cTn id="55" dur="1000" fill="hold"/>
                                        <p:tgtEl>
                                          <p:spTgt spid="3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anim calcmode="lin" valueType="num">
                                      <p:cBhvr>
                                        <p:cTn id="59" dur="1000" fill="hold"/>
                                        <p:tgtEl>
                                          <p:spTgt spid="36"/>
                                        </p:tgtEl>
                                        <p:attrNameLst>
                                          <p:attrName>ppt_x</p:attrName>
                                        </p:attrNameLst>
                                      </p:cBhvr>
                                      <p:tavLst>
                                        <p:tav tm="0">
                                          <p:val>
                                            <p:strVal val="#ppt_x"/>
                                          </p:val>
                                        </p:tav>
                                        <p:tav tm="100000">
                                          <p:val>
                                            <p:strVal val="#ppt_x"/>
                                          </p:val>
                                        </p:tav>
                                      </p:tavLst>
                                    </p:anim>
                                    <p:anim calcmode="lin" valueType="num">
                                      <p:cBhvr>
                                        <p:cTn id="6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1000"/>
                                        <p:tgtEl>
                                          <p:spTgt spid="16"/>
                                        </p:tgtEl>
                                      </p:cBhvr>
                                    </p:animEffect>
                                    <p:anim calcmode="lin" valueType="num">
                                      <p:cBhvr>
                                        <p:cTn id="66" dur="1000" fill="hold"/>
                                        <p:tgtEl>
                                          <p:spTgt spid="16"/>
                                        </p:tgtEl>
                                        <p:attrNameLst>
                                          <p:attrName>ppt_x</p:attrName>
                                        </p:attrNameLst>
                                      </p:cBhvr>
                                      <p:tavLst>
                                        <p:tav tm="0">
                                          <p:val>
                                            <p:strVal val="#ppt_x"/>
                                          </p:val>
                                        </p:tav>
                                        <p:tav tm="100000">
                                          <p:val>
                                            <p:strVal val="#ppt_x"/>
                                          </p:val>
                                        </p:tav>
                                      </p:tavLst>
                                    </p:anim>
                                    <p:anim calcmode="lin" valueType="num">
                                      <p:cBhvr>
                                        <p:cTn id="67" dur="1000" fill="hold"/>
                                        <p:tgtEl>
                                          <p:spTgt spid="1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1000"/>
                                        <p:tgtEl>
                                          <p:spTgt spid="38"/>
                                        </p:tgtEl>
                                      </p:cBhvr>
                                    </p:animEffect>
                                    <p:anim calcmode="lin" valueType="num">
                                      <p:cBhvr>
                                        <p:cTn id="71" dur="1000" fill="hold"/>
                                        <p:tgtEl>
                                          <p:spTgt spid="38"/>
                                        </p:tgtEl>
                                        <p:attrNameLst>
                                          <p:attrName>ppt_x</p:attrName>
                                        </p:attrNameLst>
                                      </p:cBhvr>
                                      <p:tavLst>
                                        <p:tav tm="0">
                                          <p:val>
                                            <p:strVal val="#ppt_x"/>
                                          </p:val>
                                        </p:tav>
                                        <p:tav tm="100000">
                                          <p:val>
                                            <p:strVal val="#ppt_x"/>
                                          </p:val>
                                        </p:tav>
                                      </p:tavLst>
                                    </p:anim>
                                    <p:anim calcmode="lin" valueType="num">
                                      <p:cBhvr>
                                        <p:cTn id="72" dur="1000" fill="hold"/>
                                        <p:tgtEl>
                                          <p:spTgt spid="3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0"/>
                                        <p:tgtEl>
                                          <p:spTgt spid="39"/>
                                        </p:tgtEl>
                                      </p:cBhvr>
                                    </p:animEffect>
                                    <p:anim calcmode="lin" valueType="num">
                                      <p:cBhvr>
                                        <p:cTn id="76" dur="1000" fill="hold"/>
                                        <p:tgtEl>
                                          <p:spTgt spid="39"/>
                                        </p:tgtEl>
                                        <p:attrNameLst>
                                          <p:attrName>ppt_x</p:attrName>
                                        </p:attrNameLst>
                                      </p:cBhvr>
                                      <p:tavLst>
                                        <p:tav tm="0">
                                          <p:val>
                                            <p:strVal val="#ppt_x"/>
                                          </p:val>
                                        </p:tav>
                                        <p:tav tm="100000">
                                          <p:val>
                                            <p:strVal val="#ppt_x"/>
                                          </p:val>
                                        </p:tav>
                                      </p:tavLst>
                                    </p:anim>
                                    <p:anim calcmode="lin" valueType="num">
                                      <p:cBhvr>
                                        <p:cTn id="7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1" grpId="0"/>
      <p:bldP spid="23" grpId="0"/>
      <p:bldP spid="27" grpId="0"/>
      <p:bldP spid="32" grpId="0"/>
      <p:bldP spid="35" grpId="0"/>
      <p:bldP spid="36"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3" y="-2667324"/>
            <a:ext cx="6857355" cy="12192002"/>
          </a:xfrm>
          <a:prstGeom prst="rect">
            <a:avLst/>
          </a:prstGeom>
        </p:spPr>
      </p:pic>
      <p:grpSp>
        <p:nvGrpSpPr>
          <p:cNvPr id="25" name="组合 24">
            <a:extLst>
              <a:ext uri="{FF2B5EF4-FFF2-40B4-BE49-F238E27FC236}">
                <a16:creationId xmlns:a16="http://schemas.microsoft.com/office/drawing/2014/main" id="{2E60D19C-18FF-439C-8574-DBB5357D0796}"/>
              </a:ext>
            </a:extLst>
          </p:cNvPr>
          <p:cNvGrpSpPr/>
          <p:nvPr/>
        </p:nvGrpSpPr>
        <p:grpSpPr>
          <a:xfrm>
            <a:off x="7480304" y="2655886"/>
            <a:ext cx="3877985" cy="1706564"/>
            <a:chOff x="6356844" y="1722436"/>
            <a:chExt cx="3877985" cy="1706564"/>
          </a:xfrm>
        </p:grpSpPr>
        <p:sp>
          <p:nvSpPr>
            <p:cNvPr id="26" name="文本框 25">
              <a:extLst>
                <a:ext uri="{FF2B5EF4-FFF2-40B4-BE49-F238E27FC236}">
                  <a16:creationId xmlns:a16="http://schemas.microsoft.com/office/drawing/2014/main" id="{E5EA6B31-DC27-445E-AA06-7911F5AD4AC6}"/>
                </a:ext>
              </a:extLst>
            </p:cNvPr>
            <p:cNvSpPr txBox="1"/>
            <p:nvPr/>
          </p:nvSpPr>
          <p:spPr>
            <a:xfrm>
              <a:off x="6356844" y="2228671"/>
              <a:ext cx="3877985" cy="1200329"/>
            </a:xfrm>
            <a:prstGeom prst="rect">
              <a:avLst/>
            </a:prstGeom>
            <a:noFill/>
          </p:spPr>
          <p:txBody>
            <a:bodyPr wrap="non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srgbClr val="794C28"/>
                  </a:solidFill>
                  <a:effectLst/>
                  <a:uLnTx/>
                  <a:uFillTx/>
                  <a:cs typeface="+mn-ea"/>
                  <a:sym typeface="+mn-lt"/>
                </a:rPr>
                <a:t>链接策略</a:t>
              </a:r>
            </a:p>
          </p:txBody>
        </p:sp>
        <p:sp>
          <p:nvSpPr>
            <p:cNvPr id="27" name="文本框 26">
              <a:extLst>
                <a:ext uri="{FF2B5EF4-FFF2-40B4-BE49-F238E27FC236}">
                  <a16:creationId xmlns:a16="http://schemas.microsoft.com/office/drawing/2014/main" id="{2A176284-B9CE-4BA8-B8C1-F8FFBF74E52D}"/>
                </a:ext>
              </a:extLst>
            </p:cNvPr>
            <p:cNvSpPr txBox="1"/>
            <p:nvPr/>
          </p:nvSpPr>
          <p:spPr>
            <a:xfrm>
              <a:off x="6480664" y="1722436"/>
              <a:ext cx="2815736"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794C28"/>
                  </a:solidFill>
                  <a:effectLst/>
                  <a:uLnTx/>
                  <a:uFillTx/>
                  <a:cs typeface="+mn-ea"/>
                  <a:sym typeface="+mn-lt"/>
                </a:rPr>
                <a:t>PART F</a:t>
              </a:r>
              <a:r>
                <a:rPr lang="en-US" altLang="zh-CN" sz="3200" dirty="0">
                  <a:solidFill>
                    <a:srgbClr val="794C28"/>
                  </a:solidFill>
                  <a:cs typeface="+mn-ea"/>
                  <a:sym typeface="+mn-lt"/>
                </a:rPr>
                <a:t>IVE</a:t>
              </a:r>
              <a:endParaRPr kumimoji="0" lang="en-US" altLang="zh-CN" sz="3200" b="0" i="0" u="none" strike="noStrike" kern="1200" cap="none" spc="0" normalizeH="0" baseline="0" noProof="0" dirty="0">
                <a:ln>
                  <a:noFill/>
                </a:ln>
                <a:solidFill>
                  <a:srgbClr val="794C28"/>
                </a:solidFill>
                <a:effectLst/>
                <a:uLnTx/>
                <a:uFillTx/>
                <a:cs typeface="+mn-ea"/>
                <a:sym typeface="+mn-lt"/>
              </a:endParaRPr>
            </a:p>
          </p:txBody>
        </p:sp>
      </p:grpSp>
      <p:cxnSp>
        <p:nvCxnSpPr>
          <p:cNvPr id="50" name="直接连接符 49">
            <a:extLst>
              <a:ext uri="{FF2B5EF4-FFF2-40B4-BE49-F238E27FC236}">
                <a16:creationId xmlns:a16="http://schemas.microsoft.com/office/drawing/2014/main" id="{42329323-B061-4E90-B19E-076B96CC38C8}"/>
              </a:ext>
            </a:extLst>
          </p:cNvPr>
          <p:cNvCxnSpPr>
            <a:cxnSpLocks/>
          </p:cNvCxnSpPr>
          <p:nvPr/>
        </p:nvCxnSpPr>
        <p:spPr>
          <a:xfrm>
            <a:off x="7480299" y="2857500"/>
            <a:ext cx="0" cy="2072656"/>
          </a:xfrm>
          <a:prstGeom prst="line">
            <a:avLst/>
          </a:prstGeom>
          <a:ln>
            <a:solidFill>
              <a:srgbClr val="794C28"/>
            </a:solidFill>
            <a:prstDash val="dash"/>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D35B905-0C9A-4777-8BB0-10094587B3C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9140" y="0"/>
            <a:ext cx="7164888" cy="7138856"/>
          </a:xfrm>
          <a:prstGeom prst="rect">
            <a:avLst/>
          </a:prstGeom>
        </p:spPr>
      </p:pic>
    </p:spTree>
    <p:extLst>
      <p:ext uri="{BB962C8B-B14F-4D97-AF65-F5344CB8AC3E}">
        <p14:creationId xmlns:p14="http://schemas.microsoft.com/office/powerpoint/2010/main" val="29394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arn(inHorizontal)">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6">
            <a:extLst>
              <a:ext uri="{FF2B5EF4-FFF2-40B4-BE49-F238E27FC236}">
                <a16:creationId xmlns:a16="http://schemas.microsoft.com/office/drawing/2014/main" id="{587D3776-55BA-4741-9A37-39C68DCE2ACE}"/>
              </a:ext>
            </a:extLst>
          </p:cNvPr>
          <p:cNvSpPr/>
          <p:nvPr/>
        </p:nvSpPr>
        <p:spPr>
          <a:xfrm flipH="1" flipV="1">
            <a:off x="6165595" y="3582383"/>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a:blip r:embed="rId3" cstate="screen">
              <a:extLst>
                <a:ext uri="{28A0092B-C50C-407E-A947-70E740481C1C}">
                  <a14:useLocalDpi xmlns:a14="http://schemas.microsoft.com/office/drawing/2010/main"/>
                </a:ext>
              </a:extLst>
            </a:blip>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3" name="椭圆 61">
            <a:extLst>
              <a:ext uri="{FF2B5EF4-FFF2-40B4-BE49-F238E27FC236}">
                <a16:creationId xmlns:a16="http://schemas.microsoft.com/office/drawing/2014/main" id="{C0CE5C6A-3852-4159-8687-02CB75EF8387}"/>
              </a:ext>
            </a:extLst>
          </p:cNvPr>
          <p:cNvSpPr/>
          <p:nvPr/>
        </p:nvSpPr>
        <p:spPr>
          <a:xfrm flipH="1" flipV="1">
            <a:off x="4386515" y="3831007"/>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a:blip r:embed="rId4" cstate="screen">
              <a:extLst>
                <a:ext uri="{28A0092B-C50C-407E-A947-70E740481C1C}">
                  <a14:useLocalDpi xmlns:a14="http://schemas.microsoft.com/office/drawing/2010/main"/>
                </a:ext>
              </a:extLst>
            </a:blip>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4" name="椭圆 6">
            <a:extLst>
              <a:ext uri="{FF2B5EF4-FFF2-40B4-BE49-F238E27FC236}">
                <a16:creationId xmlns:a16="http://schemas.microsoft.com/office/drawing/2014/main" id="{02E8B732-8FC7-47C3-B465-D83263518FD6}"/>
              </a:ext>
            </a:extLst>
          </p:cNvPr>
          <p:cNvSpPr/>
          <p:nvPr/>
        </p:nvSpPr>
        <p:spPr>
          <a:xfrm>
            <a:off x="4386515" y="2063656"/>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a:blip r:embed="rId5" cstate="screen">
              <a:extLst>
                <a:ext uri="{28A0092B-C50C-407E-A947-70E740481C1C}">
                  <a14:useLocalDpi xmlns:a14="http://schemas.microsoft.com/office/drawing/2010/main"/>
                </a:ext>
              </a:extLst>
            </a:blip>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5" name="椭圆 61">
            <a:extLst>
              <a:ext uri="{FF2B5EF4-FFF2-40B4-BE49-F238E27FC236}">
                <a16:creationId xmlns:a16="http://schemas.microsoft.com/office/drawing/2014/main" id="{BF9B98F5-E056-4EE5-BC62-75E9D45833F2}"/>
              </a:ext>
            </a:extLst>
          </p:cNvPr>
          <p:cNvSpPr/>
          <p:nvPr/>
        </p:nvSpPr>
        <p:spPr>
          <a:xfrm>
            <a:off x="5904673" y="2051594"/>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a:blip r:embed="rId6" cstate="screen">
              <a:extLst>
                <a:ext uri="{28A0092B-C50C-407E-A947-70E740481C1C}">
                  <a14:useLocalDpi xmlns:a14="http://schemas.microsoft.com/office/drawing/2010/main"/>
                </a:ext>
              </a:extLst>
            </a:blip>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grpSp>
        <p:nvGrpSpPr>
          <p:cNvPr id="10" name="组合 9">
            <a:extLst>
              <a:ext uri="{FF2B5EF4-FFF2-40B4-BE49-F238E27FC236}">
                <a16:creationId xmlns:a16="http://schemas.microsoft.com/office/drawing/2014/main" id="{39C1E0F0-086F-449E-8D2F-830AA692492D}"/>
              </a:ext>
            </a:extLst>
          </p:cNvPr>
          <p:cNvGrpSpPr/>
          <p:nvPr/>
        </p:nvGrpSpPr>
        <p:grpSpPr>
          <a:xfrm>
            <a:off x="7967936" y="4290827"/>
            <a:ext cx="3084393" cy="781368"/>
            <a:chOff x="7942998" y="4290827"/>
            <a:chExt cx="3084393" cy="781368"/>
          </a:xfrm>
        </p:grpSpPr>
        <p:sp>
          <p:nvSpPr>
            <p:cNvPr id="11" name="TextBox 76">
              <a:extLst>
                <a:ext uri="{FF2B5EF4-FFF2-40B4-BE49-F238E27FC236}">
                  <a16:creationId xmlns:a16="http://schemas.microsoft.com/office/drawing/2014/main" id="{7DE3FC63-6589-4108-814B-58A4C4D7BD7A}"/>
                </a:ext>
              </a:extLst>
            </p:cNvPr>
            <p:cNvSpPr txBox="1"/>
            <p:nvPr/>
          </p:nvSpPr>
          <p:spPr>
            <a:xfrm>
              <a:off x="7942998" y="4290827"/>
              <a:ext cx="1733670" cy="461665"/>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站内链接</a:t>
              </a:r>
            </a:p>
          </p:txBody>
        </p:sp>
        <p:sp>
          <p:nvSpPr>
            <p:cNvPr id="12" name="文本框 11">
              <a:extLst>
                <a:ext uri="{FF2B5EF4-FFF2-40B4-BE49-F238E27FC236}">
                  <a16:creationId xmlns:a16="http://schemas.microsoft.com/office/drawing/2014/main" id="{EE7781DB-2CE1-4EEC-87C6-7CDBC5E9B0F1}"/>
                </a:ext>
              </a:extLst>
            </p:cNvPr>
            <p:cNvSpPr txBox="1"/>
            <p:nvPr/>
          </p:nvSpPr>
          <p:spPr>
            <a:xfrm>
              <a:off x="7942998" y="4690937"/>
              <a:ext cx="3084393" cy="381258"/>
            </a:xfrm>
            <a:prstGeom prst="rect">
              <a:avLst/>
            </a:prstGeom>
            <a:noFill/>
            <a:effectLst/>
          </p:spPr>
          <p:txBody>
            <a:bodyPr wrap="square" rtlCol="0">
              <a:spAutoFit/>
            </a:bodyPr>
            <a:lstStyle/>
            <a:p>
              <a:pPr>
                <a:lnSpc>
                  <a:spcPct val="130000"/>
                </a:lnSpc>
              </a:pPr>
              <a:r>
                <a:rPr lang="zh-CN" altLang="en-US" sz="1600" dirty="0">
                  <a:solidFill>
                    <a:schemeClr val="tx1">
                      <a:lumMod val="75000"/>
                      <a:lumOff val="25000"/>
                    </a:schemeClr>
                  </a:solidFill>
                  <a:cs typeface="+mn-ea"/>
                </a:rPr>
                <a:t>网站内部页面之间的链接</a:t>
              </a:r>
              <a:endParaRPr lang="en-US" altLang="zh-CN" sz="1600" dirty="0">
                <a:solidFill>
                  <a:schemeClr val="tx1">
                    <a:lumMod val="75000"/>
                    <a:lumOff val="25000"/>
                  </a:schemeClr>
                </a:solidFill>
                <a:cs typeface="+mn-ea"/>
                <a:sym typeface="+mn-lt"/>
              </a:endParaRPr>
            </a:p>
          </p:txBody>
        </p:sp>
      </p:grpSp>
      <p:grpSp>
        <p:nvGrpSpPr>
          <p:cNvPr id="13" name="组合 12">
            <a:extLst>
              <a:ext uri="{FF2B5EF4-FFF2-40B4-BE49-F238E27FC236}">
                <a16:creationId xmlns:a16="http://schemas.microsoft.com/office/drawing/2014/main" id="{7E9F06BD-482E-46D7-BC1D-7D8964255EFF}"/>
              </a:ext>
            </a:extLst>
          </p:cNvPr>
          <p:cNvGrpSpPr/>
          <p:nvPr/>
        </p:nvGrpSpPr>
        <p:grpSpPr>
          <a:xfrm>
            <a:off x="7967936" y="1838527"/>
            <a:ext cx="3084393" cy="781368"/>
            <a:chOff x="7942998" y="1838527"/>
            <a:chExt cx="3084393" cy="781368"/>
          </a:xfrm>
        </p:grpSpPr>
        <p:sp>
          <p:nvSpPr>
            <p:cNvPr id="14" name="TextBox 76">
              <a:extLst>
                <a:ext uri="{FF2B5EF4-FFF2-40B4-BE49-F238E27FC236}">
                  <a16:creationId xmlns:a16="http://schemas.microsoft.com/office/drawing/2014/main" id="{E22522F4-0929-46FA-8A93-340E233874EA}"/>
                </a:ext>
              </a:extLst>
            </p:cNvPr>
            <p:cNvSpPr txBox="1"/>
            <p:nvPr/>
          </p:nvSpPr>
          <p:spPr>
            <a:xfrm>
              <a:off x="7942998" y="1838527"/>
              <a:ext cx="1733670" cy="461665"/>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站外链接</a:t>
              </a:r>
            </a:p>
          </p:txBody>
        </p:sp>
        <p:sp>
          <p:nvSpPr>
            <p:cNvPr id="15" name="文本框 14">
              <a:extLst>
                <a:ext uri="{FF2B5EF4-FFF2-40B4-BE49-F238E27FC236}">
                  <a16:creationId xmlns:a16="http://schemas.microsoft.com/office/drawing/2014/main" id="{7BB1A294-B974-4A93-9105-9D3640685FE4}"/>
                </a:ext>
              </a:extLst>
            </p:cNvPr>
            <p:cNvSpPr txBox="1"/>
            <p:nvPr/>
          </p:nvSpPr>
          <p:spPr>
            <a:xfrm>
              <a:off x="7942998" y="2238637"/>
              <a:ext cx="3084393" cy="381258"/>
            </a:xfrm>
            <a:prstGeom prst="rect">
              <a:avLst/>
            </a:prstGeom>
            <a:noFill/>
            <a:effectLst/>
          </p:spPr>
          <p:txBody>
            <a:bodyPr wrap="square" rtlCol="0">
              <a:spAutoFit/>
            </a:bodyPr>
            <a:lstStyle/>
            <a:p>
              <a:pPr>
                <a:lnSpc>
                  <a:spcPct val="130000"/>
                </a:lnSpc>
              </a:pPr>
              <a:r>
                <a:rPr lang="zh-CN" altLang="en-US" sz="1600" dirty="0">
                  <a:solidFill>
                    <a:schemeClr val="tx1">
                      <a:lumMod val="75000"/>
                      <a:lumOff val="25000"/>
                    </a:schemeClr>
                  </a:solidFill>
                  <a:cs typeface="+mn-ea"/>
                </a:rPr>
                <a:t>其他网站指向你的网站的链接</a:t>
              </a:r>
              <a:endParaRPr lang="en-US" altLang="zh-CN" sz="1600" dirty="0">
                <a:solidFill>
                  <a:schemeClr val="tx1">
                    <a:lumMod val="75000"/>
                    <a:lumOff val="25000"/>
                  </a:schemeClr>
                </a:solidFill>
                <a:cs typeface="+mn-ea"/>
                <a:sym typeface="+mn-lt"/>
              </a:endParaRPr>
            </a:p>
          </p:txBody>
        </p:sp>
      </p:grpSp>
      <p:grpSp>
        <p:nvGrpSpPr>
          <p:cNvPr id="16" name="组合 15">
            <a:extLst>
              <a:ext uri="{FF2B5EF4-FFF2-40B4-BE49-F238E27FC236}">
                <a16:creationId xmlns:a16="http://schemas.microsoft.com/office/drawing/2014/main" id="{F493F3C7-490E-416F-9F47-81C8E94163E1}"/>
              </a:ext>
            </a:extLst>
          </p:cNvPr>
          <p:cNvGrpSpPr/>
          <p:nvPr/>
        </p:nvGrpSpPr>
        <p:grpSpPr>
          <a:xfrm>
            <a:off x="1090788" y="4290827"/>
            <a:ext cx="3084393" cy="1101456"/>
            <a:chOff x="1090788" y="4290827"/>
            <a:chExt cx="3084393" cy="1101456"/>
          </a:xfrm>
        </p:grpSpPr>
        <p:sp>
          <p:nvSpPr>
            <p:cNvPr id="17" name="TextBox 76">
              <a:extLst>
                <a:ext uri="{FF2B5EF4-FFF2-40B4-BE49-F238E27FC236}">
                  <a16:creationId xmlns:a16="http://schemas.microsoft.com/office/drawing/2014/main" id="{E6927F7C-80B8-4210-9890-2003AEC00924}"/>
                </a:ext>
              </a:extLst>
            </p:cNvPr>
            <p:cNvSpPr txBox="1"/>
            <p:nvPr/>
          </p:nvSpPr>
          <p:spPr>
            <a:xfrm>
              <a:off x="2441511" y="4290827"/>
              <a:ext cx="1733670" cy="461665"/>
            </a:xfrm>
            <a:prstGeom prst="rect">
              <a:avLst/>
            </a:prstGeom>
            <a:noFill/>
            <a:effectLst/>
          </p:spPr>
          <p:txBody>
            <a:bodyPr wrap="square" rtlCol="0">
              <a:spAutoFit/>
            </a:bodyPr>
            <a:lstStyle/>
            <a:p>
              <a:pPr algn="r"/>
              <a:r>
                <a:rPr lang="zh-CN" altLang="en-US" sz="2400" dirty="0">
                  <a:solidFill>
                    <a:schemeClr val="tx1">
                      <a:lumMod val="75000"/>
                      <a:lumOff val="25000"/>
                    </a:schemeClr>
                  </a:solidFill>
                  <a:cs typeface="+mn-ea"/>
                  <a:sym typeface="+mn-lt"/>
                </a:rPr>
                <a:t>链接普遍性</a:t>
              </a:r>
            </a:p>
          </p:txBody>
        </p:sp>
        <p:sp>
          <p:nvSpPr>
            <p:cNvPr id="18" name="文本框 17">
              <a:extLst>
                <a:ext uri="{FF2B5EF4-FFF2-40B4-BE49-F238E27FC236}">
                  <a16:creationId xmlns:a16="http://schemas.microsoft.com/office/drawing/2014/main" id="{CB927586-F7BE-4287-A3E5-4DEA9FEC0F79}"/>
                </a:ext>
              </a:extLst>
            </p:cNvPr>
            <p:cNvSpPr txBox="1"/>
            <p:nvPr/>
          </p:nvSpPr>
          <p:spPr>
            <a:xfrm>
              <a:off x="1090788" y="4690937"/>
              <a:ext cx="3084393" cy="701346"/>
            </a:xfrm>
            <a:prstGeom prst="rect">
              <a:avLst/>
            </a:prstGeom>
            <a:noFill/>
            <a:effectLst/>
          </p:spPr>
          <p:txBody>
            <a:bodyPr wrap="square" rtlCol="0">
              <a:spAutoFit/>
            </a:bodyPr>
            <a:lstStyle/>
            <a:p>
              <a:pPr algn="r">
                <a:lnSpc>
                  <a:spcPct val="130000"/>
                </a:lnSpc>
              </a:pPr>
              <a:r>
                <a:rPr lang="zh-CN" altLang="en-US" sz="1600" dirty="0">
                  <a:solidFill>
                    <a:schemeClr val="tx1">
                      <a:lumMod val="75000"/>
                      <a:lumOff val="25000"/>
                    </a:schemeClr>
                  </a:solidFill>
                  <a:cs typeface="+mn-ea"/>
                </a:rPr>
                <a:t>作为搜索引擎优化的一部分被广泛应用</a:t>
              </a:r>
              <a:endParaRPr lang="en-US" altLang="zh-CN" sz="1600" dirty="0">
                <a:solidFill>
                  <a:schemeClr val="tx1">
                    <a:lumMod val="75000"/>
                    <a:lumOff val="25000"/>
                  </a:schemeClr>
                </a:solidFill>
                <a:cs typeface="+mn-ea"/>
                <a:sym typeface="+mn-lt"/>
              </a:endParaRPr>
            </a:p>
          </p:txBody>
        </p:sp>
      </p:grpSp>
      <p:grpSp>
        <p:nvGrpSpPr>
          <p:cNvPr id="19" name="组合 18">
            <a:extLst>
              <a:ext uri="{FF2B5EF4-FFF2-40B4-BE49-F238E27FC236}">
                <a16:creationId xmlns:a16="http://schemas.microsoft.com/office/drawing/2014/main" id="{550BF385-EA84-4CC4-BC46-B4896C7D0213}"/>
              </a:ext>
            </a:extLst>
          </p:cNvPr>
          <p:cNvGrpSpPr/>
          <p:nvPr/>
        </p:nvGrpSpPr>
        <p:grpSpPr>
          <a:xfrm>
            <a:off x="1090788" y="1838527"/>
            <a:ext cx="3084393" cy="1101456"/>
            <a:chOff x="1090788" y="1838527"/>
            <a:chExt cx="3084393" cy="1101456"/>
          </a:xfrm>
        </p:grpSpPr>
        <p:sp>
          <p:nvSpPr>
            <p:cNvPr id="20" name="TextBox 76">
              <a:extLst>
                <a:ext uri="{FF2B5EF4-FFF2-40B4-BE49-F238E27FC236}">
                  <a16:creationId xmlns:a16="http://schemas.microsoft.com/office/drawing/2014/main" id="{7058B029-10CF-4456-BCE5-1691BF2973E1}"/>
                </a:ext>
              </a:extLst>
            </p:cNvPr>
            <p:cNvSpPr txBox="1"/>
            <p:nvPr/>
          </p:nvSpPr>
          <p:spPr>
            <a:xfrm>
              <a:off x="2441511" y="1838527"/>
              <a:ext cx="1733670" cy="461665"/>
            </a:xfrm>
            <a:prstGeom prst="rect">
              <a:avLst/>
            </a:prstGeom>
            <a:noFill/>
            <a:effectLst/>
          </p:spPr>
          <p:txBody>
            <a:bodyPr wrap="square" rtlCol="0">
              <a:spAutoFit/>
            </a:bodyPr>
            <a:lstStyle/>
            <a:p>
              <a:pPr algn="r"/>
              <a:r>
                <a:rPr lang="zh-CN" altLang="en-US" sz="2400" dirty="0">
                  <a:cs typeface="+mn-ea"/>
                  <a:sym typeface="+mn-lt"/>
                  <a:hlinkClick r:id="rId7">
                    <a:extLst>
                      <a:ext uri="{A12FA001-AC4F-418D-AE19-62706E023703}">
                        <ahyp:hlinkClr xmlns:ahyp="http://schemas.microsoft.com/office/drawing/2018/hyperlinkcolor" val="tx"/>
                      </a:ext>
                    </a:extLst>
                  </a:hlinkClick>
                </a:rPr>
                <a:t>链接重要性</a:t>
              </a:r>
              <a:endParaRPr lang="zh-CN" altLang="en-US" sz="2400" dirty="0">
                <a:cs typeface="+mn-ea"/>
                <a:sym typeface="+mn-lt"/>
              </a:endParaRPr>
            </a:p>
          </p:txBody>
        </p:sp>
        <p:sp>
          <p:nvSpPr>
            <p:cNvPr id="21" name="文本框 20">
              <a:extLst>
                <a:ext uri="{FF2B5EF4-FFF2-40B4-BE49-F238E27FC236}">
                  <a16:creationId xmlns:a16="http://schemas.microsoft.com/office/drawing/2014/main" id="{B9915037-F611-4703-94E5-E53782FD66D2}"/>
                </a:ext>
              </a:extLst>
            </p:cNvPr>
            <p:cNvSpPr txBox="1"/>
            <p:nvPr/>
          </p:nvSpPr>
          <p:spPr>
            <a:xfrm>
              <a:off x="1090788" y="2238637"/>
              <a:ext cx="3084393" cy="701346"/>
            </a:xfrm>
            <a:prstGeom prst="rect">
              <a:avLst/>
            </a:prstGeom>
            <a:noFill/>
            <a:effectLst/>
          </p:spPr>
          <p:txBody>
            <a:bodyPr wrap="square" rtlCol="0">
              <a:spAutoFit/>
            </a:bodyPr>
            <a:lstStyle/>
            <a:p>
              <a:pPr algn="r">
                <a:lnSpc>
                  <a:spcPct val="130000"/>
                </a:lnSpc>
              </a:pPr>
              <a:r>
                <a:rPr lang="zh-CN" altLang="en-US" sz="1600" dirty="0">
                  <a:solidFill>
                    <a:schemeClr val="tx1">
                      <a:lumMod val="75000"/>
                      <a:lumOff val="25000"/>
                    </a:schemeClr>
                  </a:solidFill>
                  <a:cs typeface="+mn-ea"/>
                </a:rPr>
                <a:t>帮助搜索引擎理解网站的内容和结构</a:t>
              </a:r>
              <a:endParaRPr lang="en-US" altLang="zh-CN" sz="1600" dirty="0">
                <a:solidFill>
                  <a:schemeClr val="tx1">
                    <a:lumMod val="75000"/>
                    <a:lumOff val="25000"/>
                  </a:schemeClr>
                </a:solidFill>
                <a:cs typeface="+mn-ea"/>
                <a:sym typeface="+mn-lt"/>
              </a:endParaRPr>
            </a:p>
          </p:txBody>
        </p:sp>
      </p:grpSp>
      <p:sp>
        <p:nvSpPr>
          <p:cNvPr id="22" name="文本框 21">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zh-CN" altLang="en-US" sz="2800" dirty="0">
                <a:solidFill>
                  <a:srgbClr val="794C28"/>
                </a:solidFill>
                <a:cs typeface="+mn-ea"/>
                <a:sym typeface="+mn-lt"/>
              </a:rPr>
              <a:t>链接策略</a:t>
            </a:r>
          </a:p>
        </p:txBody>
      </p:sp>
    </p:spTree>
    <p:extLst>
      <p:ext uri="{BB962C8B-B14F-4D97-AF65-F5344CB8AC3E}">
        <p14:creationId xmlns:p14="http://schemas.microsoft.com/office/powerpoint/2010/main" val="41622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anim calcmode="lin" valueType="num">
                                      <p:cBhvr>
                                        <p:cTn id="24" dur="500" fill="hold"/>
                                        <p:tgtEl>
                                          <p:spTgt spid="4"/>
                                        </p:tgtEl>
                                        <p:attrNameLst>
                                          <p:attrName>ppt_x</p:attrName>
                                        </p:attrNameLst>
                                      </p:cBhvr>
                                      <p:tavLst>
                                        <p:tav tm="0">
                                          <p:val>
                                            <p:fltVal val="0.5"/>
                                          </p:val>
                                        </p:tav>
                                        <p:tav tm="100000">
                                          <p:val>
                                            <p:strVal val="#ppt_x"/>
                                          </p:val>
                                        </p:tav>
                                      </p:tavLst>
                                    </p:anim>
                                    <p:anim calcmode="lin" valueType="num">
                                      <p:cBhvr>
                                        <p:cTn id="25" dur="500" fill="hold"/>
                                        <p:tgtEl>
                                          <p:spTgt spid="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anim calcmode="lin" valueType="num">
                                      <p:cBhvr>
                                        <p:cTn id="31" dur="500" fill="hold"/>
                                        <p:tgtEl>
                                          <p:spTgt spid="5"/>
                                        </p:tgtEl>
                                        <p:attrNameLst>
                                          <p:attrName>ppt_x</p:attrName>
                                        </p:attrNameLst>
                                      </p:cBhvr>
                                      <p:tavLst>
                                        <p:tav tm="0">
                                          <p:val>
                                            <p:fltVal val="0.5"/>
                                          </p:val>
                                        </p:tav>
                                        <p:tav tm="100000">
                                          <p:val>
                                            <p:strVal val="#ppt_x"/>
                                          </p:val>
                                        </p:tav>
                                      </p:tavLst>
                                    </p:anim>
                                    <p:anim calcmode="lin" valueType="num">
                                      <p:cBhvr>
                                        <p:cTn id="32"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B7A23D5-587C-49AD-9957-94FE05365CDE}"/>
              </a:ext>
            </a:extLst>
          </p:cNvPr>
          <p:cNvSpPr txBox="1"/>
          <p:nvPr/>
        </p:nvSpPr>
        <p:spPr>
          <a:xfrm>
            <a:off x="5856919" y="1895370"/>
            <a:ext cx="3538939" cy="381258"/>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600" dirty="0">
                <a:solidFill>
                  <a:schemeClr val="tx1">
                    <a:lumMod val="75000"/>
                    <a:lumOff val="25000"/>
                  </a:schemeClr>
                </a:solidFill>
                <a:cs typeface="+mn-ea"/>
                <a:sym typeface="+mn-lt"/>
              </a:rPr>
              <a:t>网站首页导航菜单、面包屑导航</a:t>
            </a:r>
            <a:endParaRPr kumimoji="0" lang="en-US" altLang="zh-CN"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cxnSp>
        <p:nvCxnSpPr>
          <p:cNvPr id="3" name="直接连接符 2">
            <a:extLst>
              <a:ext uri="{FF2B5EF4-FFF2-40B4-BE49-F238E27FC236}">
                <a16:creationId xmlns:a16="http://schemas.microsoft.com/office/drawing/2014/main" id="{F2E42092-774F-40A6-9DD2-2D4783EB91D2}"/>
              </a:ext>
            </a:extLst>
          </p:cNvPr>
          <p:cNvCxnSpPr>
            <a:cxnSpLocks/>
          </p:cNvCxnSpPr>
          <p:nvPr/>
        </p:nvCxnSpPr>
        <p:spPr>
          <a:xfrm>
            <a:off x="6241368" y="2673524"/>
            <a:ext cx="458855" cy="0"/>
          </a:xfrm>
          <a:prstGeom prst="line">
            <a:avLst/>
          </a:prstGeom>
          <a:ln w="22225">
            <a:solidFill>
              <a:srgbClr val="794C28"/>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96D1FE3-AC21-48DE-885F-F8F514B6764A}"/>
              </a:ext>
            </a:extLst>
          </p:cNvPr>
          <p:cNvGrpSpPr/>
          <p:nvPr/>
        </p:nvGrpSpPr>
        <p:grpSpPr>
          <a:xfrm>
            <a:off x="1577757" y="914400"/>
            <a:ext cx="3822255" cy="5680362"/>
            <a:chOff x="1577757" y="914400"/>
            <a:chExt cx="3822255" cy="5680362"/>
          </a:xfrm>
        </p:grpSpPr>
        <p:sp>
          <p:nvSpPr>
            <p:cNvPr id="5" name="任意多边形: 形状 4">
              <a:extLst>
                <a:ext uri="{FF2B5EF4-FFF2-40B4-BE49-F238E27FC236}">
                  <a16:creationId xmlns:a16="http://schemas.microsoft.com/office/drawing/2014/main" id="{F03607D2-FF06-44C2-B54D-CEA6A3622F2D}"/>
                </a:ext>
              </a:extLst>
            </p:cNvPr>
            <p:cNvSpPr/>
            <p:nvPr/>
          </p:nvSpPr>
          <p:spPr>
            <a:xfrm>
              <a:off x="1577757" y="914400"/>
              <a:ext cx="3822255" cy="5680362"/>
            </a:xfrm>
            <a:custGeom>
              <a:avLst/>
              <a:gdLst>
                <a:gd name="connsiteX0" fmla="*/ 1261941 w 4462341"/>
                <a:gd name="connsiteY0" fmla="*/ 0 h 8006461"/>
                <a:gd name="connsiteX1" fmla="*/ 3555109 w 4462341"/>
                <a:gd name="connsiteY1" fmla="*/ 0 h 8006461"/>
                <a:gd name="connsiteX2" fmla="*/ 4462341 w 4462341"/>
                <a:gd name="connsiteY2" fmla="*/ 0 h 8006461"/>
                <a:gd name="connsiteX3" fmla="*/ 3200400 w 4462341"/>
                <a:gd name="connsiteY3" fmla="*/ 8006461 h 8006461"/>
                <a:gd name="connsiteX4" fmla="*/ 0 w 4462341"/>
                <a:gd name="connsiteY4" fmla="*/ 8006461 h 8006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341" h="8006461">
                  <a:moveTo>
                    <a:pt x="1261941" y="0"/>
                  </a:moveTo>
                  <a:lnTo>
                    <a:pt x="3555109" y="0"/>
                  </a:lnTo>
                  <a:lnTo>
                    <a:pt x="4462341" y="0"/>
                  </a:lnTo>
                  <a:lnTo>
                    <a:pt x="3200400" y="8006461"/>
                  </a:lnTo>
                  <a:lnTo>
                    <a:pt x="0" y="8006461"/>
                  </a:lnTo>
                  <a:close/>
                </a:path>
              </a:pathLst>
            </a:cu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a:extLst>
                <a:ext uri="{FF2B5EF4-FFF2-40B4-BE49-F238E27FC236}">
                  <a16:creationId xmlns:a16="http://schemas.microsoft.com/office/drawing/2014/main" id="{474BBA3F-1B99-428A-9F4E-C3DC66D0D3A8}"/>
                </a:ext>
              </a:extLst>
            </p:cNvPr>
            <p:cNvGrpSpPr/>
            <p:nvPr/>
          </p:nvGrpSpPr>
          <p:grpSpPr>
            <a:xfrm>
              <a:off x="3373399" y="1239252"/>
              <a:ext cx="820153" cy="820153"/>
              <a:chOff x="4716380" y="-529389"/>
              <a:chExt cx="938463" cy="938463"/>
            </a:xfrm>
          </p:grpSpPr>
          <p:sp>
            <p:nvSpPr>
              <p:cNvPr id="13" name="椭圆 12">
                <a:extLst>
                  <a:ext uri="{FF2B5EF4-FFF2-40B4-BE49-F238E27FC236}">
                    <a16:creationId xmlns:a16="http://schemas.microsoft.com/office/drawing/2014/main" id="{205A5516-7895-4235-ABD8-8358328E0737}"/>
                  </a:ext>
                </a:extLst>
              </p:cNvPr>
              <p:cNvSpPr/>
              <p:nvPr/>
            </p:nvSpPr>
            <p:spPr>
              <a:xfrm>
                <a:off x="4716380" y="-529389"/>
                <a:ext cx="938463" cy="938463"/>
              </a:xfrm>
              <a:prstGeom prst="ellipse">
                <a:avLst/>
              </a:prstGeom>
              <a:solidFill>
                <a:srgbClr val="794C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fresh-idea-lightbulb-symbol-with-a-leaf_48509">
                <a:extLst>
                  <a:ext uri="{FF2B5EF4-FFF2-40B4-BE49-F238E27FC236}">
                    <a16:creationId xmlns:a16="http://schemas.microsoft.com/office/drawing/2014/main" id="{D16CE705-96B6-4AED-A203-58CFA057B475}"/>
                  </a:ext>
                </a:extLst>
              </p:cNvPr>
              <p:cNvSpPr>
                <a:spLocks noChangeAspect="1"/>
              </p:cNvSpPr>
              <p:nvPr/>
            </p:nvSpPr>
            <p:spPr bwMode="auto">
              <a:xfrm>
                <a:off x="4888090" y="-348158"/>
                <a:ext cx="595041" cy="576000"/>
              </a:xfrm>
              <a:custGeom>
                <a:avLst/>
                <a:gdLst>
                  <a:gd name="connsiteX0" fmla="*/ 452855 w 582453"/>
                  <a:gd name="connsiteY0" fmla="*/ 373207 h 563815"/>
                  <a:gd name="connsiteX1" fmla="*/ 462456 w 582453"/>
                  <a:gd name="connsiteY1" fmla="*/ 374525 h 563815"/>
                  <a:gd name="connsiteX2" fmla="*/ 539855 w 582453"/>
                  <a:gd name="connsiteY2" fmla="*/ 418461 h 563815"/>
                  <a:gd name="connsiteX3" fmla="*/ 545132 w 582453"/>
                  <a:gd name="connsiteY3" fmla="*/ 436035 h 563815"/>
                  <a:gd name="connsiteX4" fmla="*/ 534578 w 582453"/>
                  <a:gd name="connsiteY4" fmla="*/ 443065 h 563815"/>
                  <a:gd name="connsiteX5" fmla="*/ 527541 w 582453"/>
                  <a:gd name="connsiteY5" fmla="*/ 441308 h 563815"/>
                  <a:gd name="connsiteX6" fmla="*/ 450729 w 582453"/>
                  <a:gd name="connsiteY6" fmla="*/ 397372 h 563815"/>
                  <a:gd name="connsiteX7" fmla="*/ 445452 w 582453"/>
                  <a:gd name="connsiteY7" fmla="*/ 379797 h 563815"/>
                  <a:gd name="connsiteX8" fmla="*/ 452855 w 582453"/>
                  <a:gd name="connsiteY8" fmla="*/ 373207 h 563815"/>
                  <a:gd name="connsiteX9" fmla="*/ 128583 w 582453"/>
                  <a:gd name="connsiteY9" fmla="*/ 372080 h 563815"/>
                  <a:gd name="connsiteX10" fmla="*/ 136726 w 582453"/>
                  <a:gd name="connsiteY10" fmla="*/ 378020 h 563815"/>
                  <a:gd name="connsiteX11" fmla="*/ 131444 w 582453"/>
                  <a:gd name="connsiteY11" fmla="*/ 395617 h 563815"/>
                  <a:gd name="connsiteX12" fmla="*/ 54564 w 582453"/>
                  <a:gd name="connsiteY12" fmla="*/ 439610 h 563815"/>
                  <a:gd name="connsiteX13" fmla="*/ 47522 w 582453"/>
                  <a:gd name="connsiteY13" fmla="*/ 441370 h 563815"/>
                  <a:gd name="connsiteX14" fmla="*/ 36958 w 582453"/>
                  <a:gd name="connsiteY14" fmla="*/ 434331 h 563815"/>
                  <a:gd name="connsiteX15" fmla="*/ 42240 w 582453"/>
                  <a:gd name="connsiteY15" fmla="*/ 416734 h 563815"/>
                  <a:gd name="connsiteX16" fmla="*/ 119120 w 582453"/>
                  <a:gd name="connsiteY16" fmla="*/ 372740 h 563815"/>
                  <a:gd name="connsiteX17" fmla="*/ 128583 w 582453"/>
                  <a:gd name="connsiteY17" fmla="*/ 372080 h 563815"/>
                  <a:gd name="connsiteX18" fmla="*/ 481761 w 582453"/>
                  <a:gd name="connsiteY18" fmla="*/ 276633 h 563815"/>
                  <a:gd name="connsiteX19" fmla="*/ 569792 w 582453"/>
                  <a:gd name="connsiteY19" fmla="*/ 276633 h 563815"/>
                  <a:gd name="connsiteX20" fmla="*/ 582116 w 582453"/>
                  <a:gd name="connsiteY20" fmla="*/ 288924 h 563815"/>
                  <a:gd name="connsiteX21" fmla="*/ 569792 w 582453"/>
                  <a:gd name="connsiteY21" fmla="*/ 301216 h 563815"/>
                  <a:gd name="connsiteX22" fmla="*/ 481761 w 582453"/>
                  <a:gd name="connsiteY22" fmla="*/ 301216 h 563815"/>
                  <a:gd name="connsiteX23" fmla="*/ 469437 w 582453"/>
                  <a:gd name="connsiteY23" fmla="*/ 288924 h 563815"/>
                  <a:gd name="connsiteX24" fmla="*/ 481761 w 582453"/>
                  <a:gd name="connsiteY24" fmla="*/ 276633 h 563815"/>
                  <a:gd name="connsiteX25" fmla="*/ 12323 w 582453"/>
                  <a:gd name="connsiteY25" fmla="*/ 276633 h 563815"/>
                  <a:gd name="connsiteX26" fmla="*/ 99762 w 582453"/>
                  <a:gd name="connsiteY26" fmla="*/ 276633 h 563815"/>
                  <a:gd name="connsiteX27" fmla="*/ 112085 w 582453"/>
                  <a:gd name="connsiteY27" fmla="*/ 288940 h 563815"/>
                  <a:gd name="connsiteX28" fmla="*/ 99762 w 582453"/>
                  <a:gd name="connsiteY28" fmla="*/ 301248 h 563815"/>
                  <a:gd name="connsiteX29" fmla="*/ 12323 w 582453"/>
                  <a:gd name="connsiteY29" fmla="*/ 301248 h 563815"/>
                  <a:gd name="connsiteX30" fmla="*/ 0 w 582453"/>
                  <a:gd name="connsiteY30" fmla="*/ 288940 h 563815"/>
                  <a:gd name="connsiteX31" fmla="*/ 12323 w 582453"/>
                  <a:gd name="connsiteY31" fmla="*/ 276633 h 563815"/>
                  <a:gd name="connsiteX32" fmla="*/ 291091 w 582453"/>
                  <a:gd name="connsiteY32" fmla="*/ 230905 h 563815"/>
                  <a:gd name="connsiteX33" fmla="*/ 273482 w 582453"/>
                  <a:gd name="connsiteY33" fmla="*/ 462418 h 563815"/>
                  <a:gd name="connsiteX34" fmla="*/ 291091 w 582453"/>
                  <a:gd name="connsiteY34" fmla="*/ 324096 h 563815"/>
                  <a:gd name="connsiteX35" fmla="*/ 291091 w 582453"/>
                  <a:gd name="connsiteY35" fmla="*/ 488207 h 563815"/>
                  <a:gd name="connsiteX36" fmla="*/ 291091 w 582453"/>
                  <a:gd name="connsiteY36" fmla="*/ 230905 h 563815"/>
                  <a:gd name="connsiteX37" fmla="*/ 291091 w 582453"/>
                  <a:gd name="connsiteY37" fmla="*/ 155883 h 563815"/>
                  <a:gd name="connsiteX38" fmla="*/ 433138 w 582453"/>
                  <a:gd name="connsiteY38" fmla="*/ 301238 h 563815"/>
                  <a:gd name="connsiteX39" fmla="*/ 352136 w 582453"/>
                  <a:gd name="connsiteY39" fmla="*/ 480001 h 563815"/>
                  <a:gd name="connsiteX40" fmla="*/ 348614 w 582453"/>
                  <a:gd name="connsiteY40" fmla="*/ 512824 h 563815"/>
                  <a:gd name="connsiteX41" fmla="*/ 289330 w 582453"/>
                  <a:gd name="connsiteY41" fmla="*/ 563815 h 563815"/>
                  <a:gd name="connsiteX42" fmla="*/ 229459 w 582453"/>
                  <a:gd name="connsiteY42" fmla="*/ 512824 h 563815"/>
                  <a:gd name="connsiteX43" fmla="*/ 225937 w 582453"/>
                  <a:gd name="connsiteY43" fmla="*/ 480001 h 563815"/>
                  <a:gd name="connsiteX44" fmla="*/ 145522 w 582453"/>
                  <a:gd name="connsiteY44" fmla="*/ 301238 h 563815"/>
                  <a:gd name="connsiteX45" fmla="*/ 291091 w 582453"/>
                  <a:gd name="connsiteY45" fmla="*/ 155883 h 563815"/>
                  <a:gd name="connsiteX46" fmla="*/ 536996 w 582453"/>
                  <a:gd name="connsiteY46" fmla="*/ 136984 h 563815"/>
                  <a:gd name="connsiteX47" fmla="*/ 545132 w 582453"/>
                  <a:gd name="connsiteY47" fmla="*/ 143583 h 563815"/>
                  <a:gd name="connsiteX48" fmla="*/ 539855 w 582453"/>
                  <a:gd name="connsiteY48" fmla="*/ 161180 h 563815"/>
                  <a:gd name="connsiteX49" fmla="*/ 462456 w 582453"/>
                  <a:gd name="connsiteY49" fmla="*/ 205173 h 563815"/>
                  <a:gd name="connsiteX50" fmla="*/ 456007 w 582453"/>
                  <a:gd name="connsiteY50" fmla="*/ 206933 h 563815"/>
                  <a:gd name="connsiteX51" fmla="*/ 445452 w 582453"/>
                  <a:gd name="connsiteY51" fmla="*/ 199894 h 563815"/>
                  <a:gd name="connsiteX52" fmla="*/ 450729 w 582453"/>
                  <a:gd name="connsiteY52" fmla="*/ 182297 h 563815"/>
                  <a:gd name="connsiteX53" fmla="*/ 527541 w 582453"/>
                  <a:gd name="connsiteY53" fmla="*/ 138303 h 563815"/>
                  <a:gd name="connsiteX54" fmla="*/ 536996 w 582453"/>
                  <a:gd name="connsiteY54" fmla="*/ 136984 h 563815"/>
                  <a:gd name="connsiteX55" fmla="*/ 44441 w 582453"/>
                  <a:gd name="connsiteY55" fmla="*/ 136984 h 563815"/>
                  <a:gd name="connsiteX56" fmla="*/ 54564 w 582453"/>
                  <a:gd name="connsiteY56" fmla="*/ 138303 h 563815"/>
                  <a:gd name="connsiteX57" fmla="*/ 131444 w 582453"/>
                  <a:gd name="connsiteY57" fmla="*/ 182297 h 563815"/>
                  <a:gd name="connsiteX58" fmla="*/ 136726 w 582453"/>
                  <a:gd name="connsiteY58" fmla="*/ 199894 h 563815"/>
                  <a:gd name="connsiteX59" fmla="*/ 126162 w 582453"/>
                  <a:gd name="connsiteY59" fmla="*/ 206933 h 563815"/>
                  <a:gd name="connsiteX60" fmla="*/ 119120 w 582453"/>
                  <a:gd name="connsiteY60" fmla="*/ 205173 h 563815"/>
                  <a:gd name="connsiteX61" fmla="*/ 42240 w 582453"/>
                  <a:gd name="connsiteY61" fmla="*/ 161180 h 563815"/>
                  <a:gd name="connsiteX62" fmla="*/ 36958 w 582453"/>
                  <a:gd name="connsiteY62" fmla="*/ 143583 h 563815"/>
                  <a:gd name="connsiteX63" fmla="*/ 44441 w 582453"/>
                  <a:gd name="connsiteY63" fmla="*/ 136984 h 563815"/>
                  <a:gd name="connsiteX64" fmla="*/ 426494 w 582453"/>
                  <a:gd name="connsiteY64" fmla="*/ 35635 h 563815"/>
                  <a:gd name="connsiteX65" fmla="*/ 436617 w 582453"/>
                  <a:gd name="connsiteY65" fmla="*/ 36954 h 563815"/>
                  <a:gd name="connsiteX66" fmla="*/ 441898 w 582453"/>
                  <a:gd name="connsiteY66" fmla="*/ 54539 h 563815"/>
                  <a:gd name="connsiteX67" fmla="*/ 397887 w 582453"/>
                  <a:gd name="connsiteY67" fmla="*/ 131329 h 563815"/>
                  <a:gd name="connsiteX68" fmla="*/ 387325 w 582453"/>
                  <a:gd name="connsiteY68" fmla="*/ 138363 h 563815"/>
                  <a:gd name="connsiteX69" fmla="*/ 380283 w 582453"/>
                  <a:gd name="connsiteY69" fmla="*/ 136604 h 563815"/>
                  <a:gd name="connsiteX70" fmla="*/ 375002 w 582453"/>
                  <a:gd name="connsiteY70" fmla="*/ 119019 h 563815"/>
                  <a:gd name="connsiteX71" fmla="*/ 419013 w 582453"/>
                  <a:gd name="connsiteY71" fmla="*/ 42230 h 563815"/>
                  <a:gd name="connsiteX72" fmla="*/ 426494 w 582453"/>
                  <a:gd name="connsiteY72" fmla="*/ 35635 h 563815"/>
                  <a:gd name="connsiteX73" fmla="*/ 155032 w 582453"/>
                  <a:gd name="connsiteY73" fmla="*/ 33845 h 563815"/>
                  <a:gd name="connsiteX74" fmla="*/ 163176 w 582453"/>
                  <a:gd name="connsiteY74" fmla="*/ 40440 h 563815"/>
                  <a:gd name="connsiteX75" fmla="*/ 206613 w 582453"/>
                  <a:gd name="connsiteY75" fmla="*/ 117229 h 563815"/>
                  <a:gd name="connsiteX76" fmla="*/ 201330 w 582453"/>
                  <a:gd name="connsiteY76" fmla="*/ 134814 h 563815"/>
                  <a:gd name="connsiteX77" fmla="*/ 194873 w 582453"/>
                  <a:gd name="connsiteY77" fmla="*/ 136573 h 563815"/>
                  <a:gd name="connsiteX78" fmla="*/ 184308 w 582453"/>
                  <a:gd name="connsiteY78" fmla="*/ 129539 h 563815"/>
                  <a:gd name="connsiteX79" fmla="*/ 140284 w 582453"/>
                  <a:gd name="connsiteY79" fmla="*/ 52749 h 563815"/>
                  <a:gd name="connsiteX80" fmla="*/ 145567 w 582453"/>
                  <a:gd name="connsiteY80" fmla="*/ 35164 h 563815"/>
                  <a:gd name="connsiteX81" fmla="*/ 155032 w 582453"/>
                  <a:gd name="connsiteY81" fmla="*/ 33845 h 563815"/>
                  <a:gd name="connsiteX82" fmla="*/ 291044 w 582453"/>
                  <a:gd name="connsiteY82" fmla="*/ 0 h 563815"/>
                  <a:gd name="connsiteX83" fmla="*/ 303382 w 582453"/>
                  <a:gd name="connsiteY83" fmla="*/ 12313 h 563815"/>
                  <a:gd name="connsiteX84" fmla="*/ 303382 w 582453"/>
                  <a:gd name="connsiteY84" fmla="*/ 99678 h 563815"/>
                  <a:gd name="connsiteX85" fmla="*/ 291044 w 582453"/>
                  <a:gd name="connsiteY85" fmla="*/ 111991 h 563815"/>
                  <a:gd name="connsiteX86" fmla="*/ 278705 w 582453"/>
                  <a:gd name="connsiteY86" fmla="*/ 99678 h 563815"/>
                  <a:gd name="connsiteX87" fmla="*/ 278705 w 582453"/>
                  <a:gd name="connsiteY87" fmla="*/ 12313 h 563815"/>
                  <a:gd name="connsiteX88" fmla="*/ 291044 w 582453"/>
                  <a:gd name="connsiteY88" fmla="*/ 0 h 56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82453" h="563815">
                    <a:moveTo>
                      <a:pt x="452855" y="373207"/>
                    </a:moveTo>
                    <a:cubicBezTo>
                      <a:pt x="455860" y="372328"/>
                      <a:pt x="459231" y="372767"/>
                      <a:pt x="462456" y="374525"/>
                    </a:cubicBezTo>
                    <a:lnTo>
                      <a:pt x="539855" y="418461"/>
                    </a:lnTo>
                    <a:cubicBezTo>
                      <a:pt x="545132" y="421976"/>
                      <a:pt x="548650" y="429005"/>
                      <a:pt x="545132" y="436035"/>
                    </a:cubicBezTo>
                    <a:cubicBezTo>
                      <a:pt x="543373" y="441308"/>
                      <a:pt x="539855" y="443065"/>
                      <a:pt x="534578" y="443065"/>
                    </a:cubicBezTo>
                    <a:cubicBezTo>
                      <a:pt x="531060" y="443065"/>
                      <a:pt x="529300" y="443065"/>
                      <a:pt x="527541" y="441308"/>
                    </a:cubicBezTo>
                    <a:lnTo>
                      <a:pt x="450729" y="397372"/>
                    </a:lnTo>
                    <a:cubicBezTo>
                      <a:pt x="443693" y="393857"/>
                      <a:pt x="441934" y="386827"/>
                      <a:pt x="445452" y="379797"/>
                    </a:cubicBezTo>
                    <a:cubicBezTo>
                      <a:pt x="447211" y="376282"/>
                      <a:pt x="449850" y="374085"/>
                      <a:pt x="452855" y="373207"/>
                    </a:cubicBezTo>
                    <a:close/>
                    <a:moveTo>
                      <a:pt x="128583" y="372080"/>
                    </a:moveTo>
                    <a:cubicBezTo>
                      <a:pt x="131884" y="373180"/>
                      <a:pt x="134965" y="375380"/>
                      <a:pt x="136726" y="378020"/>
                    </a:cubicBezTo>
                    <a:cubicBezTo>
                      <a:pt x="140247" y="383299"/>
                      <a:pt x="138486" y="392098"/>
                      <a:pt x="131444" y="395617"/>
                    </a:cubicBezTo>
                    <a:lnTo>
                      <a:pt x="54564" y="439610"/>
                    </a:lnTo>
                    <a:cubicBezTo>
                      <a:pt x="52804" y="441370"/>
                      <a:pt x="49283" y="441370"/>
                      <a:pt x="47522" y="441370"/>
                    </a:cubicBezTo>
                    <a:cubicBezTo>
                      <a:pt x="44001" y="441370"/>
                      <a:pt x="38719" y="437851"/>
                      <a:pt x="36958" y="434331"/>
                    </a:cubicBezTo>
                    <a:cubicBezTo>
                      <a:pt x="33437" y="429052"/>
                      <a:pt x="35198" y="420253"/>
                      <a:pt x="42240" y="416734"/>
                    </a:cubicBezTo>
                    <a:lnTo>
                      <a:pt x="119120" y="372740"/>
                    </a:lnTo>
                    <a:cubicBezTo>
                      <a:pt x="121761" y="370981"/>
                      <a:pt x="125282" y="370981"/>
                      <a:pt x="128583" y="372080"/>
                    </a:cubicBezTo>
                    <a:close/>
                    <a:moveTo>
                      <a:pt x="481761" y="276633"/>
                    </a:moveTo>
                    <a:lnTo>
                      <a:pt x="569792" y="276633"/>
                    </a:lnTo>
                    <a:cubicBezTo>
                      <a:pt x="578595" y="276633"/>
                      <a:pt x="583877" y="281901"/>
                      <a:pt x="582116" y="288924"/>
                    </a:cubicBezTo>
                    <a:cubicBezTo>
                      <a:pt x="582116" y="295948"/>
                      <a:pt x="576835" y="301216"/>
                      <a:pt x="569792" y="301216"/>
                    </a:cubicBezTo>
                    <a:lnTo>
                      <a:pt x="481761" y="301216"/>
                    </a:lnTo>
                    <a:cubicBezTo>
                      <a:pt x="474719" y="301216"/>
                      <a:pt x="469437" y="295948"/>
                      <a:pt x="469437" y="288924"/>
                    </a:cubicBezTo>
                    <a:cubicBezTo>
                      <a:pt x="469437" y="281901"/>
                      <a:pt x="474719" y="276633"/>
                      <a:pt x="481761" y="276633"/>
                    </a:cubicBezTo>
                    <a:close/>
                    <a:moveTo>
                      <a:pt x="12323" y="276633"/>
                    </a:moveTo>
                    <a:lnTo>
                      <a:pt x="99762" y="276633"/>
                    </a:lnTo>
                    <a:cubicBezTo>
                      <a:pt x="106804" y="276633"/>
                      <a:pt x="112085" y="281908"/>
                      <a:pt x="112085" y="288940"/>
                    </a:cubicBezTo>
                    <a:cubicBezTo>
                      <a:pt x="112085" y="295973"/>
                      <a:pt x="106804" y="303006"/>
                      <a:pt x="99762" y="301248"/>
                    </a:cubicBezTo>
                    <a:lnTo>
                      <a:pt x="12323" y="301248"/>
                    </a:lnTo>
                    <a:cubicBezTo>
                      <a:pt x="5281" y="301248"/>
                      <a:pt x="0" y="295973"/>
                      <a:pt x="0" y="288940"/>
                    </a:cubicBezTo>
                    <a:cubicBezTo>
                      <a:pt x="0" y="281908"/>
                      <a:pt x="5281" y="276633"/>
                      <a:pt x="12323" y="276633"/>
                    </a:cubicBezTo>
                    <a:close/>
                    <a:moveTo>
                      <a:pt x="291091" y="230905"/>
                    </a:moveTo>
                    <a:cubicBezTo>
                      <a:pt x="193067" y="324096"/>
                      <a:pt x="232981" y="407910"/>
                      <a:pt x="273482" y="462418"/>
                    </a:cubicBezTo>
                    <a:cubicBezTo>
                      <a:pt x="277004" y="465935"/>
                      <a:pt x="257634" y="379777"/>
                      <a:pt x="291091" y="324096"/>
                    </a:cubicBezTo>
                    <a:cubicBezTo>
                      <a:pt x="273482" y="378018"/>
                      <a:pt x="296374" y="457143"/>
                      <a:pt x="291091" y="488207"/>
                    </a:cubicBezTo>
                    <a:cubicBezTo>
                      <a:pt x="403203" y="374502"/>
                      <a:pt x="324548" y="280138"/>
                      <a:pt x="291091" y="230905"/>
                    </a:cubicBezTo>
                    <a:close/>
                    <a:moveTo>
                      <a:pt x="291091" y="155883"/>
                    </a:moveTo>
                    <a:cubicBezTo>
                      <a:pt x="371506" y="155883"/>
                      <a:pt x="436660" y="220941"/>
                      <a:pt x="433138" y="301238"/>
                    </a:cubicBezTo>
                    <a:cubicBezTo>
                      <a:pt x="433138" y="407910"/>
                      <a:pt x="357419" y="421977"/>
                      <a:pt x="352136" y="480001"/>
                    </a:cubicBezTo>
                    <a:lnTo>
                      <a:pt x="348614" y="512824"/>
                    </a:lnTo>
                    <a:cubicBezTo>
                      <a:pt x="343332" y="542715"/>
                      <a:pt x="319266" y="563815"/>
                      <a:pt x="289330" y="563815"/>
                    </a:cubicBezTo>
                    <a:cubicBezTo>
                      <a:pt x="259395" y="563815"/>
                      <a:pt x="234742" y="540957"/>
                      <a:pt x="229459" y="512824"/>
                    </a:cubicBezTo>
                    <a:lnTo>
                      <a:pt x="225937" y="480001"/>
                    </a:lnTo>
                    <a:cubicBezTo>
                      <a:pt x="222415" y="421977"/>
                      <a:pt x="145522" y="409668"/>
                      <a:pt x="145522" y="301238"/>
                    </a:cubicBezTo>
                    <a:cubicBezTo>
                      <a:pt x="145522" y="220941"/>
                      <a:pt x="210089" y="155883"/>
                      <a:pt x="291091" y="155883"/>
                    </a:cubicBezTo>
                    <a:close/>
                    <a:moveTo>
                      <a:pt x="536996" y="136984"/>
                    </a:moveTo>
                    <a:cubicBezTo>
                      <a:pt x="540295" y="137864"/>
                      <a:pt x="543373" y="140064"/>
                      <a:pt x="545132" y="143583"/>
                    </a:cubicBezTo>
                    <a:cubicBezTo>
                      <a:pt x="548650" y="148862"/>
                      <a:pt x="546891" y="157661"/>
                      <a:pt x="539855" y="161180"/>
                    </a:cubicBezTo>
                    <a:lnTo>
                      <a:pt x="462456" y="205173"/>
                    </a:lnTo>
                    <a:cubicBezTo>
                      <a:pt x="460697" y="206933"/>
                      <a:pt x="457766" y="206933"/>
                      <a:pt x="456007" y="206933"/>
                    </a:cubicBezTo>
                    <a:cubicBezTo>
                      <a:pt x="452488" y="206933"/>
                      <a:pt x="447211" y="205173"/>
                      <a:pt x="445452" y="199894"/>
                    </a:cubicBezTo>
                    <a:cubicBezTo>
                      <a:pt x="441934" y="194615"/>
                      <a:pt x="443693" y="185816"/>
                      <a:pt x="450729" y="182297"/>
                    </a:cubicBezTo>
                    <a:lnTo>
                      <a:pt x="527541" y="138303"/>
                    </a:lnTo>
                    <a:cubicBezTo>
                      <a:pt x="530180" y="136544"/>
                      <a:pt x="533698" y="136104"/>
                      <a:pt x="536996" y="136984"/>
                    </a:cubicBezTo>
                    <a:close/>
                    <a:moveTo>
                      <a:pt x="44441" y="136984"/>
                    </a:moveTo>
                    <a:cubicBezTo>
                      <a:pt x="47522" y="136104"/>
                      <a:pt x="51043" y="136544"/>
                      <a:pt x="54564" y="138303"/>
                    </a:cubicBezTo>
                    <a:lnTo>
                      <a:pt x="131444" y="182297"/>
                    </a:lnTo>
                    <a:cubicBezTo>
                      <a:pt x="138486" y="185816"/>
                      <a:pt x="140247" y="194615"/>
                      <a:pt x="136726" y="199894"/>
                    </a:cubicBezTo>
                    <a:cubicBezTo>
                      <a:pt x="134965" y="205173"/>
                      <a:pt x="131444" y="206933"/>
                      <a:pt x="126162" y="206933"/>
                    </a:cubicBezTo>
                    <a:cubicBezTo>
                      <a:pt x="122641" y="206933"/>
                      <a:pt x="120880" y="206933"/>
                      <a:pt x="119120" y="205173"/>
                    </a:cubicBezTo>
                    <a:lnTo>
                      <a:pt x="42240" y="161180"/>
                    </a:lnTo>
                    <a:cubicBezTo>
                      <a:pt x="35198" y="157661"/>
                      <a:pt x="33437" y="150622"/>
                      <a:pt x="36958" y="143583"/>
                    </a:cubicBezTo>
                    <a:cubicBezTo>
                      <a:pt x="38719" y="140064"/>
                      <a:pt x="41360" y="137864"/>
                      <a:pt x="44441" y="136984"/>
                    </a:cubicBezTo>
                    <a:close/>
                    <a:moveTo>
                      <a:pt x="426494" y="35635"/>
                    </a:moveTo>
                    <a:cubicBezTo>
                      <a:pt x="429575" y="34756"/>
                      <a:pt x="433096" y="35196"/>
                      <a:pt x="436617" y="36954"/>
                    </a:cubicBezTo>
                    <a:cubicBezTo>
                      <a:pt x="443659" y="40471"/>
                      <a:pt x="445419" y="49264"/>
                      <a:pt x="441898" y="54539"/>
                    </a:cubicBezTo>
                    <a:lnTo>
                      <a:pt x="397887" y="131329"/>
                    </a:lnTo>
                    <a:cubicBezTo>
                      <a:pt x="396127" y="136604"/>
                      <a:pt x="392606" y="138363"/>
                      <a:pt x="387325" y="138363"/>
                    </a:cubicBezTo>
                    <a:cubicBezTo>
                      <a:pt x="383804" y="138363"/>
                      <a:pt x="382044" y="138363"/>
                      <a:pt x="380283" y="136604"/>
                    </a:cubicBezTo>
                    <a:cubicBezTo>
                      <a:pt x="373241" y="133087"/>
                      <a:pt x="371481" y="126053"/>
                      <a:pt x="375002" y="119019"/>
                    </a:cubicBezTo>
                    <a:lnTo>
                      <a:pt x="419013" y="42230"/>
                    </a:lnTo>
                    <a:cubicBezTo>
                      <a:pt x="420773" y="38713"/>
                      <a:pt x="423414" y="36515"/>
                      <a:pt x="426494" y="35635"/>
                    </a:cubicBezTo>
                    <a:close/>
                    <a:moveTo>
                      <a:pt x="155032" y="33845"/>
                    </a:moveTo>
                    <a:cubicBezTo>
                      <a:pt x="158334" y="34725"/>
                      <a:pt x="161415" y="36923"/>
                      <a:pt x="163176" y="40440"/>
                    </a:cubicBezTo>
                    <a:lnTo>
                      <a:pt x="206613" y="117229"/>
                    </a:lnTo>
                    <a:cubicBezTo>
                      <a:pt x="210135" y="122505"/>
                      <a:pt x="208374" y="131297"/>
                      <a:pt x="201330" y="134814"/>
                    </a:cubicBezTo>
                    <a:cubicBezTo>
                      <a:pt x="199569" y="136573"/>
                      <a:pt x="196634" y="136573"/>
                      <a:pt x="194873" y="136573"/>
                    </a:cubicBezTo>
                    <a:cubicBezTo>
                      <a:pt x="191352" y="136573"/>
                      <a:pt x="186069" y="134814"/>
                      <a:pt x="184308" y="129539"/>
                    </a:cubicBezTo>
                    <a:lnTo>
                      <a:pt x="140284" y="52749"/>
                    </a:lnTo>
                    <a:cubicBezTo>
                      <a:pt x="136762" y="47474"/>
                      <a:pt x="138523" y="38681"/>
                      <a:pt x="145567" y="35164"/>
                    </a:cubicBezTo>
                    <a:cubicBezTo>
                      <a:pt x="148208" y="33406"/>
                      <a:pt x="151730" y="32966"/>
                      <a:pt x="155032" y="33845"/>
                    </a:cubicBezTo>
                    <a:close/>
                    <a:moveTo>
                      <a:pt x="291044" y="0"/>
                    </a:moveTo>
                    <a:cubicBezTo>
                      <a:pt x="298094" y="0"/>
                      <a:pt x="303382" y="5277"/>
                      <a:pt x="303382" y="12313"/>
                    </a:cubicBezTo>
                    <a:lnTo>
                      <a:pt x="303382" y="99678"/>
                    </a:lnTo>
                    <a:cubicBezTo>
                      <a:pt x="303382" y="106714"/>
                      <a:pt x="298094" y="111991"/>
                      <a:pt x="291044" y="111991"/>
                    </a:cubicBezTo>
                    <a:cubicBezTo>
                      <a:pt x="283993" y="111991"/>
                      <a:pt x="278705" y="104955"/>
                      <a:pt x="278705" y="99678"/>
                    </a:cubicBezTo>
                    <a:lnTo>
                      <a:pt x="278705" y="12313"/>
                    </a:lnTo>
                    <a:cubicBezTo>
                      <a:pt x="278705" y="5277"/>
                      <a:pt x="283993" y="0"/>
                      <a:pt x="291044" y="0"/>
                    </a:cubicBezTo>
                    <a:close/>
                  </a:path>
                </a:pathLst>
              </a:custGeom>
              <a:solidFill>
                <a:schemeClr val="bg1"/>
              </a:solidFill>
              <a:ln>
                <a:noFill/>
              </a:ln>
            </p:spPr>
            <p:txBody>
              <a:bodyPr/>
              <a:lstStyle/>
              <a:p>
                <a:endParaRPr lang="zh-CN" altLang="en-US">
                  <a:cs typeface="+mn-ea"/>
                  <a:sym typeface="+mn-lt"/>
                </a:endParaRPr>
              </a:p>
            </p:txBody>
          </p:sp>
        </p:grpSp>
        <p:grpSp>
          <p:nvGrpSpPr>
            <p:cNvPr id="7" name="组合 6">
              <a:extLst>
                <a:ext uri="{FF2B5EF4-FFF2-40B4-BE49-F238E27FC236}">
                  <a16:creationId xmlns:a16="http://schemas.microsoft.com/office/drawing/2014/main" id="{01F5A86F-8F7D-4ABC-B28C-867A8F22A3F5}"/>
                </a:ext>
              </a:extLst>
            </p:cNvPr>
            <p:cNvGrpSpPr/>
            <p:nvPr/>
          </p:nvGrpSpPr>
          <p:grpSpPr>
            <a:xfrm>
              <a:off x="3092619" y="2971799"/>
              <a:ext cx="820153" cy="820153"/>
              <a:chOff x="8923421" y="-529389"/>
              <a:chExt cx="938463" cy="938463"/>
            </a:xfrm>
          </p:grpSpPr>
          <p:sp>
            <p:nvSpPr>
              <p:cNvPr id="11" name="椭圆 10">
                <a:extLst>
                  <a:ext uri="{FF2B5EF4-FFF2-40B4-BE49-F238E27FC236}">
                    <a16:creationId xmlns:a16="http://schemas.microsoft.com/office/drawing/2014/main" id="{A8BED275-F88B-4D56-A6C7-ADC97AA30AC9}"/>
                  </a:ext>
                </a:extLst>
              </p:cNvPr>
              <p:cNvSpPr/>
              <p:nvPr/>
            </p:nvSpPr>
            <p:spPr>
              <a:xfrm>
                <a:off x="8923421" y="-529389"/>
                <a:ext cx="938463" cy="938463"/>
              </a:xfrm>
              <a:prstGeom prst="ellipse">
                <a:avLst/>
              </a:prstGeom>
              <a:solidFill>
                <a:srgbClr val="794C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2" name="wrench-and-screwdriver-crossed_75829">
                <a:extLst>
                  <a:ext uri="{FF2B5EF4-FFF2-40B4-BE49-F238E27FC236}">
                    <a16:creationId xmlns:a16="http://schemas.microsoft.com/office/drawing/2014/main" id="{12AED769-435C-416F-A7A7-0E5A47BC0446}"/>
                  </a:ext>
                </a:extLst>
              </p:cNvPr>
              <p:cNvSpPr>
                <a:spLocks noChangeAspect="1"/>
              </p:cNvSpPr>
              <p:nvPr/>
            </p:nvSpPr>
            <p:spPr bwMode="auto">
              <a:xfrm>
                <a:off x="9094461" y="-358848"/>
                <a:ext cx="609685" cy="597380"/>
              </a:xfrm>
              <a:custGeom>
                <a:avLst/>
                <a:gdLst>
                  <a:gd name="T0" fmla="*/ 2384 w 2877"/>
                  <a:gd name="T1" fmla="*/ 1890 h 2823"/>
                  <a:gd name="T2" fmla="*/ 2177 w 2877"/>
                  <a:gd name="T3" fmla="*/ 1902 h 2823"/>
                  <a:gd name="T4" fmla="*/ 2266 w 2877"/>
                  <a:gd name="T5" fmla="*/ 647 h 2823"/>
                  <a:gd name="T6" fmla="*/ 2297 w 2877"/>
                  <a:gd name="T7" fmla="*/ 650 h 2823"/>
                  <a:gd name="T8" fmla="*/ 2569 w 2877"/>
                  <a:gd name="T9" fmla="*/ 454 h 2823"/>
                  <a:gd name="T10" fmla="*/ 2568 w 2877"/>
                  <a:gd name="T11" fmla="*/ 356 h 2823"/>
                  <a:gd name="T12" fmla="*/ 2367 w 2877"/>
                  <a:gd name="T13" fmla="*/ 183 h 2823"/>
                  <a:gd name="T14" fmla="*/ 2180 w 2877"/>
                  <a:gd name="T15" fmla="*/ 341 h 2823"/>
                  <a:gd name="T16" fmla="*/ 1453 w 2877"/>
                  <a:gd name="T17" fmla="*/ 1178 h 2823"/>
                  <a:gd name="T18" fmla="*/ 960 w 2877"/>
                  <a:gd name="T19" fmla="*/ 467 h 2823"/>
                  <a:gd name="T20" fmla="*/ 494 w 2877"/>
                  <a:gd name="T21" fmla="*/ 0 h 2823"/>
                  <a:gd name="T22" fmla="*/ 334 w 2877"/>
                  <a:gd name="T23" fmla="*/ 53 h 2823"/>
                  <a:gd name="T24" fmla="*/ 568 w 2877"/>
                  <a:gd name="T25" fmla="*/ 325 h 2823"/>
                  <a:gd name="T26" fmla="*/ 573 w 2877"/>
                  <a:gd name="T27" fmla="*/ 353 h 2823"/>
                  <a:gd name="T28" fmla="*/ 377 w 2877"/>
                  <a:gd name="T29" fmla="*/ 546 h 2823"/>
                  <a:gd name="T30" fmla="*/ 372 w 2877"/>
                  <a:gd name="T31" fmla="*/ 547 h 2823"/>
                  <a:gd name="T32" fmla="*/ 131 w 2877"/>
                  <a:gd name="T33" fmla="*/ 322 h 2823"/>
                  <a:gd name="T34" fmla="*/ 43 w 2877"/>
                  <a:gd name="T35" fmla="*/ 344 h 2823"/>
                  <a:gd name="T36" fmla="*/ 494 w 2877"/>
                  <a:gd name="T37" fmla="*/ 933 h 2823"/>
                  <a:gd name="T38" fmla="*/ 1205 w 2877"/>
                  <a:gd name="T39" fmla="*/ 1426 h 2823"/>
                  <a:gd name="T40" fmla="*/ 834 w 2877"/>
                  <a:gd name="T41" fmla="*/ 1699 h 2823"/>
                  <a:gd name="T42" fmla="*/ 638 w 2877"/>
                  <a:gd name="T43" fmla="*/ 1818 h 2823"/>
                  <a:gd name="T44" fmla="*/ 627 w 2877"/>
                  <a:gd name="T45" fmla="*/ 1818 h 2823"/>
                  <a:gd name="T46" fmla="*/ 131 w 2877"/>
                  <a:gd name="T47" fmla="*/ 2237 h 2823"/>
                  <a:gd name="T48" fmla="*/ 274 w 2877"/>
                  <a:gd name="T49" fmla="*/ 2641 h 2823"/>
                  <a:gd name="T50" fmla="*/ 535 w 2877"/>
                  <a:gd name="T51" fmla="*/ 2641 h 2823"/>
                  <a:gd name="T52" fmla="*/ 953 w 2877"/>
                  <a:gd name="T53" fmla="*/ 2134 h 2823"/>
                  <a:gd name="T54" fmla="*/ 1019 w 2877"/>
                  <a:gd name="T55" fmla="*/ 2068 h 2823"/>
                  <a:gd name="T56" fmla="*/ 1346 w 2877"/>
                  <a:gd name="T57" fmla="*/ 1567 h 2823"/>
                  <a:gd name="T58" fmla="*/ 1955 w 2877"/>
                  <a:gd name="T59" fmla="*/ 2171 h 2823"/>
                  <a:gd name="T60" fmla="*/ 2383 w 2877"/>
                  <a:gd name="T61" fmla="*/ 2823 h 2823"/>
                  <a:gd name="T62" fmla="*/ 2507 w 2877"/>
                  <a:gd name="T63" fmla="*/ 2807 h 2823"/>
                  <a:gd name="T64" fmla="*/ 2528 w 2877"/>
                  <a:gd name="T65" fmla="*/ 2719 h 2823"/>
                  <a:gd name="T66" fmla="*/ 2304 w 2877"/>
                  <a:gd name="T67" fmla="*/ 2474 h 2823"/>
                  <a:gd name="T68" fmla="*/ 2331 w 2877"/>
                  <a:gd name="T69" fmla="*/ 2304 h 2823"/>
                  <a:gd name="T70" fmla="*/ 2503 w 2877"/>
                  <a:gd name="T71" fmla="*/ 2276 h 2823"/>
                  <a:gd name="T72" fmla="*/ 2531 w 2877"/>
                  <a:gd name="T73" fmla="*/ 2287 h 2823"/>
                  <a:gd name="T74" fmla="*/ 2785 w 2877"/>
                  <a:gd name="T75" fmla="*/ 2518 h 2823"/>
                  <a:gd name="T76" fmla="*/ 2714 w 2877"/>
                  <a:gd name="T77" fmla="*/ 2027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77" h="2823">
                    <a:moveTo>
                      <a:pt x="2714" y="2027"/>
                    </a:moveTo>
                    <a:cubicBezTo>
                      <a:pt x="2625" y="1938"/>
                      <a:pt x="2508" y="1890"/>
                      <a:pt x="2384" y="1890"/>
                    </a:cubicBezTo>
                    <a:cubicBezTo>
                      <a:pt x="2319" y="1890"/>
                      <a:pt x="2256" y="1903"/>
                      <a:pt x="2198" y="1928"/>
                    </a:cubicBezTo>
                    <a:cubicBezTo>
                      <a:pt x="2192" y="1919"/>
                      <a:pt x="2185" y="1910"/>
                      <a:pt x="2177" y="1902"/>
                    </a:cubicBezTo>
                    <a:lnTo>
                      <a:pt x="1594" y="1319"/>
                    </a:lnTo>
                    <a:lnTo>
                      <a:pt x="2266" y="647"/>
                    </a:lnTo>
                    <a:cubicBezTo>
                      <a:pt x="2276" y="649"/>
                      <a:pt x="2286" y="650"/>
                      <a:pt x="2297" y="650"/>
                    </a:cubicBezTo>
                    <a:lnTo>
                      <a:pt x="2297" y="650"/>
                    </a:lnTo>
                    <a:cubicBezTo>
                      <a:pt x="2346" y="650"/>
                      <a:pt x="2394" y="630"/>
                      <a:pt x="2431" y="592"/>
                    </a:cubicBezTo>
                    <a:lnTo>
                      <a:pt x="2569" y="454"/>
                    </a:lnTo>
                    <a:cubicBezTo>
                      <a:pt x="2572" y="451"/>
                      <a:pt x="2582" y="441"/>
                      <a:pt x="2587" y="425"/>
                    </a:cubicBezTo>
                    <a:cubicBezTo>
                      <a:pt x="2594" y="400"/>
                      <a:pt x="2587" y="375"/>
                      <a:pt x="2568" y="356"/>
                    </a:cubicBezTo>
                    <a:lnTo>
                      <a:pt x="2417" y="205"/>
                    </a:lnTo>
                    <a:cubicBezTo>
                      <a:pt x="2399" y="186"/>
                      <a:pt x="2379" y="183"/>
                      <a:pt x="2367" y="183"/>
                    </a:cubicBezTo>
                    <a:cubicBezTo>
                      <a:pt x="2339" y="183"/>
                      <a:pt x="2321" y="200"/>
                      <a:pt x="2317" y="203"/>
                    </a:cubicBezTo>
                    <a:lnTo>
                      <a:pt x="2180" y="341"/>
                    </a:lnTo>
                    <a:cubicBezTo>
                      <a:pt x="2132" y="388"/>
                      <a:pt x="2114" y="450"/>
                      <a:pt x="2124" y="507"/>
                    </a:cubicBezTo>
                    <a:lnTo>
                      <a:pt x="1453" y="1178"/>
                    </a:lnTo>
                    <a:lnTo>
                      <a:pt x="923" y="649"/>
                    </a:lnTo>
                    <a:cubicBezTo>
                      <a:pt x="948" y="592"/>
                      <a:pt x="960" y="530"/>
                      <a:pt x="960" y="467"/>
                    </a:cubicBezTo>
                    <a:cubicBezTo>
                      <a:pt x="960" y="342"/>
                      <a:pt x="912" y="225"/>
                      <a:pt x="824" y="137"/>
                    </a:cubicBezTo>
                    <a:cubicBezTo>
                      <a:pt x="735" y="49"/>
                      <a:pt x="618" y="0"/>
                      <a:pt x="494" y="0"/>
                    </a:cubicBezTo>
                    <a:cubicBezTo>
                      <a:pt x="452" y="0"/>
                      <a:pt x="411" y="6"/>
                      <a:pt x="371" y="16"/>
                    </a:cubicBezTo>
                    <a:cubicBezTo>
                      <a:pt x="353" y="21"/>
                      <a:pt x="339" y="36"/>
                      <a:pt x="334" y="53"/>
                    </a:cubicBezTo>
                    <a:cubicBezTo>
                      <a:pt x="329" y="71"/>
                      <a:pt x="335" y="90"/>
                      <a:pt x="349" y="104"/>
                    </a:cubicBezTo>
                    <a:cubicBezTo>
                      <a:pt x="349" y="104"/>
                      <a:pt x="513" y="270"/>
                      <a:pt x="568" y="325"/>
                    </a:cubicBezTo>
                    <a:cubicBezTo>
                      <a:pt x="574" y="330"/>
                      <a:pt x="574" y="344"/>
                      <a:pt x="573" y="349"/>
                    </a:cubicBezTo>
                    <a:lnTo>
                      <a:pt x="573" y="353"/>
                    </a:lnTo>
                    <a:cubicBezTo>
                      <a:pt x="567" y="417"/>
                      <a:pt x="555" y="496"/>
                      <a:pt x="546" y="519"/>
                    </a:cubicBezTo>
                    <a:cubicBezTo>
                      <a:pt x="523" y="528"/>
                      <a:pt x="443" y="540"/>
                      <a:pt x="377" y="546"/>
                    </a:cubicBezTo>
                    <a:lnTo>
                      <a:pt x="374" y="547"/>
                    </a:lnTo>
                    <a:cubicBezTo>
                      <a:pt x="374" y="547"/>
                      <a:pt x="373" y="547"/>
                      <a:pt x="372" y="547"/>
                    </a:cubicBezTo>
                    <a:cubicBezTo>
                      <a:pt x="365" y="547"/>
                      <a:pt x="355" y="545"/>
                      <a:pt x="346" y="536"/>
                    </a:cubicBezTo>
                    <a:cubicBezTo>
                      <a:pt x="289" y="479"/>
                      <a:pt x="131" y="322"/>
                      <a:pt x="131" y="322"/>
                    </a:cubicBezTo>
                    <a:cubicBezTo>
                      <a:pt x="117" y="308"/>
                      <a:pt x="102" y="305"/>
                      <a:pt x="92" y="305"/>
                    </a:cubicBezTo>
                    <a:cubicBezTo>
                      <a:pt x="70" y="305"/>
                      <a:pt x="50" y="321"/>
                      <a:pt x="43" y="344"/>
                    </a:cubicBezTo>
                    <a:cubicBezTo>
                      <a:pt x="0" y="506"/>
                      <a:pt x="46" y="679"/>
                      <a:pt x="164" y="797"/>
                    </a:cubicBezTo>
                    <a:cubicBezTo>
                      <a:pt x="252" y="885"/>
                      <a:pt x="369" y="933"/>
                      <a:pt x="494" y="933"/>
                    </a:cubicBezTo>
                    <a:cubicBezTo>
                      <a:pt x="557" y="933"/>
                      <a:pt x="619" y="921"/>
                      <a:pt x="676" y="896"/>
                    </a:cubicBezTo>
                    <a:lnTo>
                      <a:pt x="1205" y="1426"/>
                    </a:lnTo>
                    <a:lnTo>
                      <a:pt x="914" y="1717"/>
                    </a:lnTo>
                    <a:cubicBezTo>
                      <a:pt x="890" y="1705"/>
                      <a:pt x="863" y="1699"/>
                      <a:pt x="834" y="1699"/>
                    </a:cubicBezTo>
                    <a:cubicBezTo>
                      <a:pt x="785" y="1699"/>
                      <a:pt x="739" y="1718"/>
                      <a:pt x="704" y="1753"/>
                    </a:cubicBezTo>
                    <a:lnTo>
                      <a:pt x="638" y="1818"/>
                    </a:lnTo>
                    <a:cubicBezTo>
                      <a:pt x="638" y="1819"/>
                      <a:pt x="638" y="1819"/>
                      <a:pt x="638" y="1819"/>
                    </a:cubicBezTo>
                    <a:cubicBezTo>
                      <a:pt x="634" y="1819"/>
                      <a:pt x="630" y="1818"/>
                      <a:pt x="627" y="1818"/>
                    </a:cubicBezTo>
                    <a:cubicBezTo>
                      <a:pt x="577" y="1818"/>
                      <a:pt x="531" y="1838"/>
                      <a:pt x="496" y="1872"/>
                    </a:cubicBezTo>
                    <a:lnTo>
                      <a:pt x="131" y="2237"/>
                    </a:lnTo>
                    <a:cubicBezTo>
                      <a:pt x="59" y="2309"/>
                      <a:pt x="59" y="2426"/>
                      <a:pt x="131" y="2498"/>
                    </a:cubicBezTo>
                    <a:lnTo>
                      <a:pt x="274" y="2641"/>
                    </a:lnTo>
                    <a:cubicBezTo>
                      <a:pt x="309" y="2676"/>
                      <a:pt x="355" y="2695"/>
                      <a:pt x="404" y="2695"/>
                    </a:cubicBezTo>
                    <a:cubicBezTo>
                      <a:pt x="454" y="2695"/>
                      <a:pt x="500" y="2676"/>
                      <a:pt x="535" y="2641"/>
                    </a:cubicBezTo>
                    <a:lnTo>
                      <a:pt x="900" y="2276"/>
                    </a:lnTo>
                    <a:cubicBezTo>
                      <a:pt x="939" y="2237"/>
                      <a:pt x="956" y="2185"/>
                      <a:pt x="953" y="2134"/>
                    </a:cubicBezTo>
                    <a:cubicBezTo>
                      <a:pt x="953" y="2134"/>
                      <a:pt x="953" y="2134"/>
                      <a:pt x="954" y="2134"/>
                    </a:cubicBezTo>
                    <a:lnTo>
                      <a:pt x="1019" y="2068"/>
                    </a:lnTo>
                    <a:cubicBezTo>
                      <a:pt x="1076" y="2011"/>
                      <a:pt x="1088" y="1926"/>
                      <a:pt x="1055" y="1858"/>
                    </a:cubicBezTo>
                    <a:lnTo>
                      <a:pt x="1346" y="1567"/>
                    </a:lnTo>
                    <a:lnTo>
                      <a:pt x="1929" y="2150"/>
                    </a:lnTo>
                    <a:cubicBezTo>
                      <a:pt x="1937" y="2158"/>
                      <a:pt x="1946" y="2165"/>
                      <a:pt x="1955" y="2171"/>
                    </a:cubicBezTo>
                    <a:cubicBezTo>
                      <a:pt x="1882" y="2342"/>
                      <a:pt x="1914" y="2547"/>
                      <a:pt x="2054" y="2687"/>
                    </a:cubicBezTo>
                    <a:cubicBezTo>
                      <a:pt x="2142" y="2775"/>
                      <a:pt x="2259" y="2823"/>
                      <a:pt x="2383" y="2823"/>
                    </a:cubicBezTo>
                    <a:lnTo>
                      <a:pt x="2384" y="2823"/>
                    </a:lnTo>
                    <a:cubicBezTo>
                      <a:pt x="2425" y="2823"/>
                      <a:pt x="2466" y="2818"/>
                      <a:pt x="2507" y="2807"/>
                    </a:cubicBezTo>
                    <a:cubicBezTo>
                      <a:pt x="2524" y="2802"/>
                      <a:pt x="2538" y="2787"/>
                      <a:pt x="2543" y="2770"/>
                    </a:cubicBezTo>
                    <a:cubicBezTo>
                      <a:pt x="2548" y="2752"/>
                      <a:pt x="2542" y="2733"/>
                      <a:pt x="2528" y="2719"/>
                    </a:cubicBezTo>
                    <a:cubicBezTo>
                      <a:pt x="2528" y="2719"/>
                      <a:pt x="2364" y="2554"/>
                      <a:pt x="2309" y="2499"/>
                    </a:cubicBezTo>
                    <a:cubicBezTo>
                      <a:pt x="2303" y="2493"/>
                      <a:pt x="2303" y="2479"/>
                      <a:pt x="2304" y="2474"/>
                    </a:cubicBezTo>
                    <a:lnTo>
                      <a:pt x="2304" y="2470"/>
                    </a:lnTo>
                    <a:cubicBezTo>
                      <a:pt x="2310" y="2406"/>
                      <a:pt x="2322" y="2327"/>
                      <a:pt x="2331" y="2304"/>
                    </a:cubicBezTo>
                    <a:cubicBezTo>
                      <a:pt x="2354" y="2295"/>
                      <a:pt x="2434" y="2283"/>
                      <a:pt x="2500" y="2277"/>
                    </a:cubicBezTo>
                    <a:lnTo>
                      <a:pt x="2503" y="2276"/>
                    </a:lnTo>
                    <a:cubicBezTo>
                      <a:pt x="2503" y="2276"/>
                      <a:pt x="2504" y="2276"/>
                      <a:pt x="2506" y="2276"/>
                    </a:cubicBezTo>
                    <a:cubicBezTo>
                      <a:pt x="2512" y="2276"/>
                      <a:pt x="2522" y="2278"/>
                      <a:pt x="2531" y="2287"/>
                    </a:cubicBezTo>
                    <a:cubicBezTo>
                      <a:pt x="2588" y="2344"/>
                      <a:pt x="2746" y="2501"/>
                      <a:pt x="2746" y="2501"/>
                    </a:cubicBezTo>
                    <a:cubicBezTo>
                      <a:pt x="2760" y="2515"/>
                      <a:pt x="2775" y="2518"/>
                      <a:pt x="2785" y="2518"/>
                    </a:cubicBezTo>
                    <a:cubicBezTo>
                      <a:pt x="2807" y="2518"/>
                      <a:pt x="2828" y="2502"/>
                      <a:pt x="2834" y="2479"/>
                    </a:cubicBezTo>
                    <a:cubicBezTo>
                      <a:pt x="2877" y="2318"/>
                      <a:pt x="2831" y="2144"/>
                      <a:pt x="2714" y="2027"/>
                    </a:cubicBezTo>
                    <a:close/>
                  </a:path>
                </a:pathLst>
              </a:custGeom>
              <a:solidFill>
                <a:schemeClr val="bg1"/>
              </a:solidFill>
              <a:ln>
                <a:noFill/>
              </a:ln>
            </p:spPr>
            <p:txBody>
              <a:bodyPr/>
              <a:lstStyle/>
              <a:p>
                <a:endParaRPr lang="zh-CN" altLang="en-US">
                  <a:cs typeface="+mn-ea"/>
                  <a:sym typeface="+mn-lt"/>
                </a:endParaRPr>
              </a:p>
            </p:txBody>
          </p:sp>
        </p:grpSp>
        <p:grpSp>
          <p:nvGrpSpPr>
            <p:cNvPr id="8" name="组合 7">
              <a:extLst>
                <a:ext uri="{FF2B5EF4-FFF2-40B4-BE49-F238E27FC236}">
                  <a16:creationId xmlns:a16="http://schemas.microsoft.com/office/drawing/2014/main" id="{5B5B9946-A0A3-46B6-A884-FC23CF1EA290}"/>
                </a:ext>
              </a:extLst>
            </p:cNvPr>
            <p:cNvGrpSpPr/>
            <p:nvPr/>
          </p:nvGrpSpPr>
          <p:grpSpPr>
            <a:xfrm>
              <a:off x="2847018" y="4704347"/>
              <a:ext cx="820153" cy="820153"/>
              <a:chOff x="10545679" y="-529389"/>
              <a:chExt cx="938463" cy="938463"/>
            </a:xfrm>
          </p:grpSpPr>
          <p:sp>
            <p:nvSpPr>
              <p:cNvPr id="9" name="椭圆 8">
                <a:extLst>
                  <a:ext uri="{FF2B5EF4-FFF2-40B4-BE49-F238E27FC236}">
                    <a16:creationId xmlns:a16="http://schemas.microsoft.com/office/drawing/2014/main" id="{7836FCBE-7B6D-4A95-A8FC-EE31CD8A114E}"/>
                  </a:ext>
                </a:extLst>
              </p:cNvPr>
              <p:cNvSpPr/>
              <p:nvPr/>
            </p:nvSpPr>
            <p:spPr>
              <a:xfrm>
                <a:off x="10545679" y="-529389"/>
                <a:ext cx="938463" cy="938463"/>
              </a:xfrm>
              <a:prstGeom prst="ellipse">
                <a:avLst/>
              </a:prstGeom>
              <a:solidFill>
                <a:srgbClr val="794C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oil-pumpjack_63435">
                <a:extLst>
                  <a:ext uri="{FF2B5EF4-FFF2-40B4-BE49-F238E27FC236}">
                    <a16:creationId xmlns:a16="http://schemas.microsoft.com/office/drawing/2014/main" id="{AC785E83-ECB3-465B-B96F-A01A4F121EC4}"/>
                  </a:ext>
                </a:extLst>
              </p:cNvPr>
              <p:cNvSpPr>
                <a:spLocks noChangeAspect="1"/>
              </p:cNvSpPr>
              <p:nvPr/>
            </p:nvSpPr>
            <p:spPr bwMode="auto">
              <a:xfrm>
                <a:off x="10710067" y="-348158"/>
                <a:ext cx="609685" cy="592699"/>
              </a:xfrm>
              <a:custGeom>
                <a:avLst/>
                <a:gdLst>
                  <a:gd name="T0" fmla="*/ 585 w 610"/>
                  <a:gd name="T1" fmla="*/ 523 h 594"/>
                  <a:gd name="T2" fmla="*/ 465 w 610"/>
                  <a:gd name="T3" fmla="*/ 523 h 594"/>
                  <a:gd name="T4" fmla="*/ 352 w 610"/>
                  <a:gd name="T5" fmla="*/ 284 h 594"/>
                  <a:gd name="T6" fmla="*/ 369 w 610"/>
                  <a:gd name="T7" fmla="*/ 248 h 594"/>
                  <a:gd name="T8" fmla="*/ 447 w 610"/>
                  <a:gd name="T9" fmla="*/ 220 h 594"/>
                  <a:gd name="T10" fmla="*/ 500 w 610"/>
                  <a:gd name="T11" fmla="*/ 307 h 594"/>
                  <a:gd name="T12" fmla="*/ 523 w 610"/>
                  <a:gd name="T13" fmla="*/ 315 h 594"/>
                  <a:gd name="T14" fmla="*/ 560 w 610"/>
                  <a:gd name="T15" fmla="*/ 302 h 594"/>
                  <a:gd name="T16" fmla="*/ 573 w 610"/>
                  <a:gd name="T17" fmla="*/ 281 h 594"/>
                  <a:gd name="T18" fmla="*/ 556 w 610"/>
                  <a:gd name="T19" fmla="*/ 160 h 594"/>
                  <a:gd name="T20" fmla="*/ 540 w 610"/>
                  <a:gd name="T21" fmla="*/ 116 h 594"/>
                  <a:gd name="T22" fmla="*/ 476 w 610"/>
                  <a:gd name="T23" fmla="*/ 11 h 594"/>
                  <a:gd name="T24" fmla="*/ 453 w 610"/>
                  <a:gd name="T25" fmla="*/ 3 h 594"/>
                  <a:gd name="T26" fmla="*/ 416 w 610"/>
                  <a:gd name="T27" fmla="*/ 16 h 594"/>
                  <a:gd name="T28" fmla="*/ 403 w 610"/>
                  <a:gd name="T29" fmla="*/ 38 h 594"/>
                  <a:gd name="T30" fmla="*/ 418 w 610"/>
                  <a:gd name="T31" fmla="*/ 138 h 594"/>
                  <a:gd name="T32" fmla="*/ 340 w 610"/>
                  <a:gd name="T33" fmla="*/ 166 h 594"/>
                  <a:gd name="T34" fmla="*/ 286 w 610"/>
                  <a:gd name="T35" fmla="*/ 147 h 594"/>
                  <a:gd name="T36" fmla="*/ 203 w 610"/>
                  <a:gd name="T37" fmla="*/ 215 h 594"/>
                  <a:gd name="T38" fmla="*/ 58 w 610"/>
                  <a:gd name="T39" fmla="*/ 268 h 594"/>
                  <a:gd name="T40" fmla="*/ 31 w 610"/>
                  <a:gd name="T41" fmla="*/ 323 h 594"/>
                  <a:gd name="T42" fmla="*/ 53 w 610"/>
                  <a:gd name="T43" fmla="*/ 347 h 594"/>
                  <a:gd name="T44" fmla="*/ 53 w 610"/>
                  <a:gd name="T45" fmla="*/ 523 h 594"/>
                  <a:gd name="T46" fmla="*/ 25 w 610"/>
                  <a:gd name="T47" fmla="*/ 523 h 594"/>
                  <a:gd name="T48" fmla="*/ 0 w 610"/>
                  <a:gd name="T49" fmla="*/ 548 h 594"/>
                  <a:gd name="T50" fmla="*/ 0 w 610"/>
                  <a:gd name="T51" fmla="*/ 570 h 594"/>
                  <a:gd name="T52" fmla="*/ 25 w 610"/>
                  <a:gd name="T53" fmla="*/ 594 h 594"/>
                  <a:gd name="T54" fmla="*/ 585 w 610"/>
                  <a:gd name="T55" fmla="*/ 594 h 594"/>
                  <a:gd name="T56" fmla="*/ 610 w 610"/>
                  <a:gd name="T57" fmla="*/ 570 h 594"/>
                  <a:gd name="T58" fmla="*/ 610 w 610"/>
                  <a:gd name="T59" fmla="*/ 548 h 594"/>
                  <a:gd name="T60" fmla="*/ 585 w 610"/>
                  <a:gd name="T61" fmla="*/ 523 h 594"/>
                  <a:gd name="T62" fmla="*/ 286 w 610"/>
                  <a:gd name="T63" fmla="*/ 200 h 594"/>
                  <a:gd name="T64" fmla="*/ 318 w 610"/>
                  <a:gd name="T65" fmla="*/ 231 h 594"/>
                  <a:gd name="T66" fmla="*/ 286 w 610"/>
                  <a:gd name="T67" fmla="*/ 262 h 594"/>
                  <a:gd name="T68" fmla="*/ 255 w 610"/>
                  <a:gd name="T69" fmla="*/ 231 h 594"/>
                  <a:gd name="T70" fmla="*/ 286 w 610"/>
                  <a:gd name="T71" fmla="*/ 200 h 594"/>
                  <a:gd name="T72" fmla="*/ 92 w 610"/>
                  <a:gd name="T73" fmla="*/ 523 h 594"/>
                  <a:gd name="T74" fmla="*/ 92 w 610"/>
                  <a:gd name="T75" fmla="*/ 347 h 594"/>
                  <a:gd name="T76" fmla="*/ 211 w 610"/>
                  <a:gd name="T77" fmla="*/ 305 h 594"/>
                  <a:gd name="T78" fmla="*/ 108 w 610"/>
                  <a:gd name="T79" fmla="*/ 523 h 594"/>
                  <a:gd name="T80" fmla="*/ 92 w 610"/>
                  <a:gd name="T81" fmla="*/ 523 h 594"/>
                  <a:gd name="T82" fmla="*/ 188 w 610"/>
                  <a:gd name="T83" fmla="*/ 523 h 594"/>
                  <a:gd name="T84" fmla="*/ 286 w 610"/>
                  <a:gd name="T85" fmla="*/ 315 h 594"/>
                  <a:gd name="T86" fmla="*/ 287 w 610"/>
                  <a:gd name="T87" fmla="*/ 315 h 594"/>
                  <a:gd name="T88" fmla="*/ 385 w 610"/>
                  <a:gd name="T89" fmla="*/ 523 h 594"/>
                  <a:gd name="T90" fmla="*/ 188 w 610"/>
                  <a:gd name="T91" fmla="*/ 523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0" h="594">
                    <a:moveTo>
                      <a:pt x="585" y="523"/>
                    </a:moveTo>
                    <a:lnTo>
                      <a:pt x="465" y="523"/>
                    </a:lnTo>
                    <a:lnTo>
                      <a:pt x="352" y="284"/>
                    </a:lnTo>
                    <a:cubicBezTo>
                      <a:pt x="360" y="274"/>
                      <a:pt x="366" y="261"/>
                      <a:pt x="369" y="248"/>
                    </a:cubicBezTo>
                    <a:lnTo>
                      <a:pt x="447" y="220"/>
                    </a:lnTo>
                    <a:lnTo>
                      <a:pt x="500" y="307"/>
                    </a:lnTo>
                    <a:cubicBezTo>
                      <a:pt x="505" y="315"/>
                      <a:pt x="514" y="319"/>
                      <a:pt x="523" y="315"/>
                    </a:cubicBezTo>
                    <a:lnTo>
                      <a:pt x="560" y="302"/>
                    </a:lnTo>
                    <a:cubicBezTo>
                      <a:pt x="569" y="299"/>
                      <a:pt x="574" y="290"/>
                      <a:pt x="573" y="281"/>
                    </a:cubicBezTo>
                    <a:lnTo>
                      <a:pt x="556" y="160"/>
                    </a:lnTo>
                    <a:cubicBezTo>
                      <a:pt x="554" y="144"/>
                      <a:pt x="548" y="129"/>
                      <a:pt x="540" y="116"/>
                    </a:cubicBezTo>
                    <a:lnTo>
                      <a:pt x="476" y="11"/>
                    </a:lnTo>
                    <a:cubicBezTo>
                      <a:pt x="472" y="3"/>
                      <a:pt x="462" y="0"/>
                      <a:pt x="453" y="3"/>
                    </a:cubicBezTo>
                    <a:lnTo>
                      <a:pt x="416" y="16"/>
                    </a:lnTo>
                    <a:cubicBezTo>
                      <a:pt x="407" y="19"/>
                      <a:pt x="402" y="28"/>
                      <a:pt x="403" y="38"/>
                    </a:cubicBezTo>
                    <a:lnTo>
                      <a:pt x="418" y="138"/>
                    </a:lnTo>
                    <a:lnTo>
                      <a:pt x="340" y="166"/>
                    </a:lnTo>
                    <a:cubicBezTo>
                      <a:pt x="325" y="154"/>
                      <a:pt x="307" y="147"/>
                      <a:pt x="286" y="147"/>
                    </a:cubicBezTo>
                    <a:cubicBezTo>
                      <a:pt x="245" y="147"/>
                      <a:pt x="210" y="176"/>
                      <a:pt x="203" y="215"/>
                    </a:cubicBezTo>
                    <a:lnTo>
                      <a:pt x="58" y="268"/>
                    </a:lnTo>
                    <a:cubicBezTo>
                      <a:pt x="35" y="276"/>
                      <a:pt x="23" y="300"/>
                      <a:pt x="31" y="323"/>
                    </a:cubicBezTo>
                    <a:cubicBezTo>
                      <a:pt x="35" y="333"/>
                      <a:pt x="43" y="342"/>
                      <a:pt x="53" y="347"/>
                    </a:cubicBezTo>
                    <a:lnTo>
                      <a:pt x="53" y="523"/>
                    </a:lnTo>
                    <a:lnTo>
                      <a:pt x="25" y="523"/>
                    </a:lnTo>
                    <a:cubicBezTo>
                      <a:pt x="12" y="523"/>
                      <a:pt x="0" y="534"/>
                      <a:pt x="0" y="548"/>
                    </a:cubicBezTo>
                    <a:lnTo>
                      <a:pt x="0" y="570"/>
                    </a:lnTo>
                    <a:cubicBezTo>
                      <a:pt x="0" y="584"/>
                      <a:pt x="12" y="594"/>
                      <a:pt x="25" y="594"/>
                    </a:cubicBezTo>
                    <a:lnTo>
                      <a:pt x="585" y="594"/>
                    </a:lnTo>
                    <a:cubicBezTo>
                      <a:pt x="599" y="594"/>
                      <a:pt x="610" y="584"/>
                      <a:pt x="610" y="570"/>
                    </a:cubicBezTo>
                    <a:lnTo>
                      <a:pt x="610" y="548"/>
                    </a:lnTo>
                    <a:cubicBezTo>
                      <a:pt x="610" y="534"/>
                      <a:pt x="599" y="523"/>
                      <a:pt x="585" y="523"/>
                    </a:cubicBezTo>
                    <a:close/>
                    <a:moveTo>
                      <a:pt x="286" y="200"/>
                    </a:moveTo>
                    <a:cubicBezTo>
                      <a:pt x="304" y="200"/>
                      <a:pt x="318" y="214"/>
                      <a:pt x="318" y="231"/>
                    </a:cubicBezTo>
                    <a:cubicBezTo>
                      <a:pt x="318" y="248"/>
                      <a:pt x="304" y="262"/>
                      <a:pt x="286" y="262"/>
                    </a:cubicBezTo>
                    <a:cubicBezTo>
                      <a:pt x="269" y="262"/>
                      <a:pt x="255" y="248"/>
                      <a:pt x="255" y="231"/>
                    </a:cubicBezTo>
                    <a:cubicBezTo>
                      <a:pt x="255" y="214"/>
                      <a:pt x="269" y="200"/>
                      <a:pt x="286" y="200"/>
                    </a:cubicBezTo>
                    <a:close/>
                    <a:moveTo>
                      <a:pt x="92" y="523"/>
                    </a:moveTo>
                    <a:lnTo>
                      <a:pt x="92" y="347"/>
                    </a:lnTo>
                    <a:lnTo>
                      <a:pt x="211" y="305"/>
                    </a:lnTo>
                    <a:lnTo>
                      <a:pt x="108" y="523"/>
                    </a:lnTo>
                    <a:lnTo>
                      <a:pt x="92" y="523"/>
                    </a:lnTo>
                    <a:close/>
                    <a:moveTo>
                      <a:pt x="188" y="523"/>
                    </a:moveTo>
                    <a:lnTo>
                      <a:pt x="286" y="315"/>
                    </a:lnTo>
                    <a:cubicBezTo>
                      <a:pt x="286" y="315"/>
                      <a:pt x="287" y="315"/>
                      <a:pt x="287" y="315"/>
                    </a:cubicBezTo>
                    <a:lnTo>
                      <a:pt x="385" y="523"/>
                    </a:lnTo>
                    <a:lnTo>
                      <a:pt x="188" y="523"/>
                    </a:lnTo>
                    <a:close/>
                  </a:path>
                </a:pathLst>
              </a:custGeom>
              <a:solidFill>
                <a:schemeClr val="bg1"/>
              </a:solidFill>
              <a:ln>
                <a:noFill/>
              </a:ln>
            </p:spPr>
            <p:txBody>
              <a:bodyPr/>
              <a:lstStyle/>
              <a:p>
                <a:endParaRPr lang="zh-CN" altLang="en-US">
                  <a:cs typeface="+mn-ea"/>
                  <a:sym typeface="+mn-lt"/>
                </a:endParaRPr>
              </a:p>
            </p:txBody>
          </p:sp>
        </p:grpSp>
      </p:grpSp>
      <p:sp>
        <p:nvSpPr>
          <p:cNvPr id="15" name="文本框 14">
            <a:extLst>
              <a:ext uri="{FF2B5EF4-FFF2-40B4-BE49-F238E27FC236}">
                <a16:creationId xmlns:a16="http://schemas.microsoft.com/office/drawing/2014/main" id="{3A942EB7-592D-4F7E-8B7D-F498786E8132}"/>
              </a:ext>
            </a:extLst>
          </p:cNvPr>
          <p:cNvSpPr txBox="1"/>
          <p:nvPr/>
        </p:nvSpPr>
        <p:spPr>
          <a:xfrm>
            <a:off x="5856919" y="1527351"/>
            <a:ext cx="1686607"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网站导航</a:t>
            </a:r>
          </a:p>
        </p:txBody>
      </p:sp>
      <p:sp>
        <p:nvSpPr>
          <p:cNvPr id="16" name="文本框 15">
            <a:extLst>
              <a:ext uri="{FF2B5EF4-FFF2-40B4-BE49-F238E27FC236}">
                <a16:creationId xmlns:a16="http://schemas.microsoft.com/office/drawing/2014/main" id="{532E0963-A9EB-4314-B4D6-C6BA9F778644}"/>
              </a:ext>
            </a:extLst>
          </p:cNvPr>
          <p:cNvSpPr txBox="1"/>
          <p:nvPr/>
        </p:nvSpPr>
        <p:spPr>
          <a:xfrm>
            <a:off x="5590294" y="3442568"/>
            <a:ext cx="3538939" cy="1137556"/>
          </a:xfrm>
          <a:prstGeom prst="rect">
            <a:avLst/>
          </a:prstGeom>
          <a:noFill/>
        </p:spPr>
        <p:txBody>
          <a:bodyPr wrap="square" rtlCol="0">
            <a:spAutoFit/>
          </a:bodyPr>
          <a:lstStyle/>
          <a:p>
            <a:pPr lvl="0">
              <a:lnSpc>
                <a:spcPct val="130000"/>
              </a:lnSpc>
              <a:defRPr/>
            </a:pPr>
            <a:r>
              <a:rPr lang="zh-CN" altLang="en-US" dirty="0"/>
              <a:t>一种文件，提供与您网站中的网页、视频或其他文件有关的信息，还可以说明这些内容之间的关系</a:t>
            </a:r>
            <a:endParaRPr kumimoji="0" lang="en-US" altLang="zh-CN"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7" name="文本框 16">
            <a:extLst>
              <a:ext uri="{FF2B5EF4-FFF2-40B4-BE49-F238E27FC236}">
                <a16:creationId xmlns:a16="http://schemas.microsoft.com/office/drawing/2014/main" id="{AB193FA0-9880-4A2F-BCD0-6639B6A52661}"/>
              </a:ext>
            </a:extLst>
          </p:cNvPr>
          <p:cNvSpPr txBox="1"/>
          <p:nvPr/>
        </p:nvSpPr>
        <p:spPr>
          <a:xfrm>
            <a:off x="5590294" y="3074549"/>
            <a:ext cx="1686607"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cs typeface="+mn-ea"/>
                <a:sym typeface="+mn-lt"/>
                <a:hlinkClick r:id="rId4">
                  <a:extLst>
                    <a:ext uri="{A12FA001-AC4F-418D-AE19-62706E023703}">
                      <ahyp:hlinkClr xmlns:ahyp="http://schemas.microsoft.com/office/drawing/2018/hyperlinkcolor" val="tx"/>
                    </a:ext>
                  </a:extLst>
                </a:hlinkClick>
              </a:rPr>
              <a:t>网站地图</a:t>
            </a:r>
            <a:endParaRPr kumimoji="0" lang="zh-CN" altLang="en-US" sz="2400" b="0" i="0" u="none" strike="noStrike" kern="1200" cap="none" spc="0" normalizeH="0" baseline="0" noProof="0" dirty="0">
              <a:ln>
                <a:noFill/>
              </a:ln>
              <a:effectLst/>
              <a:uLnTx/>
              <a:uFillTx/>
              <a:cs typeface="+mn-ea"/>
              <a:sym typeface="+mn-lt"/>
            </a:endParaRPr>
          </a:p>
        </p:txBody>
      </p:sp>
      <p:sp>
        <p:nvSpPr>
          <p:cNvPr id="18" name="文本框 17">
            <a:extLst>
              <a:ext uri="{FF2B5EF4-FFF2-40B4-BE49-F238E27FC236}">
                <a16:creationId xmlns:a16="http://schemas.microsoft.com/office/drawing/2014/main" id="{025E3803-B3AB-4839-9201-CFDEB861E521}"/>
              </a:ext>
            </a:extLst>
          </p:cNvPr>
          <p:cNvSpPr txBox="1"/>
          <p:nvPr/>
        </p:nvSpPr>
        <p:spPr>
          <a:xfrm>
            <a:off x="5234694" y="5263538"/>
            <a:ext cx="3538939" cy="70134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rPr>
              <a:t>网页中强调的一段文字，用来指明链向其他网页</a:t>
            </a:r>
            <a:endParaRPr kumimoji="0" lang="en-US" altLang="zh-CN"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9" name="文本框 18">
            <a:extLst>
              <a:ext uri="{FF2B5EF4-FFF2-40B4-BE49-F238E27FC236}">
                <a16:creationId xmlns:a16="http://schemas.microsoft.com/office/drawing/2014/main" id="{C352F3E5-4E5E-4FFB-BAF2-1AF3EBD4AB57}"/>
              </a:ext>
            </a:extLst>
          </p:cNvPr>
          <p:cNvSpPr txBox="1"/>
          <p:nvPr/>
        </p:nvSpPr>
        <p:spPr>
          <a:xfrm>
            <a:off x="5234694" y="4895519"/>
            <a:ext cx="1686607"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cs typeface="+mn-ea"/>
                <a:sym typeface="+mn-lt"/>
                <a:hlinkClick r:id="rId5">
                  <a:extLst>
                    <a:ext uri="{A12FA001-AC4F-418D-AE19-62706E023703}">
                      <ahyp:hlinkClr xmlns:ahyp="http://schemas.microsoft.com/office/drawing/2018/hyperlinkcolor" val="tx"/>
                    </a:ext>
                  </a:extLst>
                </a:hlinkClick>
              </a:rPr>
              <a:t>链接文字</a:t>
            </a:r>
            <a:endParaRPr kumimoji="0" lang="zh-CN" altLang="en-US" sz="2400" b="0" i="0" u="none" strike="noStrike" kern="1200" cap="none" spc="0" normalizeH="0" baseline="0" noProof="0" dirty="0">
              <a:ln>
                <a:noFill/>
              </a:ln>
              <a:effectLst/>
              <a:uLnTx/>
              <a:uFillTx/>
              <a:cs typeface="+mn-ea"/>
              <a:sym typeface="+mn-lt"/>
            </a:endParaRPr>
          </a:p>
        </p:txBody>
      </p:sp>
      <p:sp>
        <p:nvSpPr>
          <p:cNvPr id="20" name="文本框 19">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zh-CN" altLang="en-US" sz="2800" dirty="0">
                <a:solidFill>
                  <a:srgbClr val="794C28"/>
                </a:solidFill>
                <a:cs typeface="+mn-ea"/>
                <a:sym typeface="+mn-lt"/>
              </a:rPr>
              <a:t>站内链接</a:t>
            </a:r>
          </a:p>
        </p:txBody>
      </p:sp>
    </p:spTree>
    <p:extLst>
      <p:ext uri="{BB962C8B-B14F-4D97-AF65-F5344CB8AC3E}">
        <p14:creationId xmlns:p14="http://schemas.microsoft.com/office/powerpoint/2010/main" val="240723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1+#ppt_w/2"/>
                                          </p:val>
                                        </p:tav>
                                        <p:tav tm="100000">
                                          <p:val>
                                            <p:strVal val="#ppt_x"/>
                                          </p:val>
                                        </p:tav>
                                      </p:tavLst>
                                    </p:anim>
                                    <p:anim calcmode="lin" valueType="num">
                                      <p:cBhvr additive="base">
                                        <p:cTn id="37" dur="500" fill="hold"/>
                                        <p:tgtEl>
                                          <p:spTgt spid="18"/>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1+#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3" y="-2667324"/>
            <a:ext cx="6857355" cy="12192002"/>
          </a:xfrm>
          <a:prstGeom prst="rect">
            <a:avLst/>
          </a:prstGeom>
        </p:spPr>
      </p:pic>
      <p:grpSp>
        <p:nvGrpSpPr>
          <p:cNvPr id="25" name="组合 24">
            <a:extLst>
              <a:ext uri="{FF2B5EF4-FFF2-40B4-BE49-F238E27FC236}">
                <a16:creationId xmlns:a16="http://schemas.microsoft.com/office/drawing/2014/main" id="{2E60D19C-18FF-439C-8574-DBB5357D0796}"/>
              </a:ext>
            </a:extLst>
          </p:cNvPr>
          <p:cNvGrpSpPr/>
          <p:nvPr/>
        </p:nvGrpSpPr>
        <p:grpSpPr>
          <a:xfrm>
            <a:off x="7604124" y="2655886"/>
            <a:ext cx="3022223" cy="1149836"/>
            <a:chOff x="6480664" y="1722436"/>
            <a:chExt cx="3022223" cy="717490"/>
          </a:xfrm>
        </p:grpSpPr>
        <p:sp>
          <p:nvSpPr>
            <p:cNvPr id="26" name="文本框 25">
              <a:extLst>
                <a:ext uri="{FF2B5EF4-FFF2-40B4-BE49-F238E27FC236}">
                  <a16:creationId xmlns:a16="http://schemas.microsoft.com/office/drawing/2014/main" id="{E5EA6B31-DC27-445E-AA06-7911F5AD4AC6}"/>
                </a:ext>
              </a:extLst>
            </p:cNvPr>
            <p:cNvSpPr txBox="1"/>
            <p:nvPr/>
          </p:nvSpPr>
          <p:spPr>
            <a:xfrm>
              <a:off x="6480664" y="2228671"/>
              <a:ext cx="3022223" cy="211255"/>
            </a:xfrm>
            <a:prstGeom prst="rect">
              <a:avLst/>
            </a:prstGeom>
            <a:noFill/>
          </p:spPr>
          <p:txBody>
            <a:bodyPr wrap="square" rtlCol="0">
              <a:spAutoFit/>
            </a:bodyPr>
            <a:lstStyle/>
            <a:p>
              <a:pPr algn="dist">
                <a:defRPr/>
              </a:pPr>
              <a:r>
                <a:rPr lang="zh-CN" altLang="en-US" sz="1600" dirty="0">
                  <a:solidFill>
                    <a:srgbClr val="794C28"/>
                  </a:solidFill>
                  <a:cs typeface="+mn-ea"/>
                  <a:sym typeface="+mn-lt"/>
                </a:rPr>
                <a:t>数据监测与分析</a:t>
              </a:r>
            </a:p>
          </p:txBody>
        </p:sp>
        <p:sp>
          <p:nvSpPr>
            <p:cNvPr id="27" name="文本框 26">
              <a:extLst>
                <a:ext uri="{FF2B5EF4-FFF2-40B4-BE49-F238E27FC236}">
                  <a16:creationId xmlns:a16="http://schemas.microsoft.com/office/drawing/2014/main" id="{2A176284-B9CE-4BA8-B8C1-F8FFBF74E52D}"/>
                </a:ext>
              </a:extLst>
            </p:cNvPr>
            <p:cNvSpPr txBox="1"/>
            <p:nvPr/>
          </p:nvSpPr>
          <p:spPr>
            <a:xfrm>
              <a:off x="6480664" y="1722436"/>
              <a:ext cx="2815736"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794C28"/>
                  </a:solidFill>
                  <a:effectLst/>
                  <a:uLnTx/>
                  <a:uFillTx/>
                  <a:cs typeface="+mn-ea"/>
                  <a:sym typeface="+mn-lt"/>
                </a:rPr>
                <a:t>PART </a:t>
              </a:r>
              <a:r>
                <a:rPr lang="en-US" altLang="zh-CN" sz="3200" dirty="0">
                  <a:solidFill>
                    <a:srgbClr val="794C28"/>
                  </a:solidFill>
                  <a:cs typeface="+mn-ea"/>
                  <a:sym typeface="+mn-lt"/>
                </a:rPr>
                <a:t>SIX</a:t>
              </a:r>
              <a:endParaRPr kumimoji="0" lang="en-US" altLang="zh-CN" sz="3200" b="0" i="0" u="none" strike="noStrike" kern="1200" cap="none" spc="0" normalizeH="0" baseline="0" noProof="0" dirty="0">
                <a:ln>
                  <a:noFill/>
                </a:ln>
                <a:solidFill>
                  <a:srgbClr val="794C28"/>
                </a:solidFill>
                <a:effectLst/>
                <a:uLnTx/>
                <a:uFillTx/>
                <a:cs typeface="+mn-ea"/>
                <a:sym typeface="+mn-lt"/>
              </a:endParaRPr>
            </a:p>
          </p:txBody>
        </p:sp>
      </p:grpSp>
      <p:cxnSp>
        <p:nvCxnSpPr>
          <p:cNvPr id="50" name="直接连接符 49">
            <a:extLst>
              <a:ext uri="{FF2B5EF4-FFF2-40B4-BE49-F238E27FC236}">
                <a16:creationId xmlns:a16="http://schemas.microsoft.com/office/drawing/2014/main" id="{42329323-B061-4E90-B19E-076B96CC38C8}"/>
              </a:ext>
            </a:extLst>
          </p:cNvPr>
          <p:cNvCxnSpPr>
            <a:cxnSpLocks/>
          </p:cNvCxnSpPr>
          <p:nvPr/>
        </p:nvCxnSpPr>
        <p:spPr>
          <a:xfrm>
            <a:off x="7480299" y="2857500"/>
            <a:ext cx="0" cy="2072656"/>
          </a:xfrm>
          <a:prstGeom prst="line">
            <a:avLst/>
          </a:prstGeom>
          <a:ln>
            <a:solidFill>
              <a:srgbClr val="794C28"/>
            </a:solidFill>
            <a:prstDash val="dash"/>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D35B905-0C9A-4777-8BB0-10094587B3C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9140" y="0"/>
            <a:ext cx="7164888" cy="7138856"/>
          </a:xfrm>
          <a:prstGeom prst="rect">
            <a:avLst/>
          </a:prstGeom>
        </p:spPr>
      </p:pic>
    </p:spTree>
    <p:extLst>
      <p:ext uri="{BB962C8B-B14F-4D97-AF65-F5344CB8AC3E}">
        <p14:creationId xmlns:p14="http://schemas.microsoft.com/office/powerpoint/2010/main" val="217077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arn(inHorizontal)">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C82EB4D-40B8-497E-9999-B6A9D190C0E3}"/>
              </a:ext>
            </a:extLst>
          </p:cNvPr>
          <p:cNvGrpSpPr/>
          <p:nvPr/>
        </p:nvGrpSpPr>
        <p:grpSpPr>
          <a:xfrm>
            <a:off x="1387399" y="1267859"/>
            <a:ext cx="2424892" cy="2437526"/>
            <a:chOff x="1387399" y="1543937"/>
            <a:chExt cx="2424892" cy="2437526"/>
          </a:xfrm>
        </p:grpSpPr>
        <p:sp>
          <p:nvSpPr>
            <p:cNvPr id="3" name="稻壳儿小白白(http://dwz.cn/Wu2UP)">
              <a:extLst>
                <a:ext uri="{FF2B5EF4-FFF2-40B4-BE49-F238E27FC236}">
                  <a16:creationId xmlns:a16="http://schemas.microsoft.com/office/drawing/2014/main" id="{365339CC-B035-4E1E-8162-719A8A4C9CB4}"/>
                </a:ext>
              </a:extLst>
            </p:cNvPr>
            <p:cNvSpPr>
              <a:spLocks noChangeArrowheads="1"/>
            </p:cNvSpPr>
            <p:nvPr/>
          </p:nvSpPr>
          <p:spPr bwMode="auto">
            <a:xfrm flipV="1">
              <a:off x="2146223" y="1543937"/>
              <a:ext cx="862013" cy="862012"/>
            </a:xfrm>
            <a:prstGeom prst="ellipse">
              <a:avLst/>
            </a:prstGeom>
            <a:solidFill>
              <a:srgbClr val="794C28"/>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4" name="稻壳儿小白白(http://dwz.cn/Wu2UP)">
              <a:extLst>
                <a:ext uri="{FF2B5EF4-FFF2-40B4-BE49-F238E27FC236}">
                  <a16:creationId xmlns:a16="http://schemas.microsoft.com/office/drawing/2014/main" id="{3C939904-AD3C-4173-B20B-43D9CAB3357E}"/>
                </a:ext>
              </a:extLst>
            </p:cNvPr>
            <p:cNvSpPr/>
            <p:nvPr/>
          </p:nvSpPr>
          <p:spPr bwMode="auto">
            <a:xfrm>
              <a:off x="2428798" y="1799524"/>
              <a:ext cx="277813" cy="339725"/>
            </a:xfrm>
            <a:custGeom>
              <a:avLst/>
              <a:gdLst>
                <a:gd name="T0" fmla="*/ 114170426 w 337"/>
                <a:gd name="T1" fmla="*/ 0 h 409"/>
                <a:gd name="T2" fmla="*/ 114170426 w 337"/>
                <a:gd name="T3" fmla="*/ 0 h 409"/>
                <a:gd name="T4" fmla="*/ 0 w 337"/>
                <a:gd name="T5" fmla="*/ 42776278 h 409"/>
                <a:gd name="T6" fmla="*/ 23785574 w 337"/>
                <a:gd name="T7" fmla="*/ 250446267 h 409"/>
                <a:gd name="T8" fmla="*/ 114170426 w 337"/>
                <a:gd name="T9" fmla="*/ 281493311 h 409"/>
                <a:gd name="T10" fmla="*/ 204556103 w 337"/>
                <a:gd name="T11" fmla="*/ 250446267 h 409"/>
                <a:gd name="T12" fmla="*/ 228341677 w 337"/>
                <a:gd name="T13" fmla="*/ 42776278 h 409"/>
                <a:gd name="T14" fmla="*/ 114170426 w 337"/>
                <a:gd name="T15" fmla="*/ 0 h 409"/>
                <a:gd name="T16" fmla="*/ 114170426 w 337"/>
                <a:gd name="T17" fmla="*/ 73823322 h 409"/>
                <a:gd name="T18" fmla="*/ 114170426 w 337"/>
                <a:gd name="T19" fmla="*/ 73823322 h 409"/>
                <a:gd name="T20" fmla="*/ 23785574 w 337"/>
                <a:gd name="T21" fmla="*/ 48985189 h 409"/>
                <a:gd name="T22" fmla="*/ 114170426 w 337"/>
                <a:gd name="T23" fmla="*/ 24837303 h 409"/>
                <a:gd name="T24" fmla="*/ 204556103 w 337"/>
                <a:gd name="T25" fmla="*/ 48985189 h 409"/>
                <a:gd name="T26" fmla="*/ 114170426 w 337"/>
                <a:gd name="T27" fmla="*/ 73823322 h 4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5" name="TextBox 76">
              <a:extLst>
                <a:ext uri="{FF2B5EF4-FFF2-40B4-BE49-F238E27FC236}">
                  <a16:creationId xmlns:a16="http://schemas.microsoft.com/office/drawing/2014/main" id="{1DD22D12-A38B-42F4-AC32-A83B06CF19C1}"/>
                </a:ext>
              </a:extLst>
            </p:cNvPr>
            <p:cNvSpPr txBox="1"/>
            <p:nvPr/>
          </p:nvSpPr>
          <p:spPr>
            <a:xfrm>
              <a:off x="1527430" y="2591896"/>
              <a:ext cx="2080547"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数据统计指标</a:t>
              </a:r>
            </a:p>
          </p:txBody>
        </p:sp>
        <p:sp>
          <p:nvSpPr>
            <p:cNvPr id="6" name="文本框 5">
              <a:extLst>
                <a:ext uri="{FF2B5EF4-FFF2-40B4-BE49-F238E27FC236}">
                  <a16:creationId xmlns:a16="http://schemas.microsoft.com/office/drawing/2014/main" id="{8D6D9D7B-03EB-4B05-8D31-266ABFC1BF37}"/>
                </a:ext>
              </a:extLst>
            </p:cNvPr>
            <p:cNvSpPr txBox="1"/>
            <p:nvPr/>
          </p:nvSpPr>
          <p:spPr>
            <a:xfrm>
              <a:off x="1387399" y="2960030"/>
              <a:ext cx="2424892" cy="1021433"/>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独立用户数、总用户数量、</a:t>
              </a:r>
              <a:endParaRPr lang="en-US" altLang="zh-CN" sz="1600" dirty="0">
                <a:solidFill>
                  <a:schemeClr val="tx1">
                    <a:lumMod val="75000"/>
                    <a:lumOff val="25000"/>
                  </a:schemeClr>
                </a:solidFill>
                <a:cs typeface="+mn-ea"/>
                <a:sym typeface="+mn-lt"/>
              </a:endParaRPr>
            </a:p>
            <a:p>
              <a:pPr algn="ctr">
                <a:lnSpc>
                  <a:spcPct val="130000"/>
                </a:lnSpc>
              </a:pPr>
              <a:r>
                <a:rPr lang="zh-CN" altLang="en-US" sz="1600" dirty="0">
                  <a:solidFill>
                    <a:schemeClr val="tx1">
                      <a:lumMod val="75000"/>
                      <a:lumOff val="25000"/>
                    </a:schemeClr>
                  </a:solidFill>
                  <a:cs typeface="+mn-ea"/>
                  <a:sym typeface="+mn-lt"/>
                </a:rPr>
                <a:t>网页浏览数量、页面浏览数量、停留时间。。。</a:t>
              </a:r>
              <a:endParaRPr lang="en-US" altLang="zh-CN" sz="1600" dirty="0">
                <a:solidFill>
                  <a:schemeClr val="tx1">
                    <a:lumMod val="75000"/>
                    <a:lumOff val="25000"/>
                  </a:schemeClr>
                </a:solidFill>
                <a:cs typeface="+mn-ea"/>
                <a:sym typeface="+mn-lt"/>
              </a:endParaRPr>
            </a:p>
          </p:txBody>
        </p:sp>
      </p:grpSp>
      <p:grpSp>
        <p:nvGrpSpPr>
          <p:cNvPr id="7" name="组合 6">
            <a:extLst>
              <a:ext uri="{FF2B5EF4-FFF2-40B4-BE49-F238E27FC236}">
                <a16:creationId xmlns:a16="http://schemas.microsoft.com/office/drawing/2014/main" id="{1AEA2316-E0BA-44B9-8CB6-53EFB5D9A76E}"/>
              </a:ext>
            </a:extLst>
          </p:cNvPr>
          <p:cNvGrpSpPr/>
          <p:nvPr/>
        </p:nvGrpSpPr>
        <p:grpSpPr>
          <a:xfrm>
            <a:off x="1387399" y="3906137"/>
            <a:ext cx="2424892" cy="1821348"/>
            <a:chOff x="1387399" y="3906137"/>
            <a:chExt cx="2424892" cy="1821348"/>
          </a:xfrm>
        </p:grpSpPr>
        <p:sp>
          <p:nvSpPr>
            <p:cNvPr id="8" name="稻壳儿小白白(http://dwz.cn/Wu2UP)">
              <a:extLst>
                <a:ext uri="{FF2B5EF4-FFF2-40B4-BE49-F238E27FC236}">
                  <a16:creationId xmlns:a16="http://schemas.microsoft.com/office/drawing/2014/main" id="{EDE21B06-D9FB-48C1-87C1-47D2A1EFA6A6}"/>
                </a:ext>
              </a:extLst>
            </p:cNvPr>
            <p:cNvSpPr>
              <a:spLocks noChangeArrowheads="1"/>
            </p:cNvSpPr>
            <p:nvPr/>
          </p:nvSpPr>
          <p:spPr bwMode="auto">
            <a:xfrm flipV="1">
              <a:off x="2146223" y="3906137"/>
              <a:ext cx="862013" cy="862012"/>
            </a:xfrm>
            <a:prstGeom prst="ellipse">
              <a:avLst/>
            </a:prstGeom>
            <a:solidFill>
              <a:srgbClr val="D3A177"/>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9" name="稻壳儿小白白(http://dwz.cn/Wu2UP)">
              <a:extLst>
                <a:ext uri="{FF2B5EF4-FFF2-40B4-BE49-F238E27FC236}">
                  <a16:creationId xmlns:a16="http://schemas.microsoft.com/office/drawing/2014/main" id="{DA6AEC1B-1BDA-469A-BA35-F9D3C4B1CCC3}"/>
                </a:ext>
              </a:extLst>
            </p:cNvPr>
            <p:cNvSpPr/>
            <p:nvPr/>
          </p:nvSpPr>
          <p:spPr bwMode="auto">
            <a:xfrm>
              <a:off x="2392286" y="4198237"/>
              <a:ext cx="369887" cy="311150"/>
            </a:xfrm>
            <a:custGeom>
              <a:avLst/>
              <a:gdLst>
                <a:gd name="T0" fmla="*/ 301204649 w 444"/>
                <a:gd name="T1" fmla="*/ 148218346 h 373"/>
                <a:gd name="T2" fmla="*/ 301204649 w 444"/>
                <a:gd name="T3" fmla="*/ 148218346 h 373"/>
                <a:gd name="T4" fmla="*/ 245683277 w 444"/>
                <a:gd name="T5" fmla="*/ 18788288 h 373"/>
                <a:gd name="T6" fmla="*/ 221392365 w 444"/>
                <a:gd name="T7" fmla="*/ 0 h 373"/>
                <a:gd name="T8" fmla="*/ 86058709 w 444"/>
                <a:gd name="T9" fmla="*/ 0 h 373"/>
                <a:gd name="T10" fmla="*/ 55521372 w 444"/>
                <a:gd name="T11" fmla="*/ 18788288 h 373"/>
                <a:gd name="T12" fmla="*/ 6246425 w 444"/>
                <a:gd name="T13" fmla="*/ 148218346 h 373"/>
                <a:gd name="T14" fmla="*/ 0 w 444"/>
                <a:gd name="T15" fmla="*/ 178836174 h 373"/>
                <a:gd name="T16" fmla="*/ 12492017 w 444"/>
                <a:gd name="T17" fmla="*/ 240071828 h 373"/>
                <a:gd name="T18" fmla="*/ 31231292 w 444"/>
                <a:gd name="T19" fmla="*/ 258860116 h 373"/>
                <a:gd name="T20" fmla="*/ 276913737 w 444"/>
                <a:gd name="T21" fmla="*/ 258860116 h 373"/>
                <a:gd name="T22" fmla="*/ 294959057 w 444"/>
                <a:gd name="T23" fmla="*/ 240071828 h 373"/>
                <a:gd name="T24" fmla="*/ 307451074 w 444"/>
                <a:gd name="T25" fmla="*/ 178836174 h 373"/>
                <a:gd name="T26" fmla="*/ 301204649 w 444"/>
                <a:gd name="T27" fmla="*/ 148218346 h 373"/>
                <a:gd name="T28" fmla="*/ 276913737 w 444"/>
                <a:gd name="T29" fmla="*/ 191361421 h 373"/>
                <a:gd name="T30" fmla="*/ 276913737 w 444"/>
                <a:gd name="T31" fmla="*/ 191361421 h 373"/>
                <a:gd name="T32" fmla="*/ 276913737 w 444"/>
                <a:gd name="T33" fmla="*/ 215717042 h 373"/>
                <a:gd name="T34" fmla="*/ 258175294 w 444"/>
                <a:gd name="T35" fmla="*/ 234504496 h 373"/>
                <a:gd name="T36" fmla="*/ 49275780 w 444"/>
                <a:gd name="T37" fmla="*/ 234504496 h 373"/>
                <a:gd name="T38" fmla="*/ 31231292 w 444"/>
                <a:gd name="T39" fmla="*/ 215717042 h 373"/>
                <a:gd name="T40" fmla="*/ 24290912 w 444"/>
                <a:gd name="T41" fmla="*/ 191361421 h 373"/>
                <a:gd name="T42" fmla="*/ 43029355 w 444"/>
                <a:gd name="T43" fmla="*/ 172573133 h 373"/>
                <a:gd name="T44" fmla="*/ 264421720 w 444"/>
                <a:gd name="T45" fmla="*/ 172573133 h 373"/>
                <a:gd name="T46" fmla="*/ 276913737 w 444"/>
                <a:gd name="T47" fmla="*/ 191361421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lumMod val="95000"/>
              </a:schemeClr>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10" name="TextBox 76">
              <a:extLst>
                <a:ext uri="{FF2B5EF4-FFF2-40B4-BE49-F238E27FC236}">
                  <a16:creationId xmlns:a16="http://schemas.microsoft.com/office/drawing/2014/main" id="{490AF4E2-C4B9-4E1A-8EB1-8897D012467E}"/>
                </a:ext>
              </a:extLst>
            </p:cNvPr>
            <p:cNvSpPr txBox="1"/>
            <p:nvPr/>
          </p:nvSpPr>
          <p:spPr>
            <a:xfrm>
              <a:off x="1731744" y="4970114"/>
              <a:ext cx="1733670"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收录查询</a:t>
              </a:r>
            </a:p>
          </p:txBody>
        </p:sp>
        <p:sp>
          <p:nvSpPr>
            <p:cNvPr id="11" name="文本框 10">
              <a:extLst>
                <a:ext uri="{FF2B5EF4-FFF2-40B4-BE49-F238E27FC236}">
                  <a16:creationId xmlns:a16="http://schemas.microsoft.com/office/drawing/2014/main" id="{B7E2FB7B-B8EE-4D4E-9223-69412E57476C}"/>
                </a:ext>
              </a:extLst>
            </p:cNvPr>
            <p:cNvSpPr txBox="1"/>
            <p:nvPr/>
          </p:nvSpPr>
          <p:spPr>
            <a:xfrm>
              <a:off x="1387399" y="5346227"/>
              <a:ext cx="2424892" cy="381258"/>
            </a:xfrm>
            <a:prstGeom prst="rect">
              <a:avLst/>
            </a:prstGeom>
            <a:noFill/>
            <a:effectLst/>
          </p:spPr>
          <p:txBody>
            <a:bodyPr wrap="square" rtlCol="0">
              <a:spAutoFit/>
            </a:bodyPr>
            <a:lstStyle/>
            <a:p>
              <a:pPr algn="ctr">
                <a:lnSpc>
                  <a:spcPct val="130000"/>
                </a:lnSpc>
              </a:pPr>
              <a:r>
                <a:rPr lang="en-US" altLang="zh-CN" sz="1600" dirty="0">
                  <a:solidFill>
                    <a:schemeClr val="tx1">
                      <a:lumMod val="75000"/>
                      <a:lumOff val="25000"/>
                    </a:schemeClr>
                  </a:solidFill>
                  <a:cs typeface="+mn-ea"/>
                  <a:sym typeface="+mn-lt"/>
                  <a:hlinkClick r:id="rId3"/>
                </a:rPr>
                <a:t>site: </a:t>
              </a:r>
              <a:r>
                <a:rPr lang="zh-CN" altLang="en-US" sz="1600" dirty="0">
                  <a:solidFill>
                    <a:schemeClr val="tx1">
                      <a:lumMod val="75000"/>
                      <a:lumOff val="25000"/>
                    </a:schemeClr>
                  </a:solidFill>
                  <a:cs typeface="+mn-ea"/>
                  <a:sym typeface="+mn-lt"/>
                  <a:hlinkClick r:id="rId3"/>
                </a:rPr>
                <a:t>网址</a:t>
              </a:r>
              <a:endParaRPr lang="en-US" altLang="zh-CN" sz="1600" dirty="0">
                <a:solidFill>
                  <a:schemeClr val="tx1">
                    <a:lumMod val="75000"/>
                    <a:lumOff val="25000"/>
                  </a:schemeClr>
                </a:solidFill>
                <a:cs typeface="+mn-ea"/>
                <a:sym typeface="+mn-lt"/>
              </a:endParaRPr>
            </a:p>
          </p:txBody>
        </p:sp>
      </p:grpSp>
      <p:grpSp>
        <p:nvGrpSpPr>
          <p:cNvPr id="12" name="组合 11">
            <a:extLst>
              <a:ext uri="{FF2B5EF4-FFF2-40B4-BE49-F238E27FC236}">
                <a16:creationId xmlns:a16="http://schemas.microsoft.com/office/drawing/2014/main" id="{FA55EE30-374A-4C30-95B6-628A103878B9}"/>
              </a:ext>
            </a:extLst>
          </p:cNvPr>
          <p:cNvGrpSpPr/>
          <p:nvPr/>
        </p:nvGrpSpPr>
        <p:grpSpPr>
          <a:xfrm>
            <a:off x="4886696" y="1267859"/>
            <a:ext cx="2424892" cy="1797351"/>
            <a:chOff x="4886696" y="1543937"/>
            <a:chExt cx="2424892" cy="1797351"/>
          </a:xfrm>
        </p:grpSpPr>
        <p:sp>
          <p:nvSpPr>
            <p:cNvPr id="13" name="稻壳儿小白白(http://dwz.cn/Wu2UP)">
              <a:extLst>
                <a:ext uri="{FF2B5EF4-FFF2-40B4-BE49-F238E27FC236}">
                  <a16:creationId xmlns:a16="http://schemas.microsoft.com/office/drawing/2014/main" id="{5D0B225B-D788-4299-812E-247B6A8B9C40}"/>
                </a:ext>
              </a:extLst>
            </p:cNvPr>
            <p:cNvSpPr>
              <a:spLocks noChangeArrowheads="1"/>
            </p:cNvSpPr>
            <p:nvPr/>
          </p:nvSpPr>
          <p:spPr bwMode="auto">
            <a:xfrm flipV="1">
              <a:off x="5662539" y="1543937"/>
              <a:ext cx="862013" cy="862012"/>
            </a:xfrm>
            <a:prstGeom prst="ellipse">
              <a:avLst/>
            </a:prstGeom>
            <a:solidFill>
              <a:srgbClr val="D3A177"/>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14" name="稻壳儿小白白(http://dwz.cn/Wu2UP)">
              <a:extLst>
                <a:ext uri="{FF2B5EF4-FFF2-40B4-BE49-F238E27FC236}">
                  <a16:creationId xmlns:a16="http://schemas.microsoft.com/office/drawing/2014/main" id="{F8F7B4BC-21F6-4889-823B-58EE42EAD390}"/>
                </a:ext>
              </a:extLst>
            </p:cNvPr>
            <p:cNvSpPr/>
            <p:nvPr/>
          </p:nvSpPr>
          <p:spPr bwMode="auto">
            <a:xfrm>
              <a:off x="5880027" y="1763012"/>
              <a:ext cx="428625" cy="412750"/>
            </a:xfrm>
            <a:custGeom>
              <a:avLst/>
              <a:gdLst>
                <a:gd name="T0" fmla="*/ 54722512 w 515"/>
                <a:gd name="T1" fmla="*/ 231497219 h 498"/>
                <a:gd name="T2" fmla="*/ 54722512 w 515"/>
                <a:gd name="T3" fmla="*/ 231497219 h 498"/>
                <a:gd name="T4" fmla="*/ 12468410 w 515"/>
                <a:gd name="T5" fmla="*/ 322859183 h 498"/>
                <a:gd name="T6" fmla="*/ 117065394 w 515"/>
                <a:gd name="T7" fmla="*/ 298129822 h 498"/>
                <a:gd name="T8" fmla="*/ 110830773 w 515"/>
                <a:gd name="T9" fmla="*/ 237679352 h 498"/>
                <a:gd name="T10" fmla="*/ 54722512 w 515"/>
                <a:gd name="T11" fmla="*/ 231497219 h 498"/>
                <a:gd name="T12" fmla="*/ 343575813 w 515"/>
                <a:gd name="T13" fmla="*/ 12365095 h 498"/>
                <a:gd name="T14" fmla="*/ 343575813 w 515"/>
                <a:gd name="T15" fmla="*/ 12365095 h 498"/>
                <a:gd name="T16" fmla="*/ 135075135 w 515"/>
                <a:gd name="T17" fmla="*/ 158681655 h 498"/>
                <a:gd name="T18" fmla="*/ 97669905 w 515"/>
                <a:gd name="T19" fmla="*/ 201271984 h 498"/>
                <a:gd name="T20" fmla="*/ 103903694 w 515"/>
                <a:gd name="T21" fmla="*/ 206767030 h 498"/>
                <a:gd name="T22" fmla="*/ 128840514 w 515"/>
                <a:gd name="T23" fmla="*/ 225314258 h 498"/>
                <a:gd name="T24" fmla="*/ 141308924 w 515"/>
                <a:gd name="T25" fmla="*/ 243175226 h 498"/>
                <a:gd name="T26" fmla="*/ 147543545 w 515"/>
                <a:gd name="T27" fmla="*/ 249357359 h 498"/>
                <a:gd name="T28" fmla="*/ 190490105 w 515"/>
                <a:gd name="T29" fmla="*/ 212949991 h 498"/>
                <a:gd name="T30" fmla="*/ 343575813 w 515"/>
                <a:gd name="T31" fmla="*/ 12365095 h 4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15" name="TextBox 76">
              <a:extLst>
                <a:ext uri="{FF2B5EF4-FFF2-40B4-BE49-F238E27FC236}">
                  <a16:creationId xmlns:a16="http://schemas.microsoft.com/office/drawing/2014/main" id="{52EC6F8D-27A8-49A6-8C0E-12BE00B79939}"/>
                </a:ext>
              </a:extLst>
            </p:cNvPr>
            <p:cNvSpPr txBox="1"/>
            <p:nvPr/>
          </p:nvSpPr>
          <p:spPr>
            <a:xfrm>
              <a:off x="5024195" y="2583917"/>
              <a:ext cx="2080547"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流量统计系统</a:t>
              </a:r>
            </a:p>
          </p:txBody>
        </p:sp>
        <p:sp>
          <p:nvSpPr>
            <p:cNvPr id="16" name="文本框 15">
              <a:extLst>
                <a:ext uri="{FF2B5EF4-FFF2-40B4-BE49-F238E27FC236}">
                  <a16:creationId xmlns:a16="http://schemas.microsoft.com/office/drawing/2014/main" id="{442C01DB-0A04-4BED-9302-A9D2BC1866CD}"/>
                </a:ext>
              </a:extLst>
            </p:cNvPr>
            <p:cNvSpPr txBox="1"/>
            <p:nvPr/>
          </p:nvSpPr>
          <p:spPr>
            <a:xfrm>
              <a:off x="4886696" y="2960030"/>
              <a:ext cx="2424892" cy="381258"/>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百度统计</a:t>
              </a:r>
              <a:endParaRPr lang="en-US" altLang="zh-CN" sz="1600" dirty="0">
                <a:solidFill>
                  <a:schemeClr val="tx1">
                    <a:lumMod val="75000"/>
                    <a:lumOff val="25000"/>
                  </a:schemeClr>
                </a:solidFill>
                <a:cs typeface="+mn-ea"/>
                <a:sym typeface="+mn-lt"/>
              </a:endParaRPr>
            </a:p>
          </p:txBody>
        </p:sp>
      </p:grpSp>
      <p:grpSp>
        <p:nvGrpSpPr>
          <p:cNvPr id="17" name="组合 16">
            <a:extLst>
              <a:ext uri="{FF2B5EF4-FFF2-40B4-BE49-F238E27FC236}">
                <a16:creationId xmlns:a16="http://schemas.microsoft.com/office/drawing/2014/main" id="{2D5498E0-E17D-409C-9B5D-DCD20550DBE7}"/>
              </a:ext>
            </a:extLst>
          </p:cNvPr>
          <p:cNvGrpSpPr/>
          <p:nvPr/>
        </p:nvGrpSpPr>
        <p:grpSpPr>
          <a:xfrm>
            <a:off x="4886696" y="3906137"/>
            <a:ext cx="2424892" cy="2141436"/>
            <a:chOff x="4886696" y="3906137"/>
            <a:chExt cx="2424892" cy="2141436"/>
          </a:xfrm>
        </p:grpSpPr>
        <p:sp>
          <p:nvSpPr>
            <p:cNvPr id="18" name="稻壳儿小白白(http://dwz.cn/Wu2UP)">
              <a:extLst>
                <a:ext uri="{FF2B5EF4-FFF2-40B4-BE49-F238E27FC236}">
                  <a16:creationId xmlns:a16="http://schemas.microsoft.com/office/drawing/2014/main" id="{D45C9A1C-9899-4F00-959F-7590D606D8DC}"/>
                </a:ext>
              </a:extLst>
            </p:cNvPr>
            <p:cNvSpPr>
              <a:spLocks noChangeArrowheads="1"/>
            </p:cNvSpPr>
            <p:nvPr/>
          </p:nvSpPr>
          <p:spPr bwMode="auto">
            <a:xfrm flipV="1">
              <a:off x="5662539" y="3906137"/>
              <a:ext cx="862013" cy="862012"/>
            </a:xfrm>
            <a:prstGeom prst="ellipse">
              <a:avLst/>
            </a:prstGeom>
            <a:solidFill>
              <a:srgbClr val="794C28"/>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19" name="稻壳儿小白白(http://dwz.cn/Wu2UP)">
              <a:extLst>
                <a:ext uri="{FF2B5EF4-FFF2-40B4-BE49-F238E27FC236}">
                  <a16:creationId xmlns:a16="http://schemas.microsoft.com/office/drawing/2014/main" id="{C6893EF9-6D24-41F6-9D1C-339BD563B63A}"/>
                </a:ext>
              </a:extLst>
            </p:cNvPr>
            <p:cNvSpPr/>
            <p:nvPr/>
          </p:nvSpPr>
          <p:spPr bwMode="auto">
            <a:xfrm>
              <a:off x="5880027" y="4179187"/>
              <a:ext cx="376237" cy="384175"/>
            </a:xfrm>
            <a:custGeom>
              <a:avLst/>
              <a:gdLst>
                <a:gd name="T0" fmla="*/ 190536572 w 452"/>
                <a:gd name="T1" fmla="*/ 208133043 h 462"/>
                <a:gd name="T2" fmla="*/ 190536572 w 452"/>
                <a:gd name="T3" fmla="*/ 208133043 h 462"/>
                <a:gd name="T4" fmla="*/ 300701596 w 452"/>
                <a:gd name="T5" fmla="*/ 17978060 h 462"/>
                <a:gd name="T6" fmla="*/ 300701596 w 452"/>
                <a:gd name="T7" fmla="*/ 12446605 h 462"/>
                <a:gd name="T8" fmla="*/ 294466216 w 452"/>
                <a:gd name="T9" fmla="*/ 12446605 h 462"/>
                <a:gd name="T10" fmla="*/ 110165024 w 452"/>
                <a:gd name="T11" fmla="*/ 123081521 h 462"/>
                <a:gd name="T12" fmla="*/ 6235379 w 452"/>
                <a:gd name="T13" fmla="*/ 208133043 h 462"/>
                <a:gd name="T14" fmla="*/ 24249806 w 452"/>
                <a:gd name="T15" fmla="*/ 226802950 h 462"/>
                <a:gd name="T16" fmla="*/ 60972036 w 452"/>
                <a:gd name="T17" fmla="*/ 214356345 h 462"/>
                <a:gd name="T18" fmla="*/ 104622187 w 452"/>
                <a:gd name="T19" fmla="*/ 257227614 h 462"/>
                <a:gd name="T20" fmla="*/ 92150596 w 452"/>
                <a:gd name="T21" fmla="*/ 293875581 h 462"/>
                <a:gd name="T22" fmla="*/ 104622187 w 452"/>
                <a:gd name="T23" fmla="*/ 312545488 h 462"/>
                <a:gd name="T24" fmla="*/ 190536572 w 452"/>
                <a:gd name="T25" fmla="*/ 208133043 h 462"/>
                <a:gd name="T26" fmla="*/ 208550999 w 452"/>
                <a:gd name="T27" fmla="*/ 103720598 h 462"/>
                <a:gd name="T28" fmla="*/ 208550999 w 452"/>
                <a:gd name="T29" fmla="*/ 103720598 h 462"/>
                <a:gd name="T30" fmla="*/ 208550999 w 452"/>
                <a:gd name="T31" fmla="*/ 67072631 h 462"/>
                <a:gd name="T32" fmla="*/ 245272396 w 452"/>
                <a:gd name="T33" fmla="*/ 67072631 h 462"/>
                <a:gd name="T34" fmla="*/ 245272396 w 452"/>
                <a:gd name="T35" fmla="*/ 103720598 h 462"/>
                <a:gd name="T36" fmla="*/ 208550999 w 452"/>
                <a:gd name="T37" fmla="*/ 103720598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lumMod val="95000"/>
              </a:schemeClr>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20" name="TextBox 76">
              <a:extLst>
                <a:ext uri="{FF2B5EF4-FFF2-40B4-BE49-F238E27FC236}">
                  <a16:creationId xmlns:a16="http://schemas.microsoft.com/office/drawing/2014/main" id="{4CF4B24E-85E1-42C9-ACC2-D7E3459EF402}"/>
                </a:ext>
              </a:extLst>
            </p:cNvPr>
            <p:cNvSpPr txBox="1"/>
            <p:nvPr/>
          </p:nvSpPr>
          <p:spPr>
            <a:xfrm>
              <a:off x="5067056" y="4970114"/>
              <a:ext cx="2037685"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反向链接查询</a:t>
              </a:r>
            </a:p>
          </p:txBody>
        </p:sp>
        <p:sp>
          <p:nvSpPr>
            <p:cNvPr id="21" name="文本框 20">
              <a:extLst>
                <a:ext uri="{FF2B5EF4-FFF2-40B4-BE49-F238E27FC236}">
                  <a16:creationId xmlns:a16="http://schemas.microsoft.com/office/drawing/2014/main" id="{7D58060A-2B83-49A9-AE02-31BC65E45F9F}"/>
                </a:ext>
              </a:extLst>
            </p:cNvPr>
            <p:cNvSpPr txBox="1"/>
            <p:nvPr/>
          </p:nvSpPr>
          <p:spPr>
            <a:xfrm>
              <a:off x="4886696" y="5346227"/>
              <a:ext cx="2424892" cy="701346"/>
            </a:xfrm>
            <a:prstGeom prst="rect">
              <a:avLst/>
            </a:prstGeom>
            <a:noFill/>
            <a:effectLst/>
          </p:spPr>
          <p:txBody>
            <a:bodyPr wrap="square" rtlCol="0">
              <a:spAutoFit/>
            </a:bodyPr>
            <a:lstStyle/>
            <a:p>
              <a:pPr algn="ctr">
                <a:lnSpc>
                  <a:spcPct val="130000"/>
                </a:lnSpc>
              </a:pPr>
              <a:r>
                <a:rPr lang="zh-CN" altLang="en-US" sz="1600" b="0" i="0" dirty="0">
                  <a:effectLst/>
                  <a:latin typeface="Segoe WPC"/>
                  <a:hlinkClick r:id="rId4"/>
                </a:rPr>
                <a:t>百度站长平台</a:t>
              </a:r>
              <a:endParaRPr lang="en-US" altLang="zh-CN" sz="1600" b="0" i="0" dirty="0">
                <a:effectLst/>
                <a:latin typeface="Segoe WPC"/>
              </a:endParaRPr>
            </a:p>
            <a:p>
              <a:pPr algn="ctr">
                <a:lnSpc>
                  <a:spcPct val="130000"/>
                </a:lnSpc>
              </a:pPr>
              <a:r>
                <a:rPr lang="zh-CN" altLang="en-US" sz="1600" dirty="0">
                  <a:latin typeface="Segoe WPC"/>
                  <a:cs typeface="+mn-ea"/>
                  <a:sym typeface="+mn-lt"/>
                  <a:hlinkClick r:id="rId5"/>
                </a:rPr>
                <a:t>谷歌</a:t>
              </a:r>
              <a:endParaRPr lang="en-US" altLang="zh-CN" sz="1600" dirty="0">
                <a:cs typeface="+mn-ea"/>
                <a:sym typeface="+mn-lt"/>
              </a:endParaRPr>
            </a:p>
          </p:txBody>
        </p:sp>
      </p:grpSp>
      <p:grpSp>
        <p:nvGrpSpPr>
          <p:cNvPr id="22" name="组合 21">
            <a:extLst>
              <a:ext uri="{FF2B5EF4-FFF2-40B4-BE49-F238E27FC236}">
                <a16:creationId xmlns:a16="http://schemas.microsoft.com/office/drawing/2014/main" id="{5A51A412-A407-43C1-9C97-222F9327422C}"/>
              </a:ext>
            </a:extLst>
          </p:cNvPr>
          <p:cNvGrpSpPr/>
          <p:nvPr/>
        </p:nvGrpSpPr>
        <p:grpSpPr>
          <a:xfrm>
            <a:off x="8383461" y="1267859"/>
            <a:ext cx="2424892" cy="1797351"/>
            <a:chOff x="8383461" y="1543937"/>
            <a:chExt cx="2424892" cy="1797351"/>
          </a:xfrm>
        </p:grpSpPr>
        <p:sp>
          <p:nvSpPr>
            <p:cNvPr id="23" name="稻壳儿小白白(http://dwz.cn/Wu2UP)">
              <a:extLst>
                <a:ext uri="{FF2B5EF4-FFF2-40B4-BE49-F238E27FC236}">
                  <a16:creationId xmlns:a16="http://schemas.microsoft.com/office/drawing/2014/main" id="{3375B26A-F32A-4B7B-869E-525C34A9B473}"/>
                </a:ext>
              </a:extLst>
            </p:cNvPr>
            <p:cNvSpPr>
              <a:spLocks noChangeArrowheads="1"/>
            </p:cNvSpPr>
            <p:nvPr/>
          </p:nvSpPr>
          <p:spPr bwMode="auto">
            <a:xfrm flipV="1">
              <a:off x="9158280" y="1543937"/>
              <a:ext cx="860425" cy="862012"/>
            </a:xfrm>
            <a:prstGeom prst="ellipse">
              <a:avLst/>
            </a:prstGeom>
            <a:solidFill>
              <a:srgbClr val="794C28"/>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24" name="稻壳儿小白白(http://dwz.cn/Wu2UP)">
              <a:extLst>
                <a:ext uri="{FF2B5EF4-FFF2-40B4-BE49-F238E27FC236}">
                  <a16:creationId xmlns:a16="http://schemas.microsoft.com/office/drawing/2014/main" id="{FAC10A4E-2348-4AA2-AF2A-39E0CB60FDF3}"/>
                </a:ext>
              </a:extLst>
            </p:cNvPr>
            <p:cNvSpPr/>
            <p:nvPr/>
          </p:nvSpPr>
          <p:spPr bwMode="auto">
            <a:xfrm>
              <a:off x="9382117" y="1799524"/>
              <a:ext cx="412750" cy="376238"/>
            </a:xfrm>
            <a:custGeom>
              <a:avLst/>
              <a:gdLst>
                <a:gd name="T0" fmla="*/ 170356126 w 497"/>
                <a:gd name="T1" fmla="*/ 189844534 h 452"/>
                <a:gd name="T2" fmla="*/ 170356126 w 497"/>
                <a:gd name="T3" fmla="*/ 189844534 h 452"/>
                <a:gd name="T4" fmla="*/ 250361527 w 497"/>
                <a:gd name="T5" fmla="*/ 159359267 h 452"/>
                <a:gd name="T6" fmla="*/ 232429740 w 497"/>
                <a:gd name="T7" fmla="*/ 104622465 h 452"/>
                <a:gd name="T8" fmla="*/ 170356126 w 497"/>
                <a:gd name="T9" fmla="*/ 128873168 h 452"/>
                <a:gd name="T10" fmla="*/ 115869804 w 497"/>
                <a:gd name="T11" fmla="*/ 104622465 h 452"/>
                <a:gd name="T12" fmla="*/ 91730158 w 497"/>
                <a:gd name="T13" fmla="*/ 159359267 h 452"/>
                <a:gd name="T14" fmla="*/ 170356126 w 497"/>
                <a:gd name="T15" fmla="*/ 189844534 h 452"/>
                <a:gd name="T16" fmla="*/ 170356126 w 497"/>
                <a:gd name="T17" fmla="*/ 73443822 h 452"/>
                <a:gd name="T18" fmla="*/ 170356126 w 497"/>
                <a:gd name="T19" fmla="*/ 73443822 h 452"/>
                <a:gd name="T20" fmla="*/ 213117691 w 497"/>
                <a:gd name="T21" fmla="*/ 60972198 h 452"/>
                <a:gd name="T22" fmla="*/ 195875205 w 497"/>
                <a:gd name="T23" fmla="*/ 11779080 h 452"/>
                <a:gd name="T24" fmla="*/ 170356126 w 497"/>
                <a:gd name="T25" fmla="*/ 0 h 452"/>
                <a:gd name="T26" fmla="*/ 146216480 w 497"/>
                <a:gd name="T27" fmla="*/ 11779080 h 452"/>
                <a:gd name="T28" fmla="*/ 128284693 w 497"/>
                <a:gd name="T29" fmla="*/ 60972198 h 452"/>
                <a:gd name="T30" fmla="*/ 170356126 w 497"/>
                <a:gd name="T31" fmla="*/ 73443822 h 452"/>
                <a:gd name="T32" fmla="*/ 323469767 w 497"/>
                <a:gd name="T33" fmla="*/ 208552386 h 452"/>
                <a:gd name="T34" fmla="*/ 323469767 w 497"/>
                <a:gd name="T35" fmla="*/ 208552386 h 452"/>
                <a:gd name="T36" fmla="*/ 256569386 w 497"/>
                <a:gd name="T37" fmla="*/ 184301683 h 452"/>
                <a:gd name="T38" fmla="*/ 262776415 w 497"/>
                <a:gd name="T39" fmla="*/ 202316158 h 452"/>
                <a:gd name="T40" fmla="*/ 170356126 w 497"/>
                <a:gd name="T41" fmla="*/ 239038485 h 452"/>
                <a:gd name="T42" fmla="*/ 79316100 w 497"/>
                <a:gd name="T43" fmla="*/ 202316158 h 452"/>
                <a:gd name="T44" fmla="*/ 85523129 w 497"/>
                <a:gd name="T45" fmla="*/ 184301683 h 452"/>
                <a:gd name="T46" fmla="*/ 17932617 w 497"/>
                <a:gd name="T47" fmla="*/ 208552386 h 452"/>
                <a:gd name="T48" fmla="*/ 17932617 w 497"/>
                <a:gd name="T49" fmla="*/ 239038485 h 452"/>
                <a:gd name="T50" fmla="*/ 140009451 w 497"/>
                <a:gd name="T51" fmla="*/ 300703227 h 452"/>
                <a:gd name="T52" fmla="*/ 201392933 w 497"/>
                <a:gd name="T53" fmla="*/ 300703227 h 452"/>
                <a:gd name="T54" fmla="*/ 323469767 w 497"/>
                <a:gd name="T55" fmla="*/ 239038485 h 452"/>
                <a:gd name="T56" fmla="*/ 323469767 w 497"/>
                <a:gd name="T57" fmla="*/ 208552386 h 4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7" h="452">
                  <a:moveTo>
                    <a:pt x="247" y="274"/>
                  </a:moveTo>
                  <a:lnTo>
                    <a:pt x="247" y="274"/>
                  </a:lnTo>
                  <a:cubicBezTo>
                    <a:pt x="309" y="274"/>
                    <a:pt x="354" y="257"/>
                    <a:pt x="363" y="230"/>
                  </a:cubicBezTo>
                  <a:cubicBezTo>
                    <a:pt x="354" y="204"/>
                    <a:pt x="345" y="177"/>
                    <a:pt x="337" y="151"/>
                  </a:cubicBezTo>
                  <a:cubicBezTo>
                    <a:pt x="328" y="168"/>
                    <a:pt x="292" y="186"/>
                    <a:pt x="247" y="186"/>
                  </a:cubicBezTo>
                  <a:cubicBezTo>
                    <a:pt x="203" y="186"/>
                    <a:pt x="168" y="168"/>
                    <a:pt x="168" y="151"/>
                  </a:cubicBezTo>
                  <a:cubicBezTo>
                    <a:pt x="150" y="177"/>
                    <a:pt x="141" y="204"/>
                    <a:pt x="133" y="230"/>
                  </a:cubicBezTo>
                  <a:cubicBezTo>
                    <a:pt x="141" y="257"/>
                    <a:pt x="186" y="274"/>
                    <a:pt x="247" y="274"/>
                  </a:cubicBezTo>
                  <a:close/>
                  <a:moveTo>
                    <a:pt x="247" y="106"/>
                  </a:moveTo>
                  <a:lnTo>
                    <a:pt x="247" y="106"/>
                  </a:lnTo>
                  <a:cubicBezTo>
                    <a:pt x="274" y="106"/>
                    <a:pt x="300" y="97"/>
                    <a:pt x="309" y="88"/>
                  </a:cubicBezTo>
                  <a:cubicBezTo>
                    <a:pt x="300" y="62"/>
                    <a:pt x="292" y="35"/>
                    <a:pt x="284" y="17"/>
                  </a:cubicBezTo>
                  <a:cubicBezTo>
                    <a:pt x="284" y="8"/>
                    <a:pt x="265" y="0"/>
                    <a:pt x="247" y="0"/>
                  </a:cubicBezTo>
                  <a:cubicBezTo>
                    <a:pt x="230" y="0"/>
                    <a:pt x="212" y="8"/>
                    <a:pt x="212" y="17"/>
                  </a:cubicBezTo>
                  <a:cubicBezTo>
                    <a:pt x="203" y="35"/>
                    <a:pt x="194" y="62"/>
                    <a:pt x="186" y="88"/>
                  </a:cubicBezTo>
                  <a:cubicBezTo>
                    <a:pt x="194" y="97"/>
                    <a:pt x="221" y="106"/>
                    <a:pt x="247" y="106"/>
                  </a:cubicBezTo>
                  <a:close/>
                  <a:moveTo>
                    <a:pt x="469" y="301"/>
                  </a:moveTo>
                  <a:lnTo>
                    <a:pt x="469" y="301"/>
                  </a:lnTo>
                  <a:cubicBezTo>
                    <a:pt x="372" y="266"/>
                    <a:pt x="372" y="266"/>
                    <a:pt x="372" y="266"/>
                  </a:cubicBezTo>
                  <a:cubicBezTo>
                    <a:pt x="381" y="292"/>
                    <a:pt x="381" y="292"/>
                    <a:pt x="381" y="292"/>
                  </a:cubicBezTo>
                  <a:cubicBezTo>
                    <a:pt x="381" y="327"/>
                    <a:pt x="319" y="345"/>
                    <a:pt x="247" y="345"/>
                  </a:cubicBezTo>
                  <a:cubicBezTo>
                    <a:pt x="177" y="345"/>
                    <a:pt x="115" y="327"/>
                    <a:pt x="115" y="292"/>
                  </a:cubicBezTo>
                  <a:cubicBezTo>
                    <a:pt x="124" y="266"/>
                    <a:pt x="124" y="266"/>
                    <a:pt x="124" y="266"/>
                  </a:cubicBezTo>
                  <a:cubicBezTo>
                    <a:pt x="26" y="301"/>
                    <a:pt x="26" y="301"/>
                    <a:pt x="26" y="301"/>
                  </a:cubicBezTo>
                  <a:cubicBezTo>
                    <a:pt x="0" y="310"/>
                    <a:pt x="0" y="327"/>
                    <a:pt x="26" y="345"/>
                  </a:cubicBezTo>
                  <a:cubicBezTo>
                    <a:pt x="203" y="434"/>
                    <a:pt x="203" y="434"/>
                    <a:pt x="203" y="434"/>
                  </a:cubicBezTo>
                  <a:cubicBezTo>
                    <a:pt x="230" y="451"/>
                    <a:pt x="265" y="451"/>
                    <a:pt x="292" y="434"/>
                  </a:cubicBezTo>
                  <a:cubicBezTo>
                    <a:pt x="469" y="345"/>
                    <a:pt x="469" y="345"/>
                    <a:pt x="469" y="345"/>
                  </a:cubicBezTo>
                  <a:cubicBezTo>
                    <a:pt x="496" y="327"/>
                    <a:pt x="496" y="310"/>
                    <a:pt x="469" y="301"/>
                  </a:cubicBezTo>
                  <a:close/>
                </a:path>
              </a:pathLst>
            </a:custGeom>
            <a:solidFill>
              <a:schemeClr val="bg1"/>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25" name="TextBox 76">
              <a:extLst>
                <a:ext uri="{FF2B5EF4-FFF2-40B4-BE49-F238E27FC236}">
                  <a16:creationId xmlns:a16="http://schemas.microsoft.com/office/drawing/2014/main" id="{6BCC235C-27E4-4B3B-A051-7684781C8680}"/>
                </a:ext>
              </a:extLst>
            </p:cNvPr>
            <p:cNvSpPr txBox="1"/>
            <p:nvPr/>
          </p:nvSpPr>
          <p:spPr>
            <a:xfrm>
              <a:off x="8727806" y="2583917"/>
              <a:ext cx="1733670"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示例分析</a:t>
              </a:r>
            </a:p>
          </p:txBody>
        </p:sp>
        <p:sp>
          <p:nvSpPr>
            <p:cNvPr id="26" name="文本框 25">
              <a:extLst>
                <a:ext uri="{FF2B5EF4-FFF2-40B4-BE49-F238E27FC236}">
                  <a16:creationId xmlns:a16="http://schemas.microsoft.com/office/drawing/2014/main" id="{79116290-F451-4CA3-A29B-A3EDA8FCCB26}"/>
                </a:ext>
              </a:extLst>
            </p:cNvPr>
            <p:cNvSpPr txBox="1"/>
            <p:nvPr/>
          </p:nvSpPr>
          <p:spPr>
            <a:xfrm>
              <a:off x="8383461" y="2960030"/>
              <a:ext cx="2424892" cy="381258"/>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hlinkClick r:id="rId6"/>
                </a:rPr>
                <a:t>百度统计示例</a:t>
              </a:r>
              <a:endParaRPr lang="en-US" altLang="zh-CN" sz="1600" dirty="0">
                <a:solidFill>
                  <a:schemeClr val="tx1">
                    <a:lumMod val="75000"/>
                    <a:lumOff val="25000"/>
                  </a:schemeClr>
                </a:solidFill>
                <a:cs typeface="+mn-ea"/>
                <a:sym typeface="+mn-lt"/>
              </a:endParaRPr>
            </a:p>
          </p:txBody>
        </p:sp>
      </p:grpSp>
      <p:grpSp>
        <p:nvGrpSpPr>
          <p:cNvPr id="27" name="组合 26">
            <a:extLst>
              <a:ext uri="{FF2B5EF4-FFF2-40B4-BE49-F238E27FC236}">
                <a16:creationId xmlns:a16="http://schemas.microsoft.com/office/drawing/2014/main" id="{2DB246B5-5A2A-46EF-A77F-3C94A8097797}"/>
              </a:ext>
            </a:extLst>
          </p:cNvPr>
          <p:cNvGrpSpPr/>
          <p:nvPr/>
        </p:nvGrpSpPr>
        <p:grpSpPr>
          <a:xfrm>
            <a:off x="8383461" y="3906137"/>
            <a:ext cx="2424892" cy="1821348"/>
            <a:chOff x="8383461" y="3906137"/>
            <a:chExt cx="2424892" cy="1821348"/>
          </a:xfrm>
        </p:grpSpPr>
        <p:sp>
          <p:nvSpPr>
            <p:cNvPr id="28" name="稻壳儿小白白(http://dwz.cn/Wu2UP)">
              <a:extLst>
                <a:ext uri="{FF2B5EF4-FFF2-40B4-BE49-F238E27FC236}">
                  <a16:creationId xmlns:a16="http://schemas.microsoft.com/office/drawing/2014/main" id="{0737BFBE-CE1C-4004-B7CC-09068B54A7A2}"/>
                </a:ext>
              </a:extLst>
            </p:cNvPr>
            <p:cNvSpPr>
              <a:spLocks noChangeArrowheads="1"/>
            </p:cNvSpPr>
            <p:nvPr/>
          </p:nvSpPr>
          <p:spPr bwMode="auto">
            <a:xfrm flipV="1">
              <a:off x="9158280" y="3906137"/>
              <a:ext cx="860425" cy="862012"/>
            </a:xfrm>
            <a:prstGeom prst="ellipse">
              <a:avLst/>
            </a:prstGeom>
            <a:solidFill>
              <a:srgbClr val="D3A177"/>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29" name="稻壳儿小白白(http://dwz.cn/Wu2UP)">
              <a:extLst>
                <a:ext uri="{FF2B5EF4-FFF2-40B4-BE49-F238E27FC236}">
                  <a16:creationId xmlns:a16="http://schemas.microsoft.com/office/drawing/2014/main" id="{01748371-C584-45DA-86CC-E304AA3997AE}"/>
                </a:ext>
              </a:extLst>
            </p:cNvPr>
            <p:cNvSpPr/>
            <p:nvPr/>
          </p:nvSpPr>
          <p:spPr bwMode="auto">
            <a:xfrm>
              <a:off x="9382117" y="4139499"/>
              <a:ext cx="412750" cy="369888"/>
            </a:xfrm>
            <a:custGeom>
              <a:avLst/>
              <a:gdLst>
                <a:gd name="T0" fmla="*/ 305537980 w 497"/>
                <a:gd name="T1" fmla="*/ 48581956 h 444"/>
                <a:gd name="T2" fmla="*/ 305537980 w 497"/>
                <a:gd name="T3" fmla="*/ 48581956 h 444"/>
                <a:gd name="T4" fmla="*/ 293813222 w 497"/>
                <a:gd name="T5" fmla="*/ 48581956 h 444"/>
                <a:gd name="T6" fmla="*/ 293813222 w 497"/>
                <a:gd name="T7" fmla="*/ 307452738 h 444"/>
                <a:gd name="T8" fmla="*/ 305537980 w 497"/>
                <a:gd name="T9" fmla="*/ 307452738 h 444"/>
                <a:gd name="T10" fmla="*/ 342092515 w 497"/>
                <a:gd name="T11" fmla="*/ 276221362 h 444"/>
                <a:gd name="T12" fmla="*/ 342092515 w 497"/>
                <a:gd name="T13" fmla="*/ 86058942 h 444"/>
                <a:gd name="T14" fmla="*/ 305537980 w 497"/>
                <a:gd name="T15" fmla="*/ 48581956 h 444"/>
                <a:gd name="T16" fmla="*/ 0 w 497"/>
                <a:gd name="T17" fmla="*/ 86058942 h 444"/>
                <a:gd name="T18" fmla="*/ 0 w 497"/>
                <a:gd name="T19" fmla="*/ 86058942 h 444"/>
                <a:gd name="T20" fmla="*/ 0 w 497"/>
                <a:gd name="T21" fmla="*/ 276221362 h 444"/>
                <a:gd name="T22" fmla="*/ 36554535 w 497"/>
                <a:gd name="T23" fmla="*/ 307452738 h 444"/>
                <a:gd name="T24" fmla="*/ 48968594 w 497"/>
                <a:gd name="T25" fmla="*/ 307452738 h 444"/>
                <a:gd name="T26" fmla="*/ 48968594 w 497"/>
                <a:gd name="T27" fmla="*/ 48581956 h 444"/>
                <a:gd name="T28" fmla="*/ 36554535 w 497"/>
                <a:gd name="T29" fmla="*/ 48581956 h 444"/>
                <a:gd name="T30" fmla="*/ 0 w 497"/>
                <a:gd name="T31" fmla="*/ 86058942 h 444"/>
                <a:gd name="T32" fmla="*/ 232429740 w 497"/>
                <a:gd name="T33" fmla="*/ 18044536 h 444"/>
                <a:gd name="T34" fmla="*/ 232429740 w 497"/>
                <a:gd name="T35" fmla="*/ 18044536 h 444"/>
                <a:gd name="T36" fmla="*/ 171046258 w 497"/>
                <a:gd name="T37" fmla="*/ 0 h 444"/>
                <a:gd name="T38" fmla="*/ 110352076 w 497"/>
                <a:gd name="T39" fmla="*/ 18044536 h 444"/>
                <a:gd name="T40" fmla="*/ 110352076 w 497"/>
                <a:gd name="T41" fmla="*/ 48581956 h 444"/>
                <a:gd name="T42" fmla="*/ 73798371 w 497"/>
                <a:gd name="T43" fmla="*/ 48581956 h 444"/>
                <a:gd name="T44" fmla="*/ 73798371 w 497"/>
                <a:gd name="T45" fmla="*/ 307452738 h 444"/>
                <a:gd name="T46" fmla="*/ 268983445 w 497"/>
                <a:gd name="T47" fmla="*/ 307452738 h 444"/>
                <a:gd name="T48" fmla="*/ 268983445 w 497"/>
                <a:gd name="T49" fmla="*/ 48581956 h 444"/>
                <a:gd name="T50" fmla="*/ 232429740 w 497"/>
                <a:gd name="T51" fmla="*/ 48581956 h 444"/>
                <a:gd name="T52" fmla="*/ 232429740 w 497"/>
                <a:gd name="T53" fmla="*/ 18044536 h 444"/>
                <a:gd name="T54" fmla="*/ 207599962 w 497"/>
                <a:gd name="T55" fmla="*/ 48581956 h 444"/>
                <a:gd name="T56" fmla="*/ 207599962 w 497"/>
                <a:gd name="T57" fmla="*/ 48581956 h 444"/>
                <a:gd name="T58" fmla="*/ 134491722 w 497"/>
                <a:gd name="T59" fmla="*/ 48581956 h 444"/>
                <a:gd name="T60" fmla="*/ 134491722 w 497"/>
                <a:gd name="T61" fmla="*/ 30537420 h 444"/>
                <a:gd name="T62" fmla="*/ 171046258 w 497"/>
                <a:gd name="T63" fmla="*/ 18044536 h 444"/>
                <a:gd name="T64" fmla="*/ 207599962 w 497"/>
                <a:gd name="T65" fmla="*/ 30537420 h 444"/>
                <a:gd name="T66" fmla="*/ 207599962 w 497"/>
                <a:gd name="T67" fmla="*/ 48581956 h 4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lumMod val="95000"/>
              </a:schemeClr>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30" name="TextBox 76">
              <a:extLst>
                <a:ext uri="{FF2B5EF4-FFF2-40B4-BE49-F238E27FC236}">
                  <a16:creationId xmlns:a16="http://schemas.microsoft.com/office/drawing/2014/main" id="{E07921A3-E703-418F-8141-C944EA90A29B}"/>
                </a:ext>
              </a:extLst>
            </p:cNvPr>
            <p:cNvSpPr txBox="1"/>
            <p:nvPr/>
          </p:nvSpPr>
          <p:spPr>
            <a:xfrm>
              <a:off x="8566353" y="4970114"/>
              <a:ext cx="2238248" cy="461665"/>
            </a:xfrm>
            <a:prstGeom prst="rect">
              <a:avLst/>
            </a:prstGeom>
            <a:noFill/>
            <a:effectLst/>
          </p:spPr>
          <p:txBody>
            <a:bodyPr wrap="square" rtlCol="0">
              <a:spAutoFit/>
            </a:bodyPr>
            <a:lstStyle/>
            <a:p>
              <a:pPr algn="ctr"/>
              <a:r>
                <a:rPr lang="en-US" altLang="zh-CN" sz="2400" dirty="0">
                  <a:solidFill>
                    <a:schemeClr val="tx1">
                      <a:lumMod val="75000"/>
                      <a:lumOff val="25000"/>
                    </a:schemeClr>
                  </a:solidFill>
                  <a:cs typeface="+mn-ea"/>
                  <a:sym typeface="+mn-lt"/>
                </a:rPr>
                <a:t>PageRank</a:t>
              </a:r>
              <a:r>
                <a:rPr lang="zh-CN" altLang="en-US" sz="2400" dirty="0">
                  <a:solidFill>
                    <a:schemeClr val="tx1">
                      <a:lumMod val="75000"/>
                      <a:lumOff val="25000"/>
                    </a:schemeClr>
                  </a:solidFill>
                  <a:cs typeface="+mn-ea"/>
                  <a:sym typeface="+mn-lt"/>
                </a:rPr>
                <a:t>查询</a:t>
              </a:r>
            </a:p>
          </p:txBody>
        </p:sp>
        <p:sp>
          <p:nvSpPr>
            <p:cNvPr id="31" name="文本框 30">
              <a:extLst>
                <a:ext uri="{FF2B5EF4-FFF2-40B4-BE49-F238E27FC236}">
                  <a16:creationId xmlns:a16="http://schemas.microsoft.com/office/drawing/2014/main" id="{A34B123C-465D-4841-A7A2-679038EF1251}"/>
                </a:ext>
              </a:extLst>
            </p:cNvPr>
            <p:cNvSpPr txBox="1"/>
            <p:nvPr/>
          </p:nvSpPr>
          <p:spPr>
            <a:xfrm>
              <a:off x="8383461" y="5346227"/>
              <a:ext cx="2424892" cy="381258"/>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hlinkClick r:id="rId7"/>
                </a:rPr>
                <a:t>爱站网</a:t>
              </a:r>
              <a:endParaRPr lang="en-US" altLang="zh-CN" sz="1600" dirty="0">
                <a:solidFill>
                  <a:schemeClr val="tx1">
                    <a:lumMod val="75000"/>
                    <a:lumOff val="25000"/>
                  </a:schemeClr>
                </a:solidFill>
                <a:cs typeface="+mn-ea"/>
                <a:sym typeface="+mn-lt"/>
              </a:endParaRPr>
            </a:p>
          </p:txBody>
        </p:sp>
      </p:grpSp>
      <p:sp>
        <p:nvSpPr>
          <p:cNvPr id="32" name="文本框 31">
            <a:extLst>
              <a:ext uri="{FF2B5EF4-FFF2-40B4-BE49-F238E27FC236}">
                <a16:creationId xmlns:a16="http://schemas.microsoft.com/office/drawing/2014/main" id="{E5EA6B31-DC27-445E-AA06-7911F5AD4AC6}"/>
              </a:ext>
            </a:extLst>
          </p:cNvPr>
          <p:cNvSpPr txBox="1"/>
          <p:nvPr/>
        </p:nvSpPr>
        <p:spPr>
          <a:xfrm>
            <a:off x="4519582" y="216132"/>
            <a:ext cx="2935399" cy="523220"/>
          </a:xfrm>
          <a:prstGeom prst="rect">
            <a:avLst/>
          </a:prstGeom>
          <a:noFill/>
        </p:spPr>
        <p:txBody>
          <a:bodyPr wrap="square" rtlCol="0">
            <a:spAutoFit/>
          </a:bodyPr>
          <a:lstStyle/>
          <a:p>
            <a:pPr algn="dist"/>
            <a:r>
              <a:rPr lang="zh-CN" altLang="en-US" sz="2800" dirty="0">
                <a:solidFill>
                  <a:srgbClr val="794C28"/>
                </a:solidFill>
                <a:cs typeface="+mn-ea"/>
                <a:sym typeface="+mn-lt"/>
              </a:rPr>
              <a:t>数据监测与分析</a:t>
            </a:r>
          </a:p>
        </p:txBody>
      </p:sp>
    </p:spTree>
    <p:extLst>
      <p:ext uri="{BB962C8B-B14F-4D97-AF65-F5344CB8AC3E}">
        <p14:creationId xmlns:p14="http://schemas.microsoft.com/office/powerpoint/2010/main" val="6388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3" y="-2667324"/>
            <a:ext cx="6857355" cy="12192002"/>
          </a:xfrm>
          <a:prstGeom prst="rect">
            <a:avLst/>
          </a:prstGeom>
        </p:spPr>
      </p:pic>
      <p:grpSp>
        <p:nvGrpSpPr>
          <p:cNvPr id="25" name="组合 24">
            <a:extLst>
              <a:ext uri="{FF2B5EF4-FFF2-40B4-BE49-F238E27FC236}">
                <a16:creationId xmlns:a16="http://schemas.microsoft.com/office/drawing/2014/main" id="{2E60D19C-18FF-439C-8574-DBB5357D0796}"/>
              </a:ext>
            </a:extLst>
          </p:cNvPr>
          <p:cNvGrpSpPr/>
          <p:nvPr/>
        </p:nvGrpSpPr>
        <p:grpSpPr>
          <a:xfrm>
            <a:off x="7604124" y="2655886"/>
            <a:ext cx="3022223" cy="1149836"/>
            <a:chOff x="6480664" y="1722436"/>
            <a:chExt cx="3022223" cy="717490"/>
          </a:xfrm>
        </p:grpSpPr>
        <p:sp>
          <p:nvSpPr>
            <p:cNvPr id="26" name="文本框 25">
              <a:extLst>
                <a:ext uri="{FF2B5EF4-FFF2-40B4-BE49-F238E27FC236}">
                  <a16:creationId xmlns:a16="http://schemas.microsoft.com/office/drawing/2014/main" id="{E5EA6B31-DC27-445E-AA06-7911F5AD4AC6}"/>
                </a:ext>
              </a:extLst>
            </p:cNvPr>
            <p:cNvSpPr txBox="1"/>
            <p:nvPr/>
          </p:nvSpPr>
          <p:spPr>
            <a:xfrm>
              <a:off x="6480664" y="2228671"/>
              <a:ext cx="3022223" cy="211255"/>
            </a:xfrm>
            <a:prstGeom prst="rect">
              <a:avLst/>
            </a:prstGeom>
            <a:noFill/>
          </p:spPr>
          <p:txBody>
            <a:bodyPr wrap="square" rtlCol="0">
              <a:spAutoFit/>
            </a:bodyPr>
            <a:lstStyle/>
            <a:p>
              <a:pPr algn="dist">
                <a:defRPr/>
              </a:pPr>
              <a:r>
                <a:rPr lang="zh-CN" altLang="en-US" sz="1600" dirty="0">
                  <a:solidFill>
                    <a:srgbClr val="794C28"/>
                  </a:solidFill>
                  <a:cs typeface="+mn-ea"/>
                  <a:sym typeface="+mn-lt"/>
                </a:rPr>
                <a:t>案例分析</a:t>
              </a:r>
            </a:p>
          </p:txBody>
        </p:sp>
        <p:sp>
          <p:nvSpPr>
            <p:cNvPr id="27" name="文本框 26">
              <a:extLst>
                <a:ext uri="{FF2B5EF4-FFF2-40B4-BE49-F238E27FC236}">
                  <a16:creationId xmlns:a16="http://schemas.microsoft.com/office/drawing/2014/main" id="{2A176284-B9CE-4BA8-B8C1-F8FFBF74E52D}"/>
                </a:ext>
              </a:extLst>
            </p:cNvPr>
            <p:cNvSpPr txBox="1"/>
            <p:nvPr/>
          </p:nvSpPr>
          <p:spPr>
            <a:xfrm>
              <a:off x="6480664" y="1722436"/>
              <a:ext cx="2815736" cy="3648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794C28"/>
                  </a:solidFill>
                  <a:effectLst/>
                  <a:uLnTx/>
                  <a:uFillTx/>
                  <a:cs typeface="+mn-ea"/>
                  <a:sym typeface="+mn-lt"/>
                </a:rPr>
                <a:t>PART SEVEN</a:t>
              </a:r>
            </a:p>
          </p:txBody>
        </p:sp>
      </p:grpSp>
      <p:cxnSp>
        <p:nvCxnSpPr>
          <p:cNvPr id="50" name="直接连接符 49">
            <a:extLst>
              <a:ext uri="{FF2B5EF4-FFF2-40B4-BE49-F238E27FC236}">
                <a16:creationId xmlns:a16="http://schemas.microsoft.com/office/drawing/2014/main" id="{42329323-B061-4E90-B19E-076B96CC38C8}"/>
              </a:ext>
            </a:extLst>
          </p:cNvPr>
          <p:cNvCxnSpPr>
            <a:cxnSpLocks/>
          </p:cNvCxnSpPr>
          <p:nvPr/>
        </p:nvCxnSpPr>
        <p:spPr>
          <a:xfrm>
            <a:off x="7480299" y="2857500"/>
            <a:ext cx="0" cy="2072656"/>
          </a:xfrm>
          <a:prstGeom prst="line">
            <a:avLst/>
          </a:prstGeom>
          <a:ln>
            <a:solidFill>
              <a:srgbClr val="794C28"/>
            </a:solidFill>
            <a:prstDash val="dash"/>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D35B905-0C9A-4777-8BB0-10094587B3C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9140" y="0"/>
            <a:ext cx="7164888" cy="7138856"/>
          </a:xfrm>
          <a:prstGeom prst="rect">
            <a:avLst/>
          </a:prstGeom>
        </p:spPr>
      </p:pic>
    </p:spTree>
    <p:extLst>
      <p:ext uri="{BB962C8B-B14F-4D97-AF65-F5344CB8AC3E}">
        <p14:creationId xmlns:p14="http://schemas.microsoft.com/office/powerpoint/2010/main" val="404044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arn(inHorizontal)">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6">
            <a:extLst>
              <a:ext uri="{FF2B5EF4-FFF2-40B4-BE49-F238E27FC236}">
                <a16:creationId xmlns:a16="http://schemas.microsoft.com/office/drawing/2014/main" id="{587D3776-55BA-4741-9A37-39C68DCE2ACE}"/>
              </a:ext>
            </a:extLst>
          </p:cNvPr>
          <p:cNvSpPr/>
          <p:nvPr/>
        </p:nvSpPr>
        <p:spPr>
          <a:xfrm flipH="1" flipV="1">
            <a:off x="6165595" y="3582383"/>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a:blip r:embed="rId3" cstate="screen">
              <a:extLst>
                <a:ext uri="{28A0092B-C50C-407E-A947-70E740481C1C}">
                  <a14:useLocalDpi xmlns:a14="http://schemas.microsoft.com/office/drawing/2010/main"/>
                </a:ext>
              </a:extLst>
            </a:blip>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3" name="椭圆 61">
            <a:extLst>
              <a:ext uri="{FF2B5EF4-FFF2-40B4-BE49-F238E27FC236}">
                <a16:creationId xmlns:a16="http://schemas.microsoft.com/office/drawing/2014/main" id="{C0CE5C6A-3852-4159-8687-02CB75EF8387}"/>
              </a:ext>
            </a:extLst>
          </p:cNvPr>
          <p:cNvSpPr/>
          <p:nvPr/>
        </p:nvSpPr>
        <p:spPr>
          <a:xfrm flipH="1" flipV="1">
            <a:off x="4386515" y="3831007"/>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a:blip r:embed="rId4" cstate="screen">
              <a:extLst>
                <a:ext uri="{28A0092B-C50C-407E-A947-70E740481C1C}">
                  <a14:useLocalDpi xmlns:a14="http://schemas.microsoft.com/office/drawing/2010/main"/>
                </a:ext>
              </a:extLst>
            </a:blip>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4" name="椭圆 6">
            <a:extLst>
              <a:ext uri="{FF2B5EF4-FFF2-40B4-BE49-F238E27FC236}">
                <a16:creationId xmlns:a16="http://schemas.microsoft.com/office/drawing/2014/main" id="{02E8B732-8FC7-47C3-B465-D83263518FD6}"/>
              </a:ext>
            </a:extLst>
          </p:cNvPr>
          <p:cNvSpPr/>
          <p:nvPr/>
        </p:nvSpPr>
        <p:spPr>
          <a:xfrm>
            <a:off x="4386515" y="2063656"/>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a:blip r:embed="rId5" cstate="screen">
              <a:extLst>
                <a:ext uri="{28A0092B-C50C-407E-A947-70E740481C1C}">
                  <a14:useLocalDpi xmlns:a14="http://schemas.microsoft.com/office/drawing/2010/main"/>
                </a:ext>
              </a:extLst>
            </a:blip>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5" name="椭圆 61">
            <a:extLst>
              <a:ext uri="{FF2B5EF4-FFF2-40B4-BE49-F238E27FC236}">
                <a16:creationId xmlns:a16="http://schemas.microsoft.com/office/drawing/2014/main" id="{BF9B98F5-E056-4EE5-BC62-75E9D45833F2}"/>
              </a:ext>
            </a:extLst>
          </p:cNvPr>
          <p:cNvSpPr/>
          <p:nvPr/>
        </p:nvSpPr>
        <p:spPr>
          <a:xfrm>
            <a:off x="5904673" y="2051594"/>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a:blip r:embed="rId6" cstate="screen">
              <a:extLst>
                <a:ext uri="{28A0092B-C50C-407E-A947-70E740481C1C}">
                  <a14:useLocalDpi xmlns:a14="http://schemas.microsoft.com/office/drawing/2010/main"/>
                </a:ext>
              </a:extLst>
            </a:blip>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grpSp>
        <p:nvGrpSpPr>
          <p:cNvPr id="10" name="组合 9">
            <a:extLst>
              <a:ext uri="{FF2B5EF4-FFF2-40B4-BE49-F238E27FC236}">
                <a16:creationId xmlns:a16="http://schemas.microsoft.com/office/drawing/2014/main" id="{39C1E0F0-086F-449E-8D2F-830AA692492D}"/>
              </a:ext>
            </a:extLst>
          </p:cNvPr>
          <p:cNvGrpSpPr/>
          <p:nvPr/>
        </p:nvGrpSpPr>
        <p:grpSpPr>
          <a:xfrm>
            <a:off x="7967936" y="4290827"/>
            <a:ext cx="3084393" cy="1101456"/>
            <a:chOff x="7942998" y="4290827"/>
            <a:chExt cx="3084393" cy="1101456"/>
          </a:xfrm>
        </p:grpSpPr>
        <p:sp>
          <p:nvSpPr>
            <p:cNvPr id="11" name="TextBox 76">
              <a:extLst>
                <a:ext uri="{FF2B5EF4-FFF2-40B4-BE49-F238E27FC236}">
                  <a16:creationId xmlns:a16="http://schemas.microsoft.com/office/drawing/2014/main" id="{7DE3FC63-6589-4108-814B-58A4C4D7BD7A}"/>
                </a:ext>
              </a:extLst>
            </p:cNvPr>
            <p:cNvSpPr txBox="1"/>
            <p:nvPr/>
          </p:nvSpPr>
          <p:spPr>
            <a:xfrm>
              <a:off x="7942998" y="4290827"/>
              <a:ext cx="1733670" cy="461665"/>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细微文字</a:t>
              </a:r>
            </a:p>
          </p:txBody>
        </p:sp>
        <p:sp>
          <p:nvSpPr>
            <p:cNvPr id="12" name="文本框 11">
              <a:extLst>
                <a:ext uri="{FF2B5EF4-FFF2-40B4-BE49-F238E27FC236}">
                  <a16:creationId xmlns:a16="http://schemas.microsoft.com/office/drawing/2014/main" id="{EE7781DB-2CE1-4EEC-87C6-7CDBC5E9B0F1}"/>
                </a:ext>
              </a:extLst>
            </p:cNvPr>
            <p:cNvSpPr txBox="1"/>
            <p:nvPr/>
          </p:nvSpPr>
          <p:spPr>
            <a:xfrm>
              <a:off x="7942998" y="4690937"/>
              <a:ext cx="3084393" cy="701346"/>
            </a:xfrm>
            <a:prstGeom prst="rect">
              <a:avLst/>
            </a:prstGeom>
            <a:noFill/>
            <a:effectLst/>
          </p:spPr>
          <p:txBody>
            <a:bodyPr wrap="square" rtlCol="0">
              <a:spAutoFit/>
            </a:bodyPr>
            <a:lstStyle/>
            <a:p>
              <a:pPr>
                <a:lnSpc>
                  <a:spcPct val="130000"/>
                </a:lnSpc>
              </a:pPr>
              <a:r>
                <a:rPr lang="zh-CN" altLang="en-US" sz="1600" dirty="0">
                  <a:solidFill>
                    <a:schemeClr val="tx1">
                      <a:lumMod val="75000"/>
                      <a:lumOff val="25000"/>
                    </a:schemeClr>
                  </a:solidFill>
                  <a:cs typeface="+mn-ea"/>
                </a:rPr>
                <a:t>避免隐藏文字遭受惩罚，将隐藏文字以细微文字暴露</a:t>
              </a:r>
              <a:endParaRPr lang="en-US" altLang="zh-CN" sz="1600" dirty="0">
                <a:solidFill>
                  <a:schemeClr val="tx1">
                    <a:lumMod val="75000"/>
                    <a:lumOff val="25000"/>
                  </a:schemeClr>
                </a:solidFill>
                <a:cs typeface="+mn-ea"/>
                <a:sym typeface="+mn-lt"/>
              </a:endParaRPr>
            </a:p>
          </p:txBody>
        </p:sp>
      </p:grpSp>
      <p:grpSp>
        <p:nvGrpSpPr>
          <p:cNvPr id="13" name="组合 12">
            <a:extLst>
              <a:ext uri="{FF2B5EF4-FFF2-40B4-BE49-F238E27FC236}">
                <a16:creationId xmlns:a16="http://schemas.microsoft.com/office/drawing/2014/main" id="{7E9F06BD-482E-46D7-BC1D-7D8964255EFF}"/>
              </a:ext>
            </a:extLst>
          </p:cNvPr>
          <p:cNvGrpSpPr/>
          <p:nvPr/>
        </p:nvGrpSpPr>
        <p:grpSpPr>
          <a:xfrm>
            <a:off x="7967936" y="1838527"/>
            <a:ext cx="3084393" cy="1101456"/>
            <a:chOff x="7942998" y="1838527"/>
            <a:chExt cx="3084393" cy="1101456"/>
          </a:xfrm>
        </p:grpSpPr>
        <p:sp>
          <p:nvSpPr>
            <p:cNvPr id="14" name="TextBox 76">
              <a:extLst>
                <a:ext uri="{FF2B5EF4-FFF2-40B4-BE49-F238E27FC236}">
                  <a16:creationId xmlns:a16="http://schemas.microsoft.com/office/drawing/2014/main" id="{E22522F4-0929-46FA-8A93-340E233874EA}"/>
                </a:ext>
              </a:extLst>
            </p:cNvPr>
            <p:cNvSpPr txBox="1"/>
            <p:nvPr/>
          </p:nvSpPr>
          <p:spPr>
            <a:xfrm>
              <a:off x="7942998" y="1838527"/>
              <a:ext cx="1733670" cy="461665"/>
            </a:xfrm>
            <a:prstGeom prst="rect">
              <a:avLst/>
            </a:prstGeom>
            <a:noFill/>
            <a:effectLst/>
          </p:spPr>
          <p:txBody>
            <a:bodyPr wrap="square" rtlCol="0">
              <a:spAutoFit/>
            </a:bodyPr>
            <a:lstStyle/>
            <a:p>
              <a:r>
                <a:rPr lang="zh-CN" altLang="en-US" sz="2400" dirty="0">
                  <a:solidFill>
                    <a:schemeClr val="tx1">
                      <a:lumMod val="75000"/>
                      <a:lumOff val="25000"/>
                    </a:schemeClr>
                  </a:solidFill>
                  <a:cs typeface="+mn-ea"/>
                  <a:sym typeface="+mn-lt"/>
                </a:rPr>
                <a:t>伪装网页</a:t>
              </a:r>
            </a:p>
          </p:txBody>
        </p:sp>
        <p:sp>
          <p:nvSpPr>
            <p:cNvPr id="15" name="文本框 14">
              <a:extLst>
                <a:ext uri="{FF2B5EF4-FFF2-40B4-BE49-F238E27FC236}">
                  <a16:creationId xmlns:a16="http://schemas.microsoft.com/office/drawing/2014/main" id="{7BB1A294-B974-4A93-9105-9D3640685FE4}"/>
                </a:ext>
              </a:extLst>
            </p:cNvPr>
            <p:cNvSpPr txBox="1"/>
            <p:nvPr/>
          </p:nvSpPr>
          <p:spPr>
            <a:xfrm>
              <a:off x="7942998" y="2238637"/>
              <a:ext cx="3084393" cy="701346"/>
            </a:xfrm>
            <a:prstGeom prst="rect">
              <a:avLst/>
            </a:prstGeom>
            <a:noFill/>
            <a:effectLst/>
          </p:spPr>
          <p:txBody>
            <a:bodyPr wrap="square" rtlCol="0">
              <a:spAutoFit/>
            </a:bodyPr>
            <a:lstStyle/>
            <a:p>
              <a:pPr>
                <a:lnSpc>
                  <a:spcPct val="130000"/>
                </a:lnSpc>
              </a:pPr>
              <a:r>
                <a:rPr lang="zh-CN" altLang="en-US" sz="1600" dirty="0">
                  <a:solidFill>
                    <a:schemeClr val="tx1">
                      <a:lumMod val="75000"/>
                      <a:lumOff val="25000"/>
                    </a:schemeClr>
                  </a:solidFill>
                  <a:cs typeface="+mn-ea"/>
                  <a:sym typeface="+mn-lt"/>
                </a:rPr>
                <a:t>根据来访者是用户还是搜索引擎，展示不同网页</a:t>
              </a:r>
              <a:endParaRPr lang="en-US" altLang="zh-CN" sz="1600" dirty="0">
                <a:solidFill>
                  <a:schemeClr val="tx1">
                    <a:lumMod val="75000"/>
                    <a:lumOff val="25000"/>
                  </a:schemeClr>
                </a:solidFill>
                <a:cs typeface="+mn-ea"/>
                <a:sym typeface="+mn-lt"/>
              </a:endParaRPr>
            </a:p>
          </p:txBody>
        </p:sp>
      </p:grpSp>
      <p:grpSp>
        <p:nvGrpSpPr>
          <p:cNvPr id="16" name="组合 15">
            <a:extLst>
              <a:ext uri="{FF2B5EF4-FFF2-40B4-BE49-F238E27FC236}">
                <a16:creationId xmlns:a16="http://schemas.microsoft.com/office/drawing/2014/main" id="{F493F3C7-490E-416F-9F47-81C8E94163E1}"/>
              </a:ext>
            </a:extLst>
          </p:cNvPr>
          <p:cNvGrpSpPr/>
          <p:nvPr/>
        </p:nvGrpSpPr>
        <p:grpSpPr>
          <a:xfrm>
            <a:off x="1090788" y="4290827"/>
            <a:ext cx="3084393" cy="781368"/>
            <a:chOff x="1090788" y="4290827"/>
            <a:chExt cx="3084393" cy="781368"/>
          </a:xfrm>
        </p:grpSpPr>
        <p:sp>
          <p:nvSpPr>
            <p:cNvPr id="17" name="TextBox 76">
              <a:extLst>
                <a:ext uri="{FF2B5EF4-FFF2-40B4-BE49-F238E27FC236}">
                  <a16:creationId xmlns:a16="http://schemas.microsoft.com/office/drawing/2014/main" id="{E6927F7C-80B8-4210-9890-2003AEC00924}"/>
                </a:ext>
              </a:extLst>
            </p:cNvPr>
            <p:cNvSpPr txBox="1"/>
            <p:nvPr/>
          </p:nvSpPr>
          <p:spPr>
            <a:xfrm>
              <a:off x="1675453" y="4290827"/>
              <a:ext cx="2499728" cy="461665"/>
            </a:xfrm>
            <a:prstGeom prst="rect">
              <a:avLst/>
            </a:prstGeom>
            <a:noFill/>
            <a:effectLst/>
          </p:spPr>
          <p:txBody>
            <a:bodyPr wrap="square" rtlCol="0">
              <a:spAutoFit/>
            </a:bodyPr>
            <a:lstStyle/>
            <a:p>
              <a:pPr algn="r"/>
              <a:r>
                <a:rPr lang="zh-CN" altLang="en-US" sz="2400" dirty="0">
                  <a:solidFill>
                    <a:schemeClr val="tx1">
                      <a:lumMod val="75000"/>
                      <a:lumOff val="25000"/>
                    </a:schemeClr>
                  </a:solidFill>
                  <a:cs typeface="+mn-ea"/>
                  <a:sym typeface="+mn-lt"/>
                </a:rPr>
                <a:t>隐藏</a:t>
              </a:r>
              <a:r>
                <a:rPr lang="en-US" altLang="zh-CN" sz="2400" dirty="0">
                  <a:solidFill>
                    <a:schemeClr val="tx1">
                      <a:lumMod val="75000"/>
                      <a:lumOff val="25000"/>
                    </a:schemeClr>
                  </a:solidFill>
                  <a:cs typeface="+mn-ea"/>
                  <a:sym typeface="+mn-lt"/>
                </a:rPr>
                <a:t>/</a:t>
              </a:r>
              <a:r>
                <a:rPr lang="zh-CN" altLang="en-US" sz="2400" dirty="0">
                  <a:solidFill>
                    <a:schemeClr val="tx1">
                      <a:lumMod val="75000"/>
                      <a:lumOff val="25000"/>
                    </a:schemeClr>
                  </a:solidFill>
                  <a:cs typeface="+mn-ea"/>
                  <a:sym typeface="+mn-lt"/>
                </a:rPr>
                <a:t>透明文字</a:t>
              </a:r>
            </a:p>
          </p:txBody>
        </p:sp>
        <p:sp>
          <p:nvSpPr>
            <p:cNvPr id="18" name="文本框 17">
              <a:extLst>
                <a:ext uri="{FF2B5EF4-FFF2-40B4-BE49-F238E27FC236}">
                  <a16:creationId xmlns:a16="http://schemas.microsoft.com/office/drawing/2014/main" id="{CB927586-F7BE-4287-A3E5-4DEA9FEC0F79}"/>
                </a:ext>
              </a:extLst>
            </p:cNvPr>
            <p:cNvSpPr txBox="1"/>
            <p:nvPr/>
          </p:nvSpPr>
          <p:spPr>
            <a:xfrm>
              <a:off x="1090788" y="4690937"/>
              <a:ext cx="3084393" cy="381258"/>
            </a:xfrm>
            <a:prstGeom prst="rect">
              <a:avLst/>
            </a:prstGeom>
            <a:noFill/>
            <a:effectLst/>
          </p:spPr>
          <p:txBody>
            <a:bodyPr wrap="square" rtlCol="0">
              <a:spAutoFit/>
            </a:bodyPr>
            <a:lstStyle/>
            <a:p>
              <a:pPr algn="r">
                <a:lnSpc>
                  <a:spcPct val="130000"/>
                </a:lnSpc>
              </a:pPr>
              <a:r>
                <a:rPr lang="zh-CN" altLang="en-US" sz="1600" dirty="0">
                  <a:solidFill>
                    <a:schemeClr val="tx1">
                      <a:lumMod val="75000"/>
                      <a:lumOff val="25000"/>
                    </a:schemeClr>
                  </a:solidFill>
                  <a:cs typeface="+mn-ea"/>
                </a:rPr>
                <a:t>只让搜索引擎看见</a:t>
              </a:r>
              <a:endParaRPr lang="en-US" altLang="zh-CN" sz="1600" dirty="0">
                <a:solidFill>
                  <a:schemeClr val="tx1">
                    <a:lumMod val="75000"/>
                    <a:lumOff val="25000"/>
                  </a:schemeClr>
                </a:solidFill>
                <a:cs typeface="+mn-ea"/>
                <a:sym typeface="+mn-lt"/>
              </a:endParaRPr>
            </a:p>
          </p:txBody>
        </p:sp>
      </p:grpSp>
      <p:grpSp>
        <p:nvGrpSpPr>
          <p:cNvPr id="19" name="组合 18">
            <a:extLst>
              <a:ext uri="{FF2B5EF4-FFF2-40B4-BE49-F238E27FC236}">
                <a16:creationId xmlns:a16="http://schemas.microsoft.com/office/drawing/2014/main" id="{550BF385-EA84-4CC4-BC46-B4896C7D0213}"/>
              </a:ext>
            </a:extLst>
          </p:cNvPr>
          <p:cNvGrpSpPr/>
          <p:nvPr/>
        </p:nvGrpSpPr>
        <p:grpSpPr>
          <a:xfrm>
            <a:off x="1090788" y="1838527"/>
            <a:ext cx="3084393" cy="1101456"/>
            <a:chOff x="1090788" y="1838527"/>
            <a:chExt cx="3084393" cy="1101456"/>
          </a:xfrm>
        </p:grpSpPr>
        <p:sp>
          <p:nvSpPr>
            <p:cNvPr id="20" name="TextBox 76">
              <a:extLst>
                <a:ext uri="{FF2B5EF4-FFF2-40B4-BE49-F238E27FC236}">
                  <a16:creationId xmlns:a16="http://schemas.microsoft.com/office/drawing/2014/main" id="{7058B029-10CF-4456-BCE5-1691BF2973E1}"/>
                </a:ext>
              </a:extLst>
            </p:cNvPr>
            <p:cNvSpPr txBox="1"/>
            <p:nvPr/>
          </p:nvSpPr>
          <p:spPr>
            <a:xfrm>
              <a:off x="1527786" y="1838527"/>
              <a:ext cx="2647395" cy="461665"/>
            </a:xfrm>
            <a:prstGeom prst="rect">
              <a:avLst/>
            </a:prstGeom>
            <a:noFill/>
            <a:effectLst/>
          </p:spPr>
          <p:txBody>
            <a:bodyPr wrap="square" rtlCol="0">
              <a:spAutoFit/>
            </a:bodyPr>
            <a:lstStyle/>
            <a:p>
              <a:pPr algn="r"/>
              <a:r>
                <a:rPr lang="zh-CN" altLang="en-US" sz="2400" dirty="0">
                  <a:cs typeface="+mn-ea"/>
                  <a:sym typeface="+mn-lt"/>
                </a:rPr>
                <a:t>关键词叠加、堆积</a:t>
              </a:r>
            </a:p>
          </p:txBody>
        </p:sp>
        <p:sp>
          <p:nvSpPr>
            <p:cNvPr id="21" name="文本框 20">
              <a:extLst>
                <a:ext uri="{FF2B5EF4-FFF2-40B4-BE49-F238E27FC236}">
                  <a16:creationId xmlns:a16="http://schemas.microsoft.com/office/drawing/2014/main" id="{B9915037-F611-4703-94E5-E53782FD66D2}"/>
                </a:ext>
              </a:extLst>
            </p:cNvPr>
            <p:cNvSpPr txBox="1"/>
            <p:nvPr/>
          </p:nvSpPr>
          <p:spPr>
            <a:xfrm>
              <a:off x="1090788" y="2238637"/>
              <a:ext cx="3084393" cy="701346"/>
            </a:xfrm>
            <a:prstGeom prst="rect">
              <a:avLst/>
            </a:prstGeom>
            <a:noFill/>
            <a:effectLst/>
          </p:spPr>
          <p:txBody>
            <a:bodyPr wrap="square" rtlCol="0">
              <a:spAutoFit/>
            </a:bodyPr>
            <a:lstStyle/>
            <a:p>
              <a:pPr algn="r">
                <a:lnSpc>
                  <a:spcPct val="130000"/>
                </a:lnSpc>
              </a:pPr>
              <a:r>
                <a:rPr lang="zh-CN" altLang="en-US" sz="1600" dirty="0">
                  <a:solidFill>
                    <a:schemeClr val="tx1">
                      <a:lumMod val="75000"/>
                      <a:lumOff val="25000"/>
                    </a:schemeClr>
                  </a:solidFill>
                  <a:cs typeface="+mn-ea"/>
                </a:rPr>
                <a:t>网站策划 网站策划 网站策划</a:t>
              </a:r>
              <a:r>
                <a:rPr lang="en-US" altLang="zh-CN" sz="1600" dirty="0">
                  <a:solidFill>
                    <a:schemeClr val="tx1">
                      <a:lumMod val="75000"/>
                      <a:lumOff val="25000"/>
                    </a:schemeClr>
                  </a:solidFill>
                  <a:cs typeface="+mn-ea"/>
                </a:rPr>
                <a:t>…</a:t>
              </a:r>
            </a:p>
            <a:p>
              <a:pPr algn="r">
                <a:lnSpc>
                  <a:spcPct val="130000"/>
                </a:lnSpc>
              </a:pPr>
              <a:r>
                <a:rPr lang="zh-CN" altLang="en-US" sz="1600" dirty="0">
                  <a:solidFill>
                    <a:schemeClr val="tx1">
                      <a:lumMod val="75000"/>
                      <a:lumOff val="25000"/>
                    </a:schemeClr>
                  </a:solidFill>
                  <a:cs typeface="+mn-ea"/>
                  <a:sym typeface="+mn-lt"/>
                </a:rPr>
                <a:t>策划 策划 策划</a:t>
              </a:r>
              <a:r>
                <a:rPr lang="en-US" altLang="zh-CN" sz="1600" dirty="0">
                  <a:solidFill>
                    <a:schemeClr val="tx1">
                      <a:lumMod val="75000"/>
                      <a:lumOff val="25000"/>
                    </a:schemeClr>
                  </a:solidFill>
                  <a:cs typeface="+mn-ea"/>
                  <a:sym typeface="+mn-lt"/>
                </a:rPr>
                <a:t>…</a:t>
              </a:r>
            </a:p>
          </p:txBody>
        </p:sp>
      </p:grpSp>
      <p:sp>
        <p:nvSpPr>
          <p:cNvPr id="22" name="文本框 21">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zh-CN" altLang="en-US" sz="2800" dirty="0">
                <a:solidFill>
                  <a:srgbClr val="794C28"/>
                </a:solidFill>
                <a:cs typeface="+mn-ea"/>
                <a:sym typeface="+mn-lt"/>
              </a:rPr>
              <a:t>黑帽</a:t>
            </a:r>
            <a:r>
              <a:rPr lang="en-US" altLang="zh-CN" sz="2800" dirty="0">
                <a:solidFill>
                  <a:srgbClr val="794C28"/>
                </a:solidFill>
                <a:cs typeface="+mn-ea"/>
                <a:sym typeface="+mn-lt"/>
              </a:rPr>
              <a:t>SEO</a:t>
            </a:r>
            <a:endParaRPr lang="zh-CN" altLang="en-US" sz="2800" dirty="0">
              <a:solidFill>
                <a:srgbClr val="794C28"/>
              </a:solidFill>
              <a:cs typeface="+mn-ea"/>
              <a:sym typeface="+mn-lt"/>
            </a:endParaRPr>
          </a:p>
        </p:txBody>
      </p:sp>
    </p:spTree>
    <p:extLst>
      <p:ext uri="{BB962C8B-B14F-4D97-AF65-F5344CB8AC3E}">
        <p14:creationId xmlns:p14="http://schemas.microsoft.com/office/powerpoint/2010/main" val="38122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anim calcmode="lin" valueType="num">
                                      <p:cBhvr>
                                        <p:cTn id="24" dur="500" fill="hold"/>
                                        <p:tgtEl>
                                          <p:spTgt spid="4"/>
                                        </p:tgtEl>
                                        <p:attrNameLst>
                                          <p:attrName>ppt_x</p:attrName>
                                        </p:attrNameLst>
                                      </p:cBhvr>
                                      <p:tavLst>
                                        <p:tav tm="0">
                                          <p:val>
                                            <p:fltVal val="0.5"/>
                                          </p:val>
                                        </p:tav>
                                        <p:tav tm="100000">
                                          <p:val>
                                            <p:strVal val="#ppt_x"/>
                                          </p:val>
                                        </p:tav>
                                      </p:tavLst>
                                    </p:anim>
                                    <p:anim calcmode="lin" valueType="num">
                                      <p:cBhvr>
                                        <p:cTn id="25" dur="500" fill="hold"/>
                                        <p:tgtEl>
                                          <p:spTgt spid="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anim calcmode="lin" valueType="num">
                                      <p:cBhvr>
                                        <p:cTn id="31" dur="500" fill="hold"/>
                                        <p:tgtEl>
                                          <p:spTgt spid="5"/>
                                        </p:tgtEl>
                                        <p:attrNameLst>
                                          <p:attrName>ppt_x</p:attrName>
                                        </p:attrNameLst>
                                      </p:cBhvr>
                                      <p:tavLst>
                                        <p:tav tm="0">
                                          <p:val>
                                            <p:fltVal val="0.5"/>
                                          </p:val>
                                        </p:tav>
                                        <p:tav tm="100000">
                                          <p:val>
                                            <p:strVal val="#ppt_x"/>
                                          </p:val>
                                        </p:tav>
                                      </p:tavLst>
                                    </p:anim>
                                    <p:anim calcmode="lin" valueType="num">
                                      <p:cBhvr>
                                        <p:cTn id="32"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C82EB4D-40B8-497E-9999-B6A9D190C0E3}"/>
              </a:ext>
            </a:extLst>
          </p:cNvPr>
          <p:cNvGrpSpPr/>
          <p:nvPr/>
        </p:nvGrpSpPr>
        <p:grpSpPr>
          <a:xfrm>
            <a:off x="1387399" y="1267859"/>
            <a:ext cx="2424892" cy="1797351"/>
            <a:chOff x="1387399" y="1543937"/>
            <a:chExt cx="2424892" cy="1797351"/>
          </a:xfrm>
        </p:grpSpPr>
        <p:sp>
          <p:nvSpPr>
            <p:cNvPr id="3" name="稻壳儿小白白(http://dwz.cn/Wu2UP)">
              <a:extLst>
                <a:ext uri="{FF2B5EF4-FFF2-40B4-BE49-F238E27FC236}">
                  <a16:creationId xmlns:a16="http://schemas.microsoft.com/office/drawing/2014/main" id="{365339CC-B035-4E1E-8162-719A8A4C9CB4}"/>
                </a:ext>
              </a:extLst>
            </p:cNvPr>
            <p:cNvSpPr>
              <a:spLocks noChangeArrowheads="1"/>
            </p:cNvSpPr>
            <p:nvPr/>
          </p:nvSpPr>
          <p:spPr bwMode="auto">
            <a:xfrm flipV="1">
              <a:off x="2146223" y="1543937"/>
              <a:ext cx="862013" cy="862012"/>
            </a:xfrm>
            <a:prstGeom prst="ellipse">
              <a:avLst/>
            </a:prstGeom>
            <a:solidFill>
              <a:srgbClr val="794C28"/>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4" name="稻壳儿小白白(http://dwz.cn/Wu2UP)">
              <a:extLst>
                <a:ext uri="{FF2B5EF4-FFF2-40B4-BE49-F238E27FC236}">
                  <a16:creationId xmlns:a16="http://schemas.microsoft.com/office/drawing/2014/main" id="{3C939904-AD3C-4173-B20B-43D9CAB3357E}"/>
                </a:ext>
              </a:extLst>
            </p:cNvPr>
            <p:cNvSpPr/>
            <p:nvPr/>
          </p:nvSpPr>
          <p:spPr bwMode="auto">
            <a:xfrm>
              <a:off x="2428798" y="1799524"/>
              <a:ext cx="277813" cy="339725"/>
            </a:xfrm>
            <a:custGeom>
              <a:avLst/>
              <a:gdLst>
                <a:gd name="T0" fmla="*/ 114170426 w 337"/>
                <a:gd name="T1" fmla="*/ 0 h 409"/>
                <a:gd name="T2" fmla="*/ 114170426 w 337"/>
                <a:gd name="T3" fmla="*/ 0 h 409"/>
                <a:gd name="T4" fmla="*/ 0 w 337"/>
                <a:gd name="T5" fmla="*/ 42776278 h 409"/>
                <a:gd name="T6" fmla="*/ 23785574 w 337"/>
                <a:gd name="T7" fmla="*/ 250446267 h 409"/>
                <a:gd name="T8" fmla="*/ 114170426 w 337"/>
                <a:gd name="T9" fmla="*/ 281493311 h 409"/>
                <a:gd name="T10" fmla="*/ 204556103 w 337"/>
                <a:gd name="T11" fmla="*/ 250446267 h 409"/>
                <a:gd name="T12" fmla="*/ 228341677 w 337"/>
                <a:gd name="T13" fmla="*/ 42776278 h 409"/>
                <a:gd name="T14" fmla="*/ 114170426 w 337"/>
                <a:gd name="T15" fmla="*/ 0 h 409"/>
                <a:gd name="T16" fmla="*/ 114170426 w 337"/>
                <a:gd name="T17" fmla="*/ 73823322 h 409"/>
                <a:gd name="T18" fmla="*/ 114170426 w 337"/>
                <a:gd name="T19" fmla="*/ 73823322 h 409"/>
                <a:gd name="T20" fmla="*/ 23785574 w 337"/>
                <a:gd name="T21" fmla="*/ 48985189 h 409"/>
                <a:gd name="T22" fmla="*/ 114170426 w 337"/>
                <a:gd name="T23" fmla="*/ 24837303 h 409"/>
                <a:gd name="T24" fmla="*/ 204556103 w 337"/>
                <a:gd name="T25" fmla="*/ 48985189 h 409"/>
                <a:gd name="T26" fmla="*/ 114170426 w 337"/>
                <a:gd name="T27" fmla="*/ 73823322 h 4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5" name="TextBox 76">
              <a:extLst>
                <a:ext uri="{FF2B5EF4-FFF2-40B4-BE49-F238E27FC236}">
                  <a16:creationId xmlns:a16="http://schemas.microsoft.com/office/drawing/2014/main" id="{1DD22D12-A38B-42F4-AC32-A83B06CF19C1}"/>
                </a:ext>
              </a:extLst>
            </p:cNvPr>
            <p:cNvSpPr txBox="1"/>
            <p:nvPr/>
          </p:nvSpPr>
          <p:spPr>
            <a:xfrm>
              <a:off x="1527430" y="2591896"/>
              <a:ext cx="2080547"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首页</a:t>
              </a:r>
            </a:p>
          </p:txBody>
        </p:sp>
        <p:sp>
          <p:nvSpPr>
            <p:cNvPr id="6" name="文本框 5">
              <a:extLst>
                <a:ext uri="{FF2B5EF4-FFF2-40B4-BE49-F238E27FC236}">
                  <a16:creationId xmlns:a16="http://schemas.microsoft.com/office/drawing/2014/main" id="{8D6D9D7B-03EB-4B05-8D31-266ABFC1BF37}"/>
                </a:ext>
              </a:extLst>
            </p:cNvPr>
            <p:cNvSpPr txBox="1"/>
            <p:nvPr/>
          </p:nvSpPr>
          <p:spPr>
            <a:xfrm>
              <a:off x="1387399" y="2960030"/>
              <a:ext cx="2424892" cy="381258"/>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品牌词</a:t>
              </a:r>
              <a:endParaRPr lang="en-US" altLang="zh-CN" sz="1600" dirty="0">
                <a:solidFill>
                  <a:schemeClr val="tx1">
                    <a:lumMod val="75000"/>
                    <a:lumOff val="25000"/>
                  </a:schemeClr>
                </a:solidFill>
                <a:cs typeface="+mn-ea"/>
                <a:sym typeface="+mn-lt"/>
              </a:endParaRPr>
            </a:p>
          </p:txBody>
        </p:sp>
      </p:grpSp>
      <p:grpSp>
        <p:nvGrpSpPr>
          <p:cNvPr id="7" name="组合 6">
            <a:extLst>
              <a:ext uri="{FF2B5EF4-FFF2-40B4-BE49-F238E27FC236}">
                <a16:creationId xmlns:a16="http://schemas.microsoft.com/office/drawing/2014/main" id="{1AEA2316-E0BA-44B9-8CB6-53EFB5D9A76E}"/>
              </a:ext>
            </a:extLst>
          </p:cNvPr>
          <p:cNvGrpSpPr/>
          <p:nvPr/>
        </p:nvGrpSpPr>
        <p:grpSpPr>
          <a:xfrm>
            <a:off x="1387399" y="3906137"/>
            <a:ext cx="2424892" cy="1821348"/>
            <a:chOff x="1387399" y="3906137"/>
            <a:chExt cx="2424892" cy="1821348"/>
          </a:xfrm>
        </p:grpSpPr>
        <p:sp>
          <p:nvSpPr>
            <p:cNvPr id="8" name="稻壳儿小白白(http://dwz.cn/Wu2UP)">
              <a:extLst>
                <a:ext uri="{FF2B5EF4-FFF2-40B4-BE49-F238E27FC236}">
                  <a16:creationId xmlns:a16="http://schemas.microsoft.com/office/drawing/2014/main" id="{EDE21B06-D9FB-48C1-87C1-47D2A1EFA6A6}"/>
                </a:ext>
              </a:extLst>
            </p:cNvPr>
            <p:cNvSpPr>
              <a:spLocks noChangeArrowheads="1"/>
            </p:cNvSpPr>
            <p:nvPr/>
          </p:nvSpPr>
          <p:spPr bwMode="auto">
            <a:xfrm flipV="1">
              <a:off x="2146223" y="3906137"/>
              <a:ext cx="862013" cy="862012"/>
            </a:xfrm>
            <a:prstGeom prst="ellipse">
              <a:avLst/>
            </a:prstGeom>
            <a:solidFill>
              <a:srgbClr val="D3A177"/>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9" name="稻壳儿小白白(http://dwz.cn/Wu2UP)">
              <a:extLst>
                <a:ext uri="{FF2B5EF4-FFF2-40B4-BE49-F238E27FC236}">
                  <a16:creationId xmlns:a16="http://schemas.microsoft.com/office/drawing/2014/main" id="{DA6AEC1B-1BDA-469A-BA35-F9D3C4B1CCC3}"/>
                </a:ext>
              </a:extLst>
            </p:cNvPr>
            <p:cNvSpPr/>
            <p:nvPr/>
          </p:nvSpPr>
          <p:spPr bwMode="auto">
            <a:xfrm>
              <a:off x="2392286" y="4198237"/>
              <a:ext cx="369887" cy="311150"/>
            </a:xfrm>
            <a:custGeom>
              <a:avLst/>
              <a:gdLst>
                <a:gd name="T0" fmla="*/ 301204649 w 444"/>
                <a:gd name="T1" fmla="*/ 148218346 h 373"/>
                <a:gd name="T2" fmla="*/ 301204649 w 444"/>
                <a:gd name="T3" fmla="*/ 148218346 h 373"/>
                <a:gd name="T4" fmla="*/ 245683277 w 444"/>
                <a:gd name="T5" fmla="*/ 18788288 h 373"/>
                <a:gd name="T6" fmla="*/ 221392365 w 444"/>
                <a:gd name="T7" fmla="*/ 0 h 373"/>
                <a:gd name="T8" fmla="*/ 86058709 w 444"/>
                <a:gd name="T9" fmla="*/ 0 h 373"/>
                <a:gd name="T10" fmla="*/ 55521372 w 444"/>
                <a:gd name="T11" fmla="*/ 18788288 h 373"/>
                <a:gd name="T12" fmla="*/ 6246425 w 444"/>
                <a:gd name="T13" fmla="*/ 148218346 h 373"/>
                <a:gd name="T14" fmla="*/ 0 w 444"/>
                <a:gd name="T15" fmla="*/ 178836174 h 373"/>
                <a:gd name="T16" fmla="*/ 12492017 w 444"/>
                <a:gd name="T17" fmla="*/ 240071828 h 373"/>
                <a:gd name="T18" fmla="*/ 31231292 w 444"/>
                <a:gd name="T19" fmla="*/ 258860116 h 373"/>
                <a:gd name="T20" fmla="*/ 276913737 w 444"/>
                <a:gd name="T21" fmla="*/ 258860116 h 373"/>
                <a:gd name="T22" fmla="*/ 294959057 w 444"/>
                <a:gd name="T23" fmla="*/ 240071828 h 373"/>
                <a:gd name="T24" fmla="*/ 307451074 w 444"/>
                <a:gd name="T25" fmla="*/ 178836174 h 373"/>
                <a:gd name="T26" fmla="*/ 301204649 w 444"/>
                <a:gd name="T27" fmla="*/ 148218346 h 373"/>
                <a:gd name="T28" fmla="*/ 276913737 w 444"/>
                <a:gd name="T29" fmla="*/ 191361421 h 373"/>
                <a:gd name="T30" fmla="*/ 276913737 w 444"/>
                <a:gd name="T31" fmla="*/ 191361421 h 373"/>
                <a:gd name="T32" fmla="*/ 276913737 w 444"/>
                <a:gd name="T33" fmla="*/ 215717042 h 373"/>
                <a:gd name="T34" fmla="*/ 258175294 w 444"/>
                <a:gd name="T35" fmla="*/ 234504496 h 373"/>
                <a:gd name="T36" fmla="*/ 49275780 w 444"/>
                <a:gd name="T37" fmla="*/ 234504496 h 373"/>
                <a:gd name="T38" fmla="*/ 31231292 w 444"/>
                <a:gd name="T39" fmla="*/ 215717042 h 373"/>
                <a:gd name="T40" fmla="*/ 24290912 w 444"/>
                <a:gd name="T41" fmla="*/ 191361421 h 373"/>
                <a:gd name="T42" fmla="*/ 43029355 w 444"/>
                <a:gd name="T43" fmla="*/ 172573133 h 373"/>
                <a:gd name="T44" fmla="*/ 264421720 w 444"/>
                <a:gd name="T45" fmla="*/ 172573133 h 373"/>
                <a:gd name="T46" fmla="*/ 276913737 w 444"/>
                <a:gd name="T47" fmla="*/ 191361421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lumMod val="95000"/>
              </a:schemeClr>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10" name="TextBox 76">
              <a:extLst>
                <a:ext uri="{FF2B5EF4-FFF2-40B4-BE49-F238E27FC236}">
                  <a16:creationId xmlns:a16="http://schemas.microsoft.com/office/drawing/2014/main" id="{490AF4E2-C4B9-4E1A-8EB1-8897D012467E}"/>
                </a:ext>
              </a:extLst>
            </p:cNvPr>
            <p:cNvSpPr txBox="1"/>
            <p:nvPr/>
          </p:nvSpPr>
          <p:spPr>
            <a:xfrm>
              <a:off x="1731744" y="4970114"/>
              <a:ext cx="1733670"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专题页</a:t>
              </a:r>
            </a:p>
          </p:txBody>
        </p:sp>
        <p:sp>
          <p:nvSpPr>
            <p:cNvPr id="11" name="文本框 10">
              <a:extLst>
                <a:ext uri="{FF2B5EF4-FFF2-40B4-BE49-F238E27FC236}">
                  <a16:creationId xmlns:a16="http://schemas.microsoft.com/office/drawing/2014/main" id="{B7E2FB7B-B8EE-4D4E-9223-69412E57476C}"/>
                </a:ext>
              </a:extLst>
            </p:cNvPr>
            <p:cNvSpPr txBox="1"/>
            <p:nvPr/>
          </p:nvSpPr>
          <p:spPr>
            <a:xfrm>
              <a:off x="1387399" y="5346227"/>
              <a:ext cx="2424892" cy="381258"/>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热门关键词：除夕不放假</a:t>
              </a:r>
              <a:endParaRPr lang="en-US" altLang="zh-CN" sz="1600" dirty="0">
                <a:solidFill>
                  <a:schemeClr val="tx1">
                    <a:lumMod val="75000"/>
                    <a:lumOff val="25000"/>
                  </a:schemeClr>
                </a:solidFill>
                <a:cs typeface="+mn-ea"/>
                <a:sym typeface="+mn-lt"/>
              </a:endParaRPr>
            </a:p>
          </p:txBody>
        </p:sp>
      </p:grpSp>
      <p:grpSp>
        <p:nvGrpSpPr>
          <p:cNvPr id="12" name="组合 11">
            <a:extLst>
              <a:ext uri="{FF2B5EF4-FFF2-40B4-BE49-F238E27FC236}">
                <a16:creationId xmlns:a16="http://schemas.microsoft.com/office/drawing/2014/main" id="{FA55EE30-374A-4C30-95B6-628A103878B9}"/>
              </a:ext>
            </a:extLst>
          </p:cNvPr>
          <p:cNvGrpSpPr/>
          <p:nvPr/>
        </p:nvGrpSpPr>
        <p:grpSpPr>
          <a:xfrm>
            <a:off x="4886696" y="1267859"/>
            <a:ext cx="2424892" cy="1797351"/>
            <a:chOff x="4886696" y="1543937"/>
            <a:chExt cx="2424892" cy="1797351"/>
          </a:xfrm>
        </p:grpSpPr>
        <p:sp>
          <p:nvSpPr>
            <p:cNvPr id="13" name="稻壳儿小白白(http://dwz.cn/Wu2UP)">
              <a:extLst>
                <a:ext uri="{FF2B5EF4-FFF2-40B4-BE49-F238E27FC236}">
                  <a16:creationId xmlns:a16="http://schemas.microsoft.com/office/drawing/2014/main" id="{5D0B225B-D788-4299-812E-247B6A8B9C40}"/>
                </a:ext>
              </a:extLst>
            </p:cNvPr>
            <p:cNvSpPr>
              <a:spLocks noChangeArrowheads="1"/>
            </p:cNvSpPr>
            <p:nvPr/>
          </p:nvSpPr>
          <p:spPr bwMode="auto">
            <a:xfrm flipV="1">
              <a:off x="5662539" y="1543937"/>
              <a:ext cx="862013" cy="862012"/>
            </a:xfrm>
            <a:prstGeom prst="ellipse">
              <a:avLst/>
            </a:prstGeom>
            <a:solidFill>
              <a:srgbClr val="D3A177"/>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14" name="稻壳儿小白白(http://dwz.cn/Wu2UP)">
              <a:extLst>
                <a:ext uri="{FF2B5EF4-FFF2-40B4-BE49-F238E27FC236}">
                  <a16:creationId xmlns:a16="http://schemas.microsoft.com/office/drawing/2014/main" id="{F8F7B4BC-21F6-4889-823B-58EE42EAD390}"/>
                </a:ext>
              </a:extLst>
            </p:cNvPr>
            <p:cNvSpPr/>
            <p:nvPr/>
          </p:nvSpPr>
          <p:spPr bwMode="auto">
            <a:xfrm>
              <a:off x="5880027" y="1763012"/>
              <a:ext cx="428625" cy="412750"/>
            </a:xfrm>
            <a:custGeom>
              <a:avLst/>
              <a:gdLst>
                <a:gd name="T0" fmla="*/ 54722512 w 515"/>
                <a:gd name="T1" fmla="*/ 231497219 h 498"/>
                <a:gd name="T2" fmla="*/ 54722512 w 515"/>
                <a:gd name="T3" fmla="*/ 231497219 h 498"/>
                <a:gd name="T4" fmla="*/ 12468410 w 515"/>
                <a:gd name="T5" fmla="*/ 322859183 h 498"/>
                <a:gd name="T6" fmla="*/ 117065394 w 515"/>
                <a:gd name="T7" fmla="*/ 298129822 h 498"/>
                <a:gd name="T8" fmla="*/ 110830773 w 515"/>
                <a:gd name="T9" fmla="*/ 237679352 h 498"/>
                <a:gd name="T10" fmla="*/ 54722512 w 515"/>
                <a:gd name="T11" fmla="*/ 231497219 h 498"/>
                <a:gd name="T12" fmla="*/ 343575813 w 515"/>
                <a:gd name="T13" fmla="*/ 12365095 h 498"/>
                <a:gd name="T14" fmla="*/ 343575813 w 515"/>
                <a:gd name="T15" fmla="*/ 12365095 h 498"/>
                <a:gd name="T16" fmla="*/ 135075135 w 515"/>
                <a:gd name="T17" fmla="*/ 158681655 h 498"/>
                <a:gd name="T18" fmla="*/ 97669905 w 515"/>
                <a:gd name="T19" fmla="*/ 201271984 h 498"/>
                <a:gd name="T20" fmla="*/ 103903694 w 515"/>
                <a:gd name="T21" fmla="*/ 206767030 h 498"/>
                <a:gd name="T22" fmla="*/ 128840514 w 515"/>
                <a:gd name="T23" fmla="*/ 225314258 h 498"/>
                <a:gd name="T24" fmla="*/ 141308924 w 515"/>
                <a:gd name="T25" fmla="*/ 243175226 h 498"/>
                <a:gd name="T26" fmla="*/ 147543545 w 515"/>
                <a:gd name="T27" fmla="*/ 249357359 h 498"/>
                <a:gd name="T28" fmla="*/ 190490105 w 515"/>
                <a:gd name="T29" fmla="*/ 212949991 h 498"/>
                <a:gd name="T30" fmla="*/ 343575813 w 515"/>
                <a:gd name="T31" fmla="*/ 12365095 h 4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15" name="TextBox 76">
              <a:extLst>
                <a:ext uri="{FF2B5EF4-FFF2-40B4-BE49-F238E27FC236}">
                  <a16:creationId xmlns:a16="http://schemas.microsoft.com/office/drawing/2014/main" id="{52EC6F8D-27A8-49A6-8C0E-12BE00B79939}"/>
                </a:ext>
              </a:extLst>
            </p:cNvPr>
            <p:cNvSpPr txBox="1"/>
            <p:nvPr/>
          </p:nvSpPr>
          <p:spPr>
            <a:xfrm>
              <a:off x="5024195" y="2583917"/>
              <a:ext cx="2080547"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频道页</a:t>
              </a:r>
            </a:p>
          </p:txBody>
        </p:sp>
        <p:sp>
          <p:nvSpPr>
            <p:cNvPr id="16" name="文本框 15">
              <a:extLst>
                <a:ext uri="{FF2B5EF4-FFF2-40B4-BE49-F238E27FC236}">
                  <a16:creationId xmlns:a16="http://schemas.microsoft.com/office/drawing/2014/main" id="{442C01DB-0A04-4BED-9302-A9D2BC1866CD}"/>
                </a:ext>
              </a:extLst>
            </p:cNvPr>
            <p:cNvSpPr txBox="1"/>
            <p:nvPr/>
          </p:nvSpPr>
          <p:spPr>
            <a:xfrm>
              <a:off x="4886696" y="2960030"/>
              <a:ext cx="2424892" cy="381258"/>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核心关键词：汽车、手机</a:t>
              </a:r>
              <a:endParaRPr lang="en-US" altLang="zh-CN" sz="1600" dirty="0">
                <a:solidFill>
                  <a:schemeClr val="tx1">
                    <a:lumMod val="75000"/>
                    <a:lumOff val="25000"/>
                  </a:schemeClr>
                </a:solidFill>
                <a:cs typeface="+mn-ea"/>
                <a:sym typeface="+mn-lt"/>
              </a:endParaRPr>
            </a:p>
          </p:txBody>
        </p:sp>
      </p:grpSp>
      <p:grpSp>
        <p:nvGrpSpPr>
          <p:cNvPr id="17" name="组合 16">
            <a:extLst>
              <a:ext uri="{FF2B5EF4-FFF2-40B4-BE49-F238E27FC236}">
                <a16:creationId xmlns:a16="http://schemas.microsoft.com/office/drawing/2014/main" id="{2D5498E0-E17D-409C-9B5D-DCD20550DBE7}"/>
              </a:ext>
            </a:extLst>
          </p:cNvPr>
          <p:cNvGrpSpPr/>
          <p:nvPr/>
        </p:nvGrpSpPr>
        <p:grpSpPr>
          <a:xfrm>
            <a:off x="4886696" y="3906137"/>
            <a:ext cx="2424892" cy="2141436"/>
            <a:chOff x="4886696" y="3906137"/>
            <a:chExt cx="2424892" cy="2141436"/>
          </a:xfrm>
        </p:grpSpPr>
        <p:sp>
          <p:nvSpPr>
            <p:cNvPr id="18" name="稻壳儿小白白(http://dwz.cn/Wu2UP)">
              <a:extLst>
                <a:ext uri="{FF2B5EF4-FFF2-40B4-BE49-F238E27FC236}">
                  <a16:creationId xmlns:a16="http://schemas.microsoft.com/office/drawing/2014/main" id="{D45C9A1C-9899-4F00-959F-7590D606D8DC}"/>
                </a:ext>
              </a:extLst>
            </p:cNvPr>
            <p:cNvSpPr>
              <a:spLocks noChangeArrowheads="1"/>
            </p:cNvSpPr>
            <p:nvPr/>
          </p:nvSpPr>
          <p:spPr bwMode="auto">
            <a:xfrm flipV="1">
              <a:off x="5662539" y="3906137"/>
              <a:ext cx="862013" cy="862012"/>
            </a:xfrm>
            <a:prstGeom prst="ellipse">
              <a:avLst/>
            </a:prstGeom>
            <a:solidFill>
              <a:srgbClr val="794C28"/>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19" name="稻壳儿小白白(http://dwz.cn/Wu2UP)">
              <a:extLst>
                <a:ext uri="{FF2B5EF4-FFF2-40B4-BE49-F238E27FC236}">
                  <a16:creationId xmlns:a16="http://schemas.microsoft.com/office/drawing/2014/main" id="{C6893EF9-6D24-41F6-9D1C-339BD563B63A}"/>
                </a:ext>
              </a:extLst>
            </p:cNvPr>
            <p:cNvSpPr/>
            <p:nvPr/>
          </p:nvSpPr>
          <p:spPr bwMode="auto">
            <a:xfrm>
              <a:off x="5880027" y="4179187"/>
              <a:ext cx="376237" cy="384175"/>
            </a:xfrm>
            <a:custGeom>
              <a:avLst/>
              <a:gdLst>
                <a:gd name="T0" fmla="*/ 190536572 w 452"/>
                <a:gd name="T1" fmla="*/ 208133043 h 462"/>
                <a:gd name="T2" fmla="*/ 190536572 w 452"/>
                <a:gd name="T3" fmla="*/ 208133043 h 462"/>
                <a:gd name="T4" fmla="*/ 300701596 w 452"/>
                <a:gd name="T5" fmla="*/ 17978060 h 462"/>
                <a:gd name="T6" fmla="*/ 300701596 w 452"/>
                <a:gd name="T7" fmla="*/ 12446605 h 462"/>
                <a:gd name="T8" fmla="*/ 294466216 w 452"/>
                <a:gd name="T9" fmla="*/ 12446605 h 462"/>
                <a:gd name="T10" fmla="*/ 110165024 w 452"/>
                <a:gd name="T11" fmla="*/ 123081521 h 462"/>
                <a:gd name="T12" fmla="*/ 6235379 w 452"/>
                <a:gd name="T13" fmla="*/ 208133043 h 462"/>
                <a:gd name="T14" fmla="*/ 24249806 w 452"/>
                <a:gd name="T15" fmla="*/ 226802950 h 462"/>
                <a:gd name="T16" fmla="*/ 60972036 w 452"/>
                <a:gd name="T17" fmla="*/ 214356345 h 462"/>
                <a:gd name="T18" fmla="*/ 104622187 w 452"/>
                <a:gd name="T19" fmla="*/ 257227614 h 462"/>
                <a:gd name="T20" fmla="*/ 92150596 w 452"/>
                <a:gd name="T21" fmla="*/ 293875581 h 462"/>
                <a:gd name="T22" fmla="*/ 104622187 w 452"/>
                <a:gd name="T23" fmla="*/ 312545488 h 462"/>
                <a:gd name="T24" fmla="*/ 190536572 w 452"/>
                <a:gd name="T25" fmla="*/ 208133043 h 462"/>
                <a:gd name="T26" fmla="*/ 208550999 w 452"/>
                <a:gd name="T27" fmla="*/ 103720598 h 462"/>
                <a:gd name="T28" fmla="*/ 208550999 w 452"/>
                <a:gd name="T29" fmla="*/ 103720598 h 462"/>
                <a:gd name="T30" fmla="*/ 208550999 w 452"/>
                <a:gd name="T31" fmla="*/ 67072631 h 462"/>
                <a:gd name="T32" fmla="*/ 245272396 w 452"/>
                <a:gd name="T33" fmla="*/ 67072631 h 462"/>
                <a:gd name="T34" fmla="*/ 245272396 w 452"/>
                <a:gd name="T35" fmla="*/ 103720598 h 462"/>
                <a:gd name="T36" fmla="*/ 208550999 w 452"/>
                <a:gd name="T37" fmla="*/ 103720598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lumMod val="95000"/>
              </a:schemeClr>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20" name="TextBox 76">
              <a:extLst>
                <a:ext uri="{FF2B5EF4-FFF2-40B4-BE49-F238E27FC236}">
                  <a16:creationId xmlns:a16="http://schemas.microsoft.com/office/drawing/2014/main" id="{4CF4B24E-85E1-42C9-ACC2-D7E3459EF402}"/>
                </a:ext>
              </a:extLst>
            </p:cNvPr>
            <p:cNvSpPr txBox="1"/>
            <p:nvPr/>
          </p:nvSpPr>
          <p:spPr>
            <a:xfrm>
              <a:off x="5067056" y="4970114"/>
              <a:ext cx="2037685"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文章页</a:t>
              </a:r>
            </a:p>
          </p:txBody>
        </p:sp>
        <p:sp>
          <p:nvSpPr>
            <p:cNvPr id="21" name="文本框 20">
              <a:extLst>
                <a:ext uri="{FF2B5EF4-FFF2-40B4-BE49-F238E27FC236}">
                  <a16:creationId xmlns:a16="http://schemas.microsoft.com/office/drawing/2014/main" id="{7D58060A-2B83-49A9-AE02-31BC65E45F9F}"/>
                </a:ext>
              </a:extLst>
            </p:cNvPr>
            <p:cNvSpPr txBox="1"/>
            <p:nvPr/>
          </p:nvSpPr>
          <p:spPr>
            <a:xfrm>
              <a:off x="4886696" y="5346227"/>
              <a:ext cx="2424892" cy="701346"/>
            </a:xfrm>
            <a:prstGeom prst="rect">
              <a:avLst/>
            </a:prstGeom>
            <a:noFill/>
            <a:effectLst/>
          </p:spPr>
          <p:txBody>
            <a:bodyPr wrap="square" rtlCol="0">
              <a:spAutoFit/>
            </a:bodyPr>
            <a:lstStyle/>
            <a:p>
              <a:pPr algn="ctr">
                <a:lnSpc>
                  <a:spcPct val="130000"/>
                </a:lnSpc>
              </a:pPr>
              <a:r>
                <a:rPr lang="zh-CN" altLang="en-US" sz="1600" b="0" i="0" dirty="0">
                  <a:effectLst/>
                  <a:latin typeface="Segoe WPC"/>
                </a:rPr>
                <a:t>长尾关键词</a:t>
              </a:r>
              <a:r>
                <a:rPr lang="zh-CN" altLang="en-US" sz="1600" dirty="0">
                  <a:latin typeface="Segoe WPC"/>
                </a:rPr>
                <a:t>：春节连休</a:t>
              </a:r>
              <a:r>
                <a:rPr lang="en-US" altLang="zh-CN" sz="1600" dirty="0">
                  <a:latin typeface="Segoe WPC"/>
                </a:rPr>
                <a:t>8</a:t>
              </a:r>
              <a:r>
                <a:rPr lang="zh-CN" altLang="en-US" sz="1600" dirty="0">
                  <a:latin typeface="Segoe WPC"/>
                </a:rPr>
                <a:t>天，除夕不放假</a:t>
              </a:r>
              <a:endParaRPr lang="en-US" altLang="zh-CN" sz="1600" dirty="0">
                <a:cs typeface="+mn-ea"/>
                <a:sym typeface="+mn-lt"/>
              </a:endParaRPr>
            </a:p>
          </p:txBody>
        </p:sp>
      </p:grpSp>
      <p:grpSp>
        <p:nvGrpSpPr>
          <p:cNvPr id="22" name="组合 21">
            <a:extLst>
              <a:ext uri="{FF2B5EF4-FFF2-40B4-BE49-F238E27FC236}">
                <a16:creationId xmlns:a16="http://schemas.microsoft.com/office/drawing/2014/main" id="{5A51A412-A407-43C1-9C97-222F9327422C}"/>
              </a:ext>
            </a:extLst>
          </p:cNvPr>
          <p:cNvGrpSpPr/>
          <p:nvPr/>
        </p:nvGrpSpPr>
        <p:grpSpPr>
          <a:xfrm>
            <a:off x="8383461" y="1267859"/>
            <a:ext cx="2424892" cy="2117439"/>
            <a:chOff x="8383461" y="1543937"/>
            <a:chExt cx="2424892" cy="2117439"/>
          </a:xfrm>
        </p:grpSpPr>
        <p:sp>
          <p:nvSpPr>
            <p:cNvPr id="23" name="稻壳儿小白白(http://dwz.cn/Wu2UP)">
              <a:extLst>
                <a:ext uri="{FF2B5EF4-FFF2-40B4-BE49-F238E27FC236}">
                  <a16:creationId xmlns:a16="http://schemas.microsoft.com/office/drawing/2014/main" id="{3375B26A-F32A-4B7B-869E-525C34A9B473}"/>
                </a:ext>
              </a:extLst>
            </p:cNvPr>
            <p:cNvSpPr>
              <a:spLocks noChangeArrowheads="1"/>
            </p:cNvSpPr>
            <p:nvPr/>
          </p:nvSpPr>
          <p:spPr bwMode="auto">
            <a:xfrm flipV="1">
              <a:off x="9158280" y="1543937"/>
              <a:ext cx="860425" cy="862012"/>
            </a:xfrm>
            <a:prstGeom prst="ellipse">
              <a:avLst/>
            </a:prstGeom>
            <a:solidFill>
              <a:srgbClr val="794C28"/>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24" name="稻壳儿小白白(http://dwz.cn/Wu2UP)">
              <a:extLst>
                <a:ext uri="{FF2B5EF4-FFF2-40B4-BE49-F238E27FC236}">
                  <a16:creationId xmlns:a16="http://schemas.microsoft.com/office/drawing/2014/main" id="{FAC10A4E-2348-4AA2-AF2A-39E0CB60FDF3}"/>
                </a:ext>
              </a:extLst>
            </p:cNvPr>
            <p:cNvSpPr/>
            <p:nvPr/>
          </p:nvSpPr>
          <p:spPr bwMode="auto">
            <a:xfrm>
              <a:off x="9382117" y="1799524"/>
              <a:ext cx="412750" cy="376238"/>
            </a:xfrm>
            <a:custGeom>
              <a:avLst/>
              <a:gdLst>
                <a:gd name="T0" fmla="*/ 170356126 w 497"/>
                <a:gd name="T1" fmla="*/ 189844534 h 452"/>
                <a:gd name="T2" fmla="*/ 170356126 w 497"/>
                <a:gd name="T3" fmla="*/ 189844534 h 452"/>
                <a:gd name="T4" fmla="*/ 250361527 w 497"/>
                <a:gd name="T5" fmla="*/ 159359267 h 452"/>
                <a:gd name="T6" fmla="*/ 232429740 w 497"/>
                <a:gd name="T7" fmla="*/ 104622465 h 452"/>
                <a:gd name="T8" fmla="*/ 170356126 w 497"/>
                <a:gd name="T9" fmla="*/ 128873168 h 452"/>
                <a:gd name="T10" fmla="*/ 115869804 w 497"/>
                <a:gd name="T11" fmla="*/ 104622465 h 452"/>
                <a:gd name="T12" fmla="*/ 91730158 w 497"/>
                <a:gd name="T13" fmla="*/ 159359267 h 452"/>
                <a:gd name="T14" fmla="*/ 170356126 w 497"/>
                <a:gd name="T15" fmla="*/ 189844534 h 452"/>
                <a:gd name="T16" fmla="*/ 170356126 w 497"/>
                <a:gd name="T17" fmla="*/ 73443822 h 452"/>
                <a:gd name="T18" fmla="*/ 170356126 w 497"/>
                <a:gd name="T19" fmla="*/ 73443822 h 452"/>
                <a:gd name="T20" fmla="*/ 213117691 w 497"/>
                <a:gd name="T21" fmla="*/ 60972198 h 452"/>
                <a:gd name="T22" fmla="*/ 195875205 w 497"/>
                <a:gd name="T23" fmla="*/ 11779080 h 452"/>
                <a:gd name="T24" fmla="*/ 170356126 w 497"/>
                <a:gd name="T25" fmla="*/ 0 h 452"/>
                <a:gd name="T26" fmla="*/ 146216480 w 497"/>
                <a:gd name="T27" fmla="*/ 11779080 h 452"/>
                <a:gd name="T28" fmla="*/ 128284693 w 497"/>
                <a:gd name="T29" fmla="*/ 60972198 h 452"/>
                <a:gd name="T30" fmla="*/ 170356126 w 497"/>
                <a:gd name="T31" fmla="*/ 73443822 h 452"/>
                <a:gd name="T32" fmla="*/ 323469767 w 497"/>
                <a:gd name="T33" fmla="*/ 208552386 h 452"/>
                <a:gd name="T34" fmla="*/ 323469767 w 497"/>
                <a:gd name="T35" fmla="*/ 208552386 h 452"/>
                <a:gd name="T36" fmla="*/ 256569386 w 497"/>
                <a:gd name="T37" fmla="*/ 184301683 h 452"/>
                <a:gd name="T38" fmla="*/ 262776415 w 497"/>
                <a:gd name="T39" fmla="*/ 202316158 h 452"/>
                <a:gd name="T40" fmla="*/ 170356126 w 497"/>
                <a:gd name="T41" fmla="*/ 239038485 h 452"/>
                <a:gd name="T42" fmla="*/ 79316100 w 497"/>
                <a:gd name="T43" fmla="*/ 202316158 h 452"/>
                <a:gd name="T44" fmla="*/ 85523129 w 497"/>
                <a:gd name="T45" fmla="*/ 184301683 h 452"/>
                <a:gd name="T46" fmla="*/ 17932617 w 497"/>
                <a:gd name="T47" fmla="*/ 208552386 h 452"/>
                <a:gd name="T48" fmla="*/ 17932617 w 497"/>
                <a:gd name="T49" fmla="*/ 239038485 h 452"/>
                <a:gd name="T50" fmla="*/ 140009451 w 497"/>
                <a:gd name="T51" fmla="*/ 300703227 h 452"/>
                <a:gd name="T52" fmla="*/ 201392933 w 497"/>
                <a:gd name="T53" fmla="*/ 300703227 h 452"/>
                <a:gd name="T54" fmla="*/ 323469767 w 497"/>
                <a:gd name="T55" fmla="*/ 239038485 h 452"/>
                <a:gd name="T56" fmla="*/ 323469767 w 497"/>
                <a:gd name="T57" fmla="*/ 208552386 h 4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7" h="452">
                  <a:moveTo>
                    <a:pt x="247" y="274"/>
                  </a:moveTo>
                  <a:lnTo>
                    <a:pt x="247" y="274"/>
                  </a:lnTo>
                  <a:cubicBezTo>
                    <a:pt x="309" y="274"/>
                    <a:pt x="354" y="257"/>
                    <a:pt x="363" y="230"/>
                  </a:cubicBezTo>
                  <a:cubicBezTo>
                    <a:pt x="354" y="204"/>
                    <a:pt x="345" y="177"/>
                    <a:pt x="337" y="151"/>
                  </a:cubicBezTo>
                  <a:cubicBezTo>
                    <a:pt x="328" y="168"/>
                    <a:pt x="292" y="186"/>
                    <a:pt x="247" y="186"/>
                  </a:cubicBezTo>
                  <a:cubicBezTo>
                    <a:pt x="203" y="186"/>
                    <a:pt x="168" y="168"/>
                    <a:pt x="168" y="151"/>
                  </a:cubicBezTo>
                  <a:cubicBezTo>
                    <a:pt x="150" y="177"/>
                    <a:pt x="141" y="204"/>
                    <a:pt x="133" y="230"/>
                  </a:cubicBezTo>
                  <a:cubicBezTo>
                    <a:pt x="141" y="257"/>
                    <a:pt x="186" y="274"/>
                    <a:pt x="247" y="274"/>
                  </a:cubicBezTo>
                  <a:close/>
                  <a:moveTo>
                    <a:pt x="247" y="106"/>
                  </a:moveTo>
                  <a:lnTo>
                    <a:pt x="247" y="106"/>
                  </a:lnTo>
                  <a:cubicBezTo>
                    <a:pt x="274" y="106"/>
                    <a:pt x="300" y="97"/>
                    <a:pt x="309" y="88"/>
                  </a:cubicBezTo>
                  <a:cubicBezTo>
                    <a:pt x="300" y="62"/>
                    <a:pt x="292" y="35"/>
                    <a:pt x="284" y="17"/>
                  </a:cubicBezTo>
                  <a:cubicBezTo>
                    <a:pt x="284" y="8"/>
                    <a:pt x="265" y="0"/>
                    <a:pt x="247" y="0"/>
                  </a:cubicBezTo>
                  <a:cubicBezTo>
                    <a:pt x="230" y="0"/>
                    <a:pt x="212" y="8"/>
                    <a:pt x="212" y="17"/>
                  </a:cubicBezTo>
                  <a:cubicBezTo>
                    <a:pt x="203" y="35"/>
                    <a:pt x="194" y="62"/>
                    <a:pt x="186" y="88"/>
                  </a:cubicBezTo>
                  <a:cubicBezTo>
                    <a:pt x="194" y="97"/>
                    <a:pt x="221" y="106"/>
                    <a:pt x="247" y="106"/>
                  </a:cubicBezTo>
                  <a:close/>
                  <a:moveTo>
                    <a:pt x="469" y="301"/>
                  </a:moveTo>
                  <a:lnTo>
                    <a:pt x="469" y="301"/>
                  </a:lnTo>
                  <a:cubicBezTo>
                    <a:pt x="372" y="266"/>
                    <a:pt x="372" y="266"/>
                    <a:pt x="372" y="266"/>
                  </a:cubicBezTo>
                  <a:cubicBezTo>
                    <a:pt x="381" y="292"/>
                    <a:pt x="381" y="292"/>
                    <a:pt x="381" y="292"/>
                  </a:cubicBezTo>
                  <a:cubicBezTo>
                    <a:pt x="381" y="327"/>
                    <a:pt x="319" y="345"/>
                    <a:pt x="247" y="345"/>
                  </a:cubicBezTo>
                  <a:cubicBezTo>
                    <a:pt x="177" y="345"/>
                    <a:pt x="115" y="327"/>
                    <a:pt x="115" y="292"/>
                  </a:cubicBezTo>
                  <a:cubicBezTo>
                    <a:pt x="124" y="266"/>
                    <a:pt x="124" y="266"/>
                    <a:pt x="124" y="266"/>
                  </a:cubicBezTo>
                  <a:cubicBezTo>
                    <a:pt x="26" y="301"/>
                    <a:pt x="26" y="301"/>
                    <a:pt x="26" y="301"/>
                  </a:cubicBezTo>
                  <a:cubicBezTo>
                    <a:pt x="0" y="310"/>
                    <a:pt x="0" y="327"/>
                    <a:pt x="26" y="345"/>
                  </a:cubicBezTo>
                  <a:cubicBezTo>
                    <a:pt x="203" y="434"/>
                    <a:pt x="203" y="434"/>
                    <a:pt x="203" y="434"/>
                  </a:cubicBezTo>
                  <a:cubicBezTo>
                    <a:pt x="230" y="451"/>
                    <a:pt x="265" y="451"/>
                    <a:pt x="292" y="434"/>
                  </a:cubicBezTo>
                  <a:cubicBezTo>
                    <a:pt x="469" y="345"/>
                    <a:pt x="469" y="345"/>
                    <a:pt x="469" y="345"/>
                  </a:cubicBezTo>
                  <a:cubicBezTo>
                    <a:pt x="496" y="327"/>
                    <a:pt x="496" y="310"/>
                    <a:pt x="469" y="301"/>
                  </a:cubicBezTo>
                  <a:close/>
                </a:path>
              </a:pathLst>
            </a:custGeom>
            <a:solidFill>
              <a:schemeClr val="bg1"/>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25" name="TextBox 76">
              <a:extLst>
                <a:ext uri="{FF2B5EF4-FFF2-40B4-BE49-F238E27FC236}">
                  <a16:creationId xmlns:a16="http://schemas.microsoft.com/office/drawing/2014/main" id="{6BCC235C-27E4-4B3B-A051-7684781C8680}"/>
                </a:ext>
              </a:extLst>
            </p:cNvPr>
            <p:cNvSpPr txBox="1"/>
            <p:nvPr/>
          </p:nvSpPr>
          <p:spPr>
            <a:xfrm>
              <a:off x="8727806" y="2583917"/>
              <a:ext cx="1733670"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栏目页</a:t>
              </a:r>
            </a:p>
          </p:txBody>
        </p:sp>
        <p:sp>
          <p:nvSpPr>
            <p:cNvPr id="26" name="文本框 25">
              <a:extLst>
                <a:ext uri="{FF2B5EF4-FFF2-40B4-BE49-F238E27FC236}">
                  <a16:creationId xmlns:a16="http://schemas.microsoft.com/office/drawing/2014/main" id="{79116290-F451-4CA3-A29B-A3EDA8FCCB26}"/>
                </a:ext>
              </a:extLst>
            </p:cNvPr>
            <p:cNvSpPr txBox="1"/>
            <p:nvPr/>
          </p:nvSpPr>
          <p:spPr>
            <a:xfrm>
              <a:off x="8383461" y="2960030"/>
              <a:ext cx="2424892" cy="701346"/>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中尾关键词：汽车报价、手机测评</a:t>
              </a:r>
              <a:endParaRPr lang="en-US" altLang="zh-CN" sz="1600" dirty="0">
                <a:solidFill>
                  <a:schemeClr val="tx1">
                    <a:lumMod val="75000"/>
                    <a:lumOff val="25000"/>
                  </a:schemeClr>
                </a:solidFill>
                <a:cs typeface="+mn-ea"/>
                <a:sym typeface="+mn-lt"/>
              </a:endParaRPr>
            </a:p>
          </p:txBody>
        </p:sp>
      </p:grpSp>
      <p:grpSp>
        <p:nvGrpSpPr>
          <p:cNvPr id="27" name="组合 26">
            <a:extLst>
              <a:ext uri="{FF2B5EF4-FFF2-40B4-BE49-F238E27FC236}">
                <a16:creationId xmlns:a16="http://schemas.microsoft.com/office/drawing/2014/main" id="{2DB246B5-5A2A-46EF-A77F-3C94A8097797}"/>
              </a:ext>
            </a:extLst>
          </p:cNvPr>
          <p:cNvGrpSpPr/>
          <p:nvPr/>
        </p:nvGrpSpPr>
        <p:grpSpPr>
          <a:xfrm>
            <a:off x="8383461" y="3906137"/>
            <a:ext cx="2424892" cy="3101699"/>
            <a:chOff x="8383461" y="3906137"/>
            <a:chExt cx="2424892" cy="3101699"/>
          </a:xfrm>
        </p:grpSpPr>
        <p:sp>
          <p:nvSpPr>
            <p:cNvPr id="28" name="稻壳儿小白白(http://dwz.cn/Wu2UP)">
              <a:extLst>
                <a:ext uri="{FF2B5EF4-FFF2-40B4-BE49-F238E27FC236}">
                  <a16:creationId xmlns:a16="http://schemas.microsoft.com/office/drawing/2014/main" id="{0737BFBE-CE1C-4004-B7CC-09068B54A7A2}"/>
                </a:ext>
              </a:extLst>
            </p:cNvPr>
            <p:cNvSpPr>
              <a:spLocks noChangeArrowheads="1"/>
            </p:cNvSpPr>
            <p:nvPr/>
          </p:nvSpPr>
          <p:spPr bwMode="auto">
            <a:xfrm flipV="1">
              <a:off x="9158280" y="3906137"/>
              <a:ext cx="860425" cy="862012"/>
            </a:xfrm>
            <a:prstGeom prst="ellipse">
              <a:avLst/>
            </a:prstGeom>
            <a:solidFill>
              <a:srgbClr val="D3A177"/>
            </a:solidFill>
            <a:ln w="28575">
              <a:noFill/>
            </a:ln>
            <a:effectLst>
              <a:outerShdw blurRad="50800" dist="38100" dir="8100000" algn="tr" rotWithShape="0">
                <a:prstClr val="black">
                  <a:alpha val="40000"/>
                </a:prstClr>
              </a:outerShdw>
            </a:effectLst>
          </p:spPr>
          <p:txBody>
            <a:bodyPr anchor="ctr"/>
            <a:lstStyle/>
            <a:p>
              <a:pPr algn="ctr"/>
              <a:endParaRPr lang="ru-RU" altLang="en-US" sz="3600">
                <a:solidFill>
                  <a:schemeClr val="tx1">
                    <a:lumMod val="75000"/>
                    <a:lumOff val="25000"/>
                  </a:schemeClr>
                </a:solidFill>
                <a:cs typeface="+mn-ea"/>
                <a:sym typeface="+mn-lt"/>
              </a:endParaRPr>
            </a:p>
          </p:txBody>
        </p:sp>
        <p:sp>
          <p:nvSpPr>
            <p:cNvPr id="29" name="稻壳儿小白白(http://dwz.cn/Wu2UP)">
              <a:extLst>
                <a:ext uri="{FF2B5EF4-FFF2-40B4-BE49-F238E27FC236}">
                  <a16:creationId xmlns:a16="http://schemas.microsoft.com/office/drawing/2014/main" id="{01748371-C584-45DA-86CC-E304AA3997AE}"/>
                </a:ext>
              </a:extLst>
            </p:cNvPr>
            <p:cNvSpPr/>
            <p:nvPr/>
          </p:nvSpPr>
          <p:spPr bwMode="auto">
            <a:xfrm>
              <a:off x="9382117" y="4139499"/>
              <a:ext cx="412750" cy="369888"/>
            </a:xfrm>
            <a:custGeom>
              <a:avLst/>
              <a:gdLst>
                <a:gd name="T0" fmla="*/ 305537980 w 497"/>
                <a:gd name="T1" fmla="*/ 48581956 h 444"/>
                <a:gd name="T2" fmla="*/ 305537980 w 497"/>
                <a:gd name="T3" fmla="*/ 48581956 h 444"/>
                <a:gd name="T4" fmla="*/ 293813222 w 497"/>
                <a:gd name="T5" fmla="*/ 48581956 h 444"/>
                <a:gd name="T6" fmla="*/ 293813222 w 497"/>
                <a:gd name="T7" fmla="*/ 307452738 h 444"/>
                <a:gd name="T8" fmla="*/ 305537980 w 497"/>
                <a:gd name="T9" fmla="*/ 307452738 h 444"/>
                <a:gd name="T10" fmla="*/ 342092515 w 497"/>
                <a:gd name="T11" fmla="*/ 276221362 h 444"/>
                <a:gd name="T12" fmla="*/ 342092515 w 497"/>
                <a:gd name="T13" fmla="*/ 86058942 h 444"/>
                <a:gd name="T14" fmla="*/ 305537980 w 497"/>
                <a:gd name="T15" fmla="*/ 48581956 h 444"/>
                <a:gd name="T16" fmla="*/ 0 w 497"/>
                <a:gd name="T17" fmla="*/ 86058942 h 444"/>
                <a:gd name="T18" fmla="*/ 0 w 497"/>
                <a:gd name="T19" fmla="*/ 86058942 h 444"/>
                <a:gd name="T20" fmla="*/ 0 w 497"/>
                <a:gd name="T21" fmla="*/ 276221362 h 444"/>
                <a:gd name="T22" fmla="*/ 36554535 w 497"/>
                <a:gd name="T23" fmla="*/ 307452738 h 444"/>
                <a:gd name="T24" fmla="*/ 48968594 w 497"/>
                <a:gd name="T25" fmla="*/ 307452738 h 444"/>
                <a:gd name="T26" fmla="*/ 48968594 w 497"/>
                <a:gd name="T27" fmla="*/ 48581956 h 444"/>
                <a:gd name="T28" fmla="*/ 36554535 w 497"/>
                <a:gd name="T29" fmla="*/ 48581956 h 444"/>
                <a:gd name="T30" fmla="*/ 0 w 497"/>
                <a:gd name="T31" fmla="*/ 86058942 h 444"/>
                <a:gd name="T32" fmla="*/ 232429740 w 497"/>
                <a:gd name="T33" fmla="*/ 18044536 h 444"/>
                <a:gd name="T34" fmla="*/ 232429740 w 497"/>
                <a:gd name="T35" fmla="*/ 18044536 h 444"/>
                <a:gd name="T36" fmla="*/ 171046258 w 497"/>
                <a:gd name="T37" fmla="*/ 0 h 444"/>
                <a:gd name="T38" fmla="*/ 110352076 w 497"/>
                <a:gd name="T39" fmla="*/ 18044536 h 444"/>
                <a:gd name="T40" fmla="*/ 110352076 w 497"/>
                <a:gd name="T41" fmla="*/ 48581956 h 444"/>
                <a:gd name="T42" fmla="*/ 73798371 w 497"/>
                <a:gd name="T43" fmla="*/ 48581956 h 444"/>
                <a:gd name="T44" fmla="*/ 73798371 w 497"/>
                <a:gd name="T45" fmla="*/ 307452738 h 444"/>
                <a:gd name="T46" fmla="*/ 268983445 w 497"/>
                <a:gd name="T47" fmla="*/ 307452738 h 444"/>
                <a:gd name="T48" fmla="*/ 268983445 w 497"/>
                <a:gd name="T49" fmla="*/ 48581956 h 444"/>
                <a:gd name="T50" fmla="*/ 232429740 w 497"/>
                <a:gd name="T51" fmla="*/ 48581956 h 444"/>
                <a:gd name="T52" fmla="*/ 232429740 w 497"/>
                <a:gd name="T53" fmla="*/ 18044536 h 444"/>
                <a:gd name="T54" fmla="*/ 207599962 w 497"/>
                <a:gd name="T55" fmla="*/ 48581956 h 444"/>
                <a:gd name="T56" fmla="*/ 207599962 w 497"/>
                <a:gd name="T57" fmla="*/ 48581956 h 444"/>
                <a:gd name="T58" fmla="*/ 134491722 w 497"/>
                <a:gd name="T59" fmla="*/ 48581956 h 444"/>
                <a:gd name="T60" fmla="*/ 134491722 w 497"/>
                <a:gd name="T61" fmla="*/ 30537420 h 444"/>
                <a:gd name="T62" fmla="*/ 171046258 w 497"/>
                <a:gd name="T63" fmla="*/ 18044536 h 444"/>
                <a:gd name="T64" fmla="*/ 207599962 w 497"/>
                <a:gd name="T65" fmla="*/ 30537420 h 444"/>
                <a:gd name="T66" fmla="*/ 207599962 w 497"/>
                <a:gd name="T67" fmla="*/ 48581956 h 4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lumMod val="95000"/>
              </a:schemeClr>
            </a:solidFill>
            <a:ln>
              <a:noFill/>
            </a:ln>
          </p:spPr>
          <p:txBody>
            <a:bodyPr wrap="none" anchor="ctr"/>
            <a:lstStyle/>
            <a:p>
              <a:endParaRPr lang="zh-CN" altLang="en-US" sz="2400">
                <a:solidFill>
                  <a:schemeClr val="tx1">
                    <a:lumMod val="75000"/>
                    <a:lumOff val="25000"/>
                  </a:schemeClr>
                </a:solidFill>
                <a:cs typeface="+mn-ea"/>
                <a:sym typeface="+mn-lt"/>
              </a:endParaRPr>
            </a:p>
          </p:txBody>
        </p:sp>
        <p:sp>
          <p:nvSpPr>
            <p:cNvPr id="30" name="TextBox 76">
              <a:extLst>
                <a:ext uri="{FF2B5EF4-FFF2-40B4-BE49-F238E27FC236}">
                  <a16:creationId xmlns:a16="http://schemas.microsoft.com/office/drawing/2014/main" id="{E07921A3-E703-418F-8141-C944EA90A29B}"/>
                </a:ext>
              </a:extLst>
            </p:cNvPr>
            <p:cNvSpPr txBox="1"/>
            <p:nvPr/>
          </p:nvSpPr>
          <p:spPr>
            <a:xfrm>
              <a:off x="8566353" y="4970114"/>
              <a:ext cx="2238248" cy="461665"/>
            </a:xfrm>
            <a:prstGeom prst="rect">
              <a:avLst/>
            </a:prstGeom>
            <a:noFill/>
            <a:effectLst/>
          </p:spPr>
          <p:txBody>
            <a:bodyPr wrap="square" rtlCol="0">
              <a:spAutoFit/>
            </a:bodyPr>
            <a:lstStyle/>
            <a:p>
              <a:pPr algn="ctr"/>
              <a:r>
                <a:rPr lang="zh-CN" altLang="en-US" sz="2400" dirty="0">
                  <a:solidFill>
                    <a:schemeClr val="tx1">
                      <a:lumMod val="75000"/>
                      <a:lumOff val="25000"/>
                    </a:schemeClr>
                  </a:solidFill>
                  <a:cs typeface="+mn-ea"/>
                  <a:sym typeface="+mn-lt"/>
                </a:rPr>
                <a:t>站内链接策略</a:t>
              </a:r>
            </a:p>
          </p:txBody>
        </p:sp>
        <p:sp>
          <p:nvSpPr>
            <p:cNvPr id="31" name="文本框 30">
              <a:extLst>
                <a:ext uri="{FF2B5EF4-FFF2-40B4-BE49-F238E27FC236}">
                  <a16:creationId xmlns:a16="http://schemas.microsoft.com/office/drawing/2014/main" id="{A34B123C-465D-4841-A7A2-679038EF1251}"/>
                </a:ext>
              </a:extLst>
            </p:cNvPr>
            <p:cNvSpPr txBox="1"/>
            <p:nvPr/>
          </p:nvSpPr>
          <p:spPr>
            <a:xfrm>
              <a:off x="8383461" y="5346227"/>
              <a:ext cx="2424892" cy="1661609"/>
            </a:xfrm>
            <a:prstGeom prst="rect">
              <a:avLst/>
            </a:prstGeom>
            <a:noFill/>
            <a:effectLst/>
          </p:spPr>
          <p:txBody>
            <a:bodyPr wrap="square" rtlCol="0">
              <a:spAutoFit/>
            </a:bodyPr>
            <a:lstStyle/>
            <a:p>
              <a:pPr algn="ctr">
                <a:lnSpc>
                  <a:spcPct val="130000"/>
                </a:lnSpc>
              </a:pPr>
              <a:r>
                <a:rPr lang="zh-CN" altLang="en-US" sz="1600" dirty="0">
                  <a:solidFill>
                    <a:schemeClr val="tx1">
                      <a:lumMod val="75000"/>
                      <a:lumOff val="25000"/>
                    </a:schemeClr>
                  </a:solidFill>
                  <a:cs typeface="+mn-ea"/>
                  <a:sym typeface="+mn-lt"/>
                </a:rPr>
                <a:t>文章页</a:t>
              </a:r>
              <a:r>
                <a:rPr lang="en-US" altLang="zh-CN" sz="1600" dirty="0">
                  <a:solidFill>
                    <a:schemeClr val="tx1">
                      <a:lumMod val="75000"/>
                      <a:lumOff val="25000"/>
                    </a:schemeClr>
                  </a:solidFill>
                  <a:cs typeface="+mn-ea"/>
                  <a:sym typeface="+mn-lt"/>
                </a:rPr>
                <a:t>-&gt;</a:t>
              </a:r>
              <a:r>
                <a:rPr lang="zh-CN" altLang="en-US" sz="1600" dirty="0">
                  <a:solidFill>
                    <a:schemeClr val="tx1">
                      <a:lumMod val="75000"/>
                      <a:lumOff val="25000"/>
                    </a:schemeClr>
                  </a:solidFill>
                  <a:cs typeface="+mn-ea"/>
                  <a:sym typeface="+mn-lt"/>
                </a:rPr>
                <a:t>专题页</a:t>
              </a:r>
              <a:r>
                <a:rPr lang="en-US" altLang="zh-CN" sz="1600" dirty="0">
                  <a:solidFill>
                    <a:schemeClr val="tx1">
                      <a:lumMod val="75000"/>
                      <a:lumOff val="25000"/>
                    </a:schemeClr>
                  </a:solidFill>
                  <a:cs typeface="+mn-ea"/>
                  <a:sym typeface="+mn-lt"/>
                </a:rPr>
                <a:t>-&gt;</a:t>
              </a:r>
              <a:r>
                <a:rPr lang="zh-CN" altLang="en-US" sz="1600" dirty="0">
                  <a:solidFill>
                    <a:schemeClr val="tx1">
                      <a:lumMod val="75000"/>
                      <a:lumOff val="25000"/>
                    </a:schemeClr>
                  </a:solidFill>
                  <a:cs typeface="+mn-ea"/>
                  <a:sym typeface="+mn-lt"/>
                </a:rPr>
                <a:t>文章、栏目</a:t>
              </a:r>
              <a:endParaRPr lang="en-US" altLang="zh-CN" sz="1600" dirty="0">
                <a:solidFill>
                  <a:schemeClr val="tx1">
                    <a:lumMod val="75000"/>
                    <a:lumOff val="25000"/>
                  </a:schemeClr>
                </a:solidFill>
                <a:cs typeface="+mn-ea"/>
                <a:sym typeface="+mn-lt"/>
              </a:endParaRPr>
            </a:p>
            <a:p>
              <a:pPr algn="ctr">
                <a:lnSpc>
                  <a:spcPct val="130000"/>
                </a:lnSpc>
              </a:pPr>
              <a:r>
                <a:rPr lang="zh-CN" altLang="en-US" sz="1600" dirty="0">
                  <a:solidFill>
                    <a:schemeClr val="tx1">
                      <a:lumMod val="75000"/>
                      <a:lumOff val="25000"/>
                    </a:schemeClr>
                  </a:solidFill>
                  <a:cs typeface="+mn-ea"/>
                  <a:sym typeface="+mn-lt"/>
                </a:rPr>
                <a:t>栏目</a:t>
              </a:r>
              <a:r>
                <a:rPr lang="en-US" altLang="zh-CN" sz="1600" dirty="0">
                  <a:solidFill>
                    <a:schemeClr val="tx1">
                      <a:lumMod val="75000"/>
                      <a:lumOff val="25000"/>
                    </a:schemeClr>
                  </a:solidFill>
                  <a:cs typeface="+mn-ea"/>
                  <a:sym typeface="+mn-lt"/>
                </a:rPr>
                <a:t>-&gt;</a:t>
              </a:r>
              <a:r>
                <a:rPr lang="zh-CN" altLang="en-US" sz="1600" dirty="0">
                  <a:solidFill>
                    <a:schemeClr val="tx1">
                      <a:lumMod val="75000"/>
                      <a:lumOff val="25000"/>
                    </a:schemeClr>
                  </a:solidFill>
                  <a:cs typeface="+mn-ea"/>
                  <a:sym typeface="+mn-lt"/>
                </a:rPr>
                <a:t>文章、专题，</a:t>
              </a:r>
              <a:endParaRPr lang="en-US" altLang="zh-CN" sz="1600" dirty="0">
                <a:solidFill>
                  <a:schemeClr val="tx1">
                    <a:lumMod val="75000"/>
                    <a:lumOff val="25000"/>
                  </a:schemeClr>
                </a:solidFill>
                <a:cs typeface="+mn-ea"/>
                <a:sym typeface="+mn-lt"/>
              </a:endParaRPr>
            </a:p>
            <a:p>
              <a:pPr algn="ctr">
                <a:lnSpc>
                  <a:spcPct val="130000"/>
                </a:lnSpc>
              </a:pPr>
              <a:r>
                <a:rPr lang="zh-CN" altLang="en-US" sz="1600" dirty="0">
                  <a:solidFill>
                    <a:schemeClr val="tx1">
                      <a:lumMod val="75000"/>
                      <a:lumOff val="25000"/>
                    </a:schemeClr>
                  </a:solidFill>
                  <a:cs typeface="+mn-ea"/>
                  <a:sym typeface="+mn-lt"/>
                </a:rPr>
                <a:t>频道页</a:t>
              </a:r>
              <a:r>
                <a:rPr lang="en-US" altLang="zh-CN" sz="1600" dirty="0">
                  <a:solidFill>
                    <a:schemeClr val="tx1">
                      <a:lumMod val="75000"/>
                      <a:lumOff val="25000"/>
                    </a:schemeClr>
                  </a:solidFill>
                  <a:cs typeface="+mn-ea"/>
                  <a:sym typeface="+mn-lt"/>
                </a:rPr>
                <a:t>-&gt;</a:t>
              </a:r>
              <a:r>
                <a:rPr lang="zh-CN" altLang="en-US" sz="1600" dirty="0">
                  <a:solidFill>
                    <a:schemeClr val="tx1">
                      <a:lumMod val="75000"/>
                      <a:lumOff val="25000"/>
                    </a:schemeClr>
                  </a:solidFill>
                  <a:cs typeface="+mn-ea"/>
                  <a:sym typeface="+mn-lt"/>
                </a:rPr>
                <a:t>栏目、文章</a:t>
              </a:r>
              <a:endParaRPr lang="en-US" altLang="zh-CN" sz="1600" dirty="0">
                <a:solidFill>
                  <a:schemeClr val="tx1">
                    <a:lumMod val="75000"/>
                    <a:lumOff val="25000"/>
                  </a:schemeClr>
                </a:solidFill>
                <a:cs typeface="+mn-ea"/>
                <a:sym typeface="+mn-lt"/>
              </a:endParaRPr>
            </a:p>
            <a:p>
              <a:pPr algn="ctr">
                <a:lnSpc>
                  <a:spcPct val="130000"/>
                </a:lnSpc>
              </a:pPr>
              <a:endParaRPr lang="en-US" altLang="zh-CN" sz="1600" dirty="0">
                <a:solidFill>
                  <a:schemeClr val="tx1">
                    <a:lumMod val="75000"/>
                    <a:lumOff val="25000"/>
                  </a:schemeClr>
                </a:solidFill>
                <a:cs typeface="+mn-ea"/>
                <a:sym typeface="+mn-lt"/>
              </a:endParaRPr>
            </a:p>
          </p:txBody>
        </p:sp>
      </p:grpSp>
      <p:sp>
        <p:nvSpPr>
          <p:cNvPr id="32" name="文本框 31">
            <a:extLst>
              <a:ext uri="{FF2B5EF4-FFF2-40B4-BE49-F238E27FC236}">
                <a16:creationId xmlns:a16="http://schemas.microsoft.com/office/drawing/2014/main" id="{E5EA6B31-DC27-445E-AA06-7911F5AD4AC6}"/>
              </a:ext>
            </a:extLst>
          </p:cNvPr>
          <p:cNvSpPr txBox="1"/>
          <p:nvPr/>
        </p:nvSpPr>
        <p:spPr>
          <a:xfrm>
            <a:off x="4519582" y="216132"/>
            <a:ext cx="2935399" cy="523220"/>
          </a:xfrm>
          <a:prstGeom prst="rect">
            <a:avLst/>
          </a:prstGeom>
          <a:noFill/>
        </p:spPr>
        <p:txBody>
          <a:bodyPr wrap="square" rtlCol="0">
            <a:spAutoFit/>
          </a:bodyPr>
          <a:lstStyle/>
          <a:p>
            <a:pPr algn="dist"/>
            <a:r>
              <a:rPr lang="zh-CN" altLang="en-US" sz="2800" dirty="0">
                <a:solidFill>
                  <a:srgbClr val="794C28"/>
                </a:solidFill>
                <a:cs typeface="+mn-ea"/>
                <a:sym typeface="+mn-lt"/>
              </a:rPr>
              <a:t>大型门户网站</a:t>
            </a:r>
          </a:p>
        </p:txBody>
      </p:sp>
    </p:spTree>
    <p:extLst>
      <p:ext uri="{BB962C8B-B14F-4D97-AF65-F5344CB8AC3E}">
        <p14:creationId xmlns:p14="http://schemas.microsoft.com/office/powerpoint/2010/main" val="26135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1FD428-B480-458D-932D-80779CDF9BB8}"/>
              </a:ext>
            </a:extLst>
          </p:cNvPr>
          <p:cNvSpPr/>
          <p:nvPr/>
        </p:nvSpPr>
        <p:spPr>
          <a:xfrm>
            <a:off x="1056234" y="2302385"/>
            <a:ext cx="2127697" cy="2127697"/>
          </a:xfrm>
          <a:prstGeom prst="ellipse">
            <a:avLst/>
          </a:prstGeom>
          <a:blipFill>
            <a:blip r:embed="rId3" cstate="screen">
              <a:extLst>
                <a:ext uri="{28A0092B-C50C-407E-A947-70E740481C1C}">
                  <a14:useLocalDpi xmlns:a14="http://schemas.microsoft.com/office/drawing/2010/main"/>
                </a:ext>
              </a:extLst>
            </a:blip>
            <a:stretch>
              <a:fillRect/>
            </a:stretch>
          </a:blip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lumMod val="95000"/>
                </a:prstClr>
              </a:solidFill>
              <a:cs typeface="+mn-ea"/>
              <a:sym typeface="+mn-lt"/>
            </a:endParaRPr>
          </a:p>
        </p:txBody>
      </p:sp>
      <p:sp>
        <p:nvSpPr>
          <p:cNvPr id="3" name="Rectangle 5">
            <a:extLst>
              <a:ext uri="{FF2B5EF4-FFF2-40B4-BE49-F238E27FC236}">
                <a16:creationId xmlns:a16="http://schemas.microsoft.com/office/drawing/2014/main" id="{047BAA8D-ACBD-488E-9AE1-71EB95A9FD43}"/>
              </a:ext>
            </a:extLst>
          </p:cNvPr>
          <p:cNvSpPr/>
          <p:nvPr/>
        </p:nvSpPr>
        <p:spPr>
          <a:xfrm>
            <a:off x="3711241" y="2302385"/>
            <a:ext cx="2127697" cy="2127697"/>
          </a:xfrm>
          <a:prstGeom prst="ellipse">
            <a:avLst/>
          </a:prstGeom>
          <a:blipFill>
            <a:blip r:embed="rId4" cstate="screen">
              <a:extLst>
                <a:ext uri="{28A0092B-C50C-407E-A947-70E740481C1C}">
                  <a14:useLocalDpi xmlns:a14="http://schemas.microsoft.com/office/drawing/2010/main"/>
                </a:ext>
              </a:extLst>
            </a:blip>
            <a:stretch>
              <a:fillRect/>
            </a:stretch>
          </a:blip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lumMod val="95000"/>
                </a:prstClr>
              </a:solidFill>
              <a:cs typeface="+mn-ea"/>
              <a:sym typeface="+mn-lt"/>
            </a:endParaRPr>
          </a:p>
        </p:txBody>
      </p:sp>
      <p:sp>
        <p:nvSpPr>
          <p:cNvPr id="4" name="Rectangle 6">
            <a:extLst>
              <a:ext uri="{FF2B5EF4-FFF2-40B4-BE49-F238E27FC236}">
                <a16:creationId xmlns:a16="http://schemas.microsoft.com/office/drawing/2014/main" id="{BDC23B95-D179-42E0-874A-10FEA9BB492E}"/>
              </a:ext>
            </a:extLst>
          </p:cNvPr>
          <p:cNvSpPr/>
          <p:nvPr/>
        </p:nvSpPr>
        <p:spPr>
          <a:xfrm>
            <a:off x="6366248" y="2304074"/>
            <a:ext cx="2127697" cy="2127697"/>
          </a:xfrm>
          <a:prstGeom prst="ellipse">
            <a:avLst/>
          </a:prstGeom>
          <a:blipFill>
            <a:blip r:embed="rId5" cstate="screen">
              <a:extLst>
                <a:ext uri="{28A0092B-C50C-407E-A947-70E740481C1C}">
                  <a14:useLocalDpi xmlns:a14="http://schemas.microsoft.com/office/drawing/2010/main"/>
                </a:ext>
              </a:extLst>
            </a:blip>
            <a:stretch>
              <a:fillRect/>
            </a:stretch>
          </a:blip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lumMod val="95000"/>
                </a:prstClr>
              </a:solidFill>
              <a:cs typeface="+mn-ea"/>
              <a:sym typeface="+mn-lt"/>
            </a:endParaRPr>
          </a:p>
        </p:txBody>
      </p:sp>
      <p:sp>
        <p:nvSpPr>
          <p:cNvPr id="5" name="Rectangle 7">
            <a:extLst>
              <a:ext uri="{FF2B5EF4-FFF2-40B4-BE49-F238E27FC236}">
                <a16:creationId xmlns:a16="http://schemas.microsoft.com/office/drawing/2014/main" id="{063EE12F-6352-4802-A328-C31D44BAAE5E}"/>
              </a:ext>
            </a:extLst>
          </p:cNvPr>
          <p:cNvSpPr/>
          <p:nvPr/>
        </p:nvSpPr>
        <p:spPr>
          <a:xfrm>
            <a:off x="9021256" y="2304074"/>
            <a:ext cx="2127697" cy="2127697"/>
          </a:xfrm>
          <a:prstGeom prst="ellipse">
            <a:avLst/>
          </a:prstGeom>
          <a:blipFill>
            <a:blip r:embed="rId6" cstate="screen">
              <a:extLst>
                <a:ext uri="{28A0092B-C50C-407E-A947-70E740481C1C}">
                  <a14:useLocalDpi xmlns:a14="http://schemas.microsoft.com/office/drawing/2010/main"/>
                </a:ext>
              </a:extLst>
            </a:blip>
            <a:stretch>
              <a:fillRect/>
            </a:stretch>
          </a:blipFill>
          <a:ln w="285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lumMod val="95000"/>
                </a:prstClr>
              </a:solidFill>
              <a:cs typeface="+mn-ea"/>
              <a:sym typeface="+mn-lt"/>
            </a:endParaRPr>
          </a:p>
        </p:txBody>
      </p:sp>
      <p:sp>
        <p:nvSpPr>
          <p:cNvPr id="6" name="TextBox 76">
            <a:extLst>
              <a:ext uri="{FF2B5EF4-FFF2-40B4-BE49-F238E27FC236}">
                <a16:creationId xmlns:a16="http://schemas.microsoft.com/office/drawing/2014/main" id="{62B18C3E-0419-450B-9CB4-402D42B3DDE9}"/>
              </a:ext>
            </a:extLst>
          </p:cNvPr>
          <p:cNvSpPr txBox="1"/>
          <p:nvPr/>
        </p:nvSpPr>
        <p:spPr>
          <a:xfrm>
            <a:off x="1253247" y="4209812"/>
            <a:ext cx="1733670" cy="400110"/>
          </a:xfrm>
          <a:prstGeom prst="rect">
            <a:avLst/>
          </a:prstGeom>
          <a:solidFill>
            <a:srgbClr val="794C28"/>
          </a:solidFill>
          <a:ln w="28575">
            <a:noFill/>
          </a:ln>
          <a:effectLst>
            <a:outerShdw blurRad="50800" dist="38100" dir="8100000" algn="tr" rotWithShape="0">
              <a:prstClr val="black">
                <a:alpha val="40000"/>
              </a:prstClr>
            </a:outerShdw>
          </a:effectLst>
        </p:spPr>
        <p:txBody>
          <a:bodyPr anchor="ctr"/>
          <a:lstStyle>
            <a:defPPr>
              <a:defRPr lang="zh-CN"/>
            </a:defPPr>
            <a:lvl1pPr algn="ctr">
              <a:defRPr sz="2000">
                <a:solidFill>
                  <a:schemeClr val="bg1">
                    <a:lumMod val="95000"/>
                  </a:schemeClr>
                </a:solidFill>
                <a:latin typeface="Calibri" panose="020F0502020204030204" pitchFamily="34" charset="0"/>
                <a:ea typeface="宋体" panose="02010600030101010101" pitchFamily="2" charset="-122"/>
              </a:defRPr>
            </a:lvl1pPr>
          </a:lstStyle>
          <a:p>
            <a:r>
              <a:rPr lang="zh-CN" altLang="en-US" dirty="0">
                <a:solidFill>
                  <a:prstClr val="white">
                    <a:lumMod val="95000"/>
                  </a:prstClr>
                </a:solidFill>
                <a:latin typeface="+mn-lt"/>
                <a:ea typeface="+mn-ea"/>
                <a:cs typeface="+mn-ea"/>
                <a:sym typeface="+mn-lt"/>
              </a:rPr>
              <a:t>网站</a:t>
            </a:r>
          </a:p>
        </p:txBody>
      </p:sp>
      <p:sp>
        <p:nvSpPr>
          <p:cNvPr id="7" name="文本框 6">
            <a:extLst>
              <a:ext uri="{FF2B5EF4-FFF2-40B4-BE49-F238E27FC236}">
                <a16:creationId xmlns:a16="http://schemas.microsoft.com/office/drawing/2014/main" id="{357E4FE0-1D27-4594-ABEE-0BC7834E2FD5}"/>
              </a:ext>
            </a:extLst>
          </p:cNvPr>
          <p:cNvSpPr txBox="1"/>
          <p:nvPr/>
        </p:nvSpPr>
        <p:spPr>
          <a:xfrm>
            <a:off x="1081075" y="4818545"/>
            <a:ext cx="2078015" cy="1021433"/>
          </a:xfrm>
          <a:prstGeom prst="rect">
            <a:avLst/>
          </a:prstGeom>
          <a:noFill/>
          <a:effectLst/>
        </p:spPr>
        <p:txBody>
          <a:bodyPr wrap="square" rtlCol="0">
            <a:spAutoFit/>
          </a:bodyPr>
          <a:lstStyle/>
          <a:p>
            <a:pPr lvl="0" algn="ctr">
              <a:lnSpc>
                <a:spcPct val="130000"/>
              </a:lnSpc>
              <a:defRPr/>
            </a:pPr>
            <a:r>
              <a:rPr lang="zh-CN" altLang="en-US" sz="1600" dirty="0">
                <a:solidFill>
                  <a:schemeClr val="tx1">
                    <a:lumMod val="75000"/>
                    <a:lumOff val="25000"/>
                  </a:schemeClr>
                </a:solidFill>
                <a:cs typeface="+mn-ea"/>
                <a:sym typeface="+mn-lt"/>
              </a:rPr>
              <a:t>内容结构合理</a:t>
            </a:r>
            <a:endParaRPr lang="en-US" altLang="zh-CN" sz="1600" dirty="0">
              <a:solidFill>
                <a:schemeClr val="tx1">
                  <a:lumMod val="75000"/>
                  <a:lumOff val="25000"/>
                </a:schemeClr>
              </a:solidFill>
              <a:cs typeface="+mn-ea"/>
              <a:sym typeface="+mn-lt"/>
            </a:endParaRPr>
          </a:p>
          <a:p>
            <a:pPr lvl="0" algn="ctr">
              <a:lnSpc>
                <a:spcPct val="130000"/>
              </a:lnSpc>
              <a:defRPr/>
            </a:pPr>
            <a:r>
              <a:rPr lang="zh-CN" altLang="en-US" sz="1600" dirty="0">
                <a:solidFill>
                  <a:schemeClr val="tx1">
                    <a:lumMod val="75000"/>
                    <a:lumOff val="25000"/>
                  </a:schemeClr>
                </a:solidFill>
                <a:cs typeface="+mn-ea"/>
                <a:sym typeface="+mn-lt"/>
              </a:rPr>
              <a:t>信息更新及时</a:t>
            </a:r>
            <a:endParaRPr lang="en-US" altLang="zh-CN" sz="1600" dirty="0">
              <a:solidFill>
                <a:schemeClr val="tx1">
                  <a:lumMod val="75000"/>
                  <a:lumOff val="25000"/>
                </a:schemeClr>
              </a:solidFill>
              <a:cs typeface="+mn-ea"/>
              <a:sym typeface="+mn-lt"/>
            </a:endParaRPr>
          </a:p>
          <a:p>
            <a:pPr lvl="0" algn="ctr">
              <a:lnSpc>
                <a:spcPct val="130000"/>
              </a:lnSpc>
              <a:defRPr/>
            </a:pPr>
            <a:endParaRPr lang="en-US" altLang="zh-CN" sz="1600" dirty="0">
              <a:solidFill>
                <a:schemeClr val="tx1">
                  <a:lumMod val="75000"/>
                  <a:lumOff val="25000"/>
                </a:schemeClr>
              </a:solidFill>
              <a:cs typeface="+mn-ea"/>
              <a:sym typeface="+mn-lt"/>
            </a:endParaRPr>
          </a:p>
        </p:txBody>
      </p:sp>
      <p:sp>
        <p:nvSpPr>
          <p:cNvPr id="8" name="TextBox 76">
            <a:extLst>
              <a:ext uri="{FF2B5EF4-FFF2-40B4-BE49-F238E27FC236}">
                <a16:creationId xmlns:a16="http://schemas.microsoft.com/office/drawing/2014/main" id="{87D7E5BC-C2CD-4489-811D-9CEC637845B2}"/>
              </a:ext>
            </a:extLst>
          </p:cNvPr>
          <p:cNvSpPr txBox="1"/>
          <p:nvPr/>
        </p:nvSpPr>
        <p:spPr>
          <a:xfrm>
            <a:off x="3908254" y="4209812"/>
            <a:ext cx="1733670" cy="400110"/>
          </a:xfrm>
          <a:prstGeom prst="rect">
            <a:avLst/>
          </a:prstGeom>
          <a:solidFill>
            <a:srgbClr val="D3A177"/>
          </a:solidFill>
          <a:ln w="28575">
            <a:noFill/>
          </a:ln>
          <a:effectLst>
            <a:outerShdw blurRad="50800" dist="38100" dir="8100000" algn="tr" rotWithShape="0">
              <a:prstClr val="black">
                <a:alpha val="40000"/>
              </a:prstClr>
            </a:outerShdw>
          </a:effectLst>
        </p:spPr>
        <p:txBody>
          <a:bodyPr anchor="ctr"/>
          <a:lstStyle>
            <a:defPPr>
              <a:defRPr lang="zh-CN"/>
            </a:defPPr>
            <a:lvl1pPr algn="ctr">
              <a:defRPr sz="2000">
                <a:solidFill>
                  <a:schemeClr val="bg1">
                    <a:lumMod val="95000"/>
                  </a:schemeClr>
                </a:solidFill>
                <a:latin typeface="Calibri" panose="020F0502020204030204" pitchFamily="34" charset="0"/>
                <a:ea typeface="宋体" panose="02010600030101010101" pitchFamily="2" charset="-122"/>
              </a:defRPr>
            </a:lvl1pPr>
          </a:lstStyle>
          <a:p>
            <a:r>
              <a:rPr lang="zh-CN" altLang="en-US" dirty="0">
                <a:solidFill>
                  <a:prstClr val="white">
                    <a:lumMod val="95000"/>
                  </a:prstClr>
                </a:solidFill>
                <a:latin typeface="+mn-lt"/>
                <a:ea typeface="+mn-ea"/>
                <a:cs typeface="+mn-ea"/>
                <a:sym typeface="+mn-lt"/>
              </a:rPr>
              <a:t>关键词</a:t>
            </a:r>
          </a:p>
        </p:txBody>
      </p:sp>
      <p:sp>
        <p:nvSpPr>
          <p:cNvPr id="9" name="文本框 8">
            <a:extLst>
              <a:ext uri="{FF2B5EF4-FFF2-40B4-BE49-F238E27FC236}">
                <a16:creationId xmlns:a16="http://schemas.microsoft.com/office/drawing/2014/main" id="{DAC4877A-687F-4FE7-8288-D3BEDA52162F}"/>
              </a:ext>
            </a:extLst>
          </p:cNvPr>
          <p:cNvSpPr txBox="1"/>
          <p:nvPr/>
        </p:nvSpPr>
        <p:spPr>
          <a:xfrm>
            <a:off x="3736082" y="4818545"/>
            <a:ext cx="2078015" cy="1156855"/>
          </a:xfrm>
          <a:prstGeom prst="rect">
            <a:avLst/>
          </a:prstGeom>
          <a:noFill/>
          <a:effectLst/>
        </p:spPr>
        <p:txBody>
          <a:bodyPr wrap="square" rtlCol="0">
            <a:spAutoFit/>
          </a:bodyPr>
          <a:lstStyle/>
          <a:p>
            <a:pPr algn="ctr">
              <a:lnSpc>
                <a:spcPct val="150000"/>
              </a:lnSpc>
            </a:pPr>
            <a:r>
              <a:rPr lang="zh-CN" altLang="en-US" sz="1600" dirty="0">
                <a:solidFill>
                  <a:schemeClr val="tx1">
                    <a:lumMod val="75000"/>
                    <a:lumOff val="25000"/>
                  </a:schemeClr>
                </a:solidFill>
                <a:cs typeface="+mn-ea"/>
                <a:sym typeface="+mn-lt"/>
              </a:rPr>
              <a:t>预测关键词：热点</a:t>
            </a:r>
            <a:endParaRPr lang="en-US" altLang="zh-CN" sz="1600" dirty="0">
              <a:solidFill>
                <a:schemeClr val="tx1">
                  <a:lumMod val="75000"/>
                  <a:lumOff val="25000"/>
                </a:schemeClr>
              </a:solidFill>
              <a:cs typeface="+mn-ea"/>
              <a:sym typeface="+mn-lt"/>
            </a:endParaRPr>
          </a:p>
          <a:p>
            <a:pPr algn="ctr">
              <a:lnSpc>
                <a:spcPct val="150000"/>
              </a:lnSpc>
            </a:pPr>
            <a:r>
              <a:rPr lang="zh-CN" altLang="en-US" sz="1600" dirty="0">
                <a:solidFill>
                  <a:schemeClr val="tx1">
                    <a:lumMod val="75000"/>
                    <a:lumOff val="25000"/>
                  </a:schemeClr>
                </a:solidFill>
                <a:cs typeface="+mn-ea"/>
                <a:sym typeface="+mn-lt"/>
              </a:rPr>
              <a:t>关键词和网站内容匹配</a:t>
            </a:r>
            <a:endParaRPr lang="en-US" altLang="zh-CN" sz="1600" dirty="0">
              <a:solidFill>
                <a:schemeClr val="tx1">
                  <a:lumMod val="75000"/>
                  <a:lumOff val="25000"/>
                </a:schemeClr>
              </a:solidFill>
              <a:cs typeface="+mn-ea"/>
              <a:sym typeface="+mn-lt"/>
            </a:endParaRPr>
          </a:p>
        </p:txBody>
      </p:sp>
      <p:sp>
        <p:nvSpPr>
          <p:cNvPr id="10" name="TextBox 76">
            <a:extLst>
              <a:ext uri="{FF2B5EF4-FFF2-40B4-BE49-F238E27FC236}">
                <a16:creationId xmlns:a16="http://schemas.microsoft.com/office/drawing/2014/main" id="{76C12030-2AE7-4C76-A600-18CB50A0691C}"/>
              </a:ext>
            </a:extLst>
          </p:cNvPr>
          <p:cNvSpPr txBox="1"/>
          <p:nvPr/>
        </p:nvSpPr>
        <p:spPr>
          <a:xfrm>
            <a:off x="6563261" y="4209812"/>
            <a:ext cx="1733670" cy="400110"/>
          </a:xfrm>
          <a:prstGeom prst="rect">
            <a:avLst/>
          </a:prstGeom>
          <a:solidFill>
            <a:srgbClr val="794C28"/>
          </a:solidFill>
          <a:ln w="28575">
            <a:noFill/>
          </a:ln>
          <a:effectLst>
            <a:outerShdw blurRad="50800" dist="38100" dir="8100000" algn="tr" rotWithShape="0">
              <a:prstClr val="black">
                <a:alpha val="40000"/>
              </a:prstClr>
            </a:outerShdw>
          </a:effectLst>
        </p:spPr>
        <p:txBody>
          <a:bodyPr anchor="ctr"/>
          <a:lstStyle>
            <a:defPPr>
              <a:defRPr lang="zh-CN"/>
            </a:defPPr>
            <a:lvl1pPr algn="ctr">
              <a:defRPr sz="2000">
                <a:solidFill>
                  <a:schemeClr val="bg1">
                    <a:lumMod val="95000"/>
                  </a:schemeClr>
                </a:solidFill>
                <a:latin typeface="Calibri" panose="020F0502020204030204" pitchFamily="34" charset="0"/>
                <a:ea typeface="宋体" panose="02010600030101010101" pitchFamily="2" charset="-122"/>
              </a:defRPr>
            </a:lvl1pPr>
          </a:lstStyle>
          <a:p>
            <a:r>
              <a:rPr lang="zh-CN" altLang="en-US" dirty="0">
                <a:solidFill>
                  <a:prstClr val="white">
                    <a:lumMod val="95000"/>
                  </a:prstClr>
                </a:solidFill>
                <a:latin typeface="+mn-lt"/>
                <a:ea typeface="+mn-ea"/>
                <a:cs typeface="+mn-ea"/>
                <a:sym typeface="+mn-lt"/>
              </a:rPr>
              <a:t>内容</a:t>
            </a:r>
          </a:p>
        </p:txBody>
      </p:sp>
      <p:sp>
        <p:nvSpPr>
          <p:cNvPr id="11" name="文本框 10">
            <a:extLst>
              <a:ext uri="{FF2B5EF4-FFF2-40B4-BE49-F238E27FC236}">
                <a16:creationId xmlns:a16="http://schemas.microsoft.com/office/drawing/2014/main" id="{EC6CDDDA-03FA-45ED-97AC-F02D4AC194E9}"/>
              </a:ext>
            </a:extLst>
          </p:cNvPr>
          <p:cNvSpPr txBox="1"/>
          <p:nvPr/>
        </p:nvSpPr>
        <p:spPr>
          <a:xfrm>
            <a:off x="6391089" y="4818545"/>
            <a:ext cx="2078015" cy="1526187"/>
          </a:xfrm>
          <a:prstGeom prst="rect">
            <a:avLst/>
          </a:prstGeom>
          <a:noFill/>
          <a:effectLst/>
        </p:spPr>
        <p:txBody>
          <a:bodyPr wrap="square" rtlCol="0">
            <a:spAutoFit/>
          </a:bodyPr>
          <a:lstStyle/>
          <a:p>
            <a:pPr algn="ctr">
              <a:lnSpc>
                <a:spcPct val="150000"/>
              </a:lnSpc>
            </a:pPr>
            <a:r>
              <a:rPr lang="zh-CN" altLang="en-US" sz="1600" dirty="0">
                <a:solidFill>
                  <a:schemeClr val="tx1">
                    <a:lumMod val="75000"/>
                    <a:lumOff val="25000"/>
                  </a:schemeClr>
                </a:solidFill>
                <a:cs typeface="+mn-ea"/>
                <a:sym typeface="+mn-lt"/>
              </a:rPr>
              <a:t>针对性原创</a:t>
            </a:r>
            <a:endParaRPr lang="en-US" altLang="zh-CN" sz="1600" dirty="0">
              <a:solidFill>
                <a:schemeClr val="tx1">
                  <a:lumMod val="75000"/>
                  <a:lumOff val="25000"/>
                </a:schemeClr>
              </a:solidFill>
              <a:cs typeface="+mn-ea"/>
              <a:sym typeface="+mn-lt"/>
            </a:endParaRPr>
          </a:p>
          <a:p>
            <a:pPr algn="ctr">
              <a:lnSpc>
                <a:spcPct val="150000"/>
              </a:lnSpc>
            </a:pPr>
            <a:r>
              <a:rPr lang="zh-CN" altLang="en-US" sz="1600" dirty="0">
                <a:solidFill>
                  <a:schemeClr val="tx1">
                    <a:lumMod val="75000"/>
                    <a:lumOff val="25000"/>
                  </a:schemeClr>
                </a:solidFill>
                <a:cs typeface="+mn-ea"/>
                <a:sym typeface="+mn-lt"/>
              </a:rPr>
              <a:t>关键词热门，竞争大针对性增加含有长尾关键词的文章</a:t>
            </a:r>
            <a:endParaRPr lang="en-US" altLang="zh-CN" sz="1600" dirty="0">
              <a:solidFill>
                <a:schemeClr val="tx1">
                  <a:lumMod val="75000"/>
                  <a:lumOff val="25000"/>
                </a:schemeClr>
              </a:solidFill>
              <a:cs typeface="+mn-ea"/>
              <a:sym typeface="+mn-lt"/>
            </a:endParaRPr>
          </a:p>
        </p:txBody>
      </p:sp>
      <p:sp>
        <p:nvSpPr>
          <p:cNvPr id="12" name="TextBox 76">
            <a:extLst>
              <a:ext uri="{FF2B5EF4-FFF2-40B4-BE49-F238E27FC236}">
                <a16:creationId xmlns:a16="http://schemas.microsoft.com/office/drawing/2014/main" id="{2169125B-CC57-4F5D-8999-7F455781F371}"/>
              </a:ext>
            </a:extLst>
          </p:cNvPr>
          <p:cNvSpPr txBox="1"/>
          <p:nvPr/>
        </p:nvSpPr>
        <p:spPr>
          <a:xfrm>
            <a:off x="9218269" y="4209812"/>
            <a:ext cx="1733670" cy="400110"/>
          </a:xfrm>
          <a:prstGeom prst="rect">
            <a:avLst/>
          </a:prstGeom>
          <a:solidFill>
            <a:srgbClr val="D3A177"/>
          </a:solidFill>
          <a:ln w="28575">
            <a:noFill/>
          </a:ln>
          <a:effectLst>
            <a:outerShdw blurRad="50800" dist="38100" dir="8100000" algn="tr" rotWithShape="0">
              <a:prstClr val="black">
                <a:alpha val="40000"/>
              </a:prstClr>
            </a:outerShdw>
          </a:effectLst>
        </p:spPr>
        <p:txBody>
          <a:bodyPr anchor="ctr"/>
          <a:lstStyle>
            <a:defPPr>
              <a:defRPr lang="zh-CN"/>
            </a:defPPr>
            <a:lvl1pPr algn="ctr">
              <a:defRPr sz="2000">
                <a:solidFill>
                  <a:schemeClr val="bg1">
                    <a:lumMod val="95000"/>
                  </a:schemeClr>
                </a:solidFill>
                <a:latin typeface="Calibri" panose="020F0502020204030204" pitchFamily="34" charset="0"/>
                <a:ea typeface="宋体" panose="02010600030101010101" pitchFamily="2" charset="-122"/>
              </a:defRPr>
            </a:lvl1pPr>
          </a:lstStyle>
          <a:p>
            <a:r>
              <a:rPr lang="zh-CN" altLang="en-US" dirty="0">
                <a:solidFill>
                  <a:prstClr val="white">
                    <a:lumMod val="95000"/>
                  </a:prstClr>
                </a:solidFill>
                <a:latin typeface="+mn-lt"/>
                <a:ea typeface="+mn-ea"/>
                <a:cs typeface="+mn-ea"/>
                <a:sym typeface="+mn-lt"/>
              </a:rPr>
              <a:t>推广</a:t>
            </a:r>
          </a:p>
        </p:txBody>
      </p:sp>
      <p:sp>
        <p:nvSpPr>
          <p:cNvPr id="13" name="文本框 12">
            <a:extLst>
              <a:ext uri="{FF2B5EF4-FFF2-40B4-BE49-F238E27FC236}">
                <a16:creationId xmlns:a16="http://schemas.microsoft.com/office/drawing/2014/main" id="{4C17922E-4577-4BDC-A4C0-2FB3B5BB979C}"/>
              </a:ext>
            </a:extLst>
          </p:cNvPr>
          <p:cNvSpPr txBox="1"/>
          <p:nvPr/>
        </p:nvSpPr>
        <p:spPr>
          <a:xfrm>
            <a:off x="9046097" y="4818545"/>
            <a:ext cx="2078015" cy="787523"/>
          </a:xfrm>
          <a:prstGeom prst="rect">
            <a:avLst/>
          </a:prstGeom>
          <a:noFill/>
          <a:effectLst/>
        </p:spPr>
        <p:txBody>
          <a:bodyPr wrap="square" rtlCol="0">
            <a:spAutoFit/>
          </a:bodyPr>
          <a:lstStyle/>
          <a:p>
            <a:pPr algn="ctr">
              <a:lnSpc>
                <a:spcPct val="150000"/>
              </a:lnSpc>
            </a:pPr>
            <a:r>
              <a:rPr lang="zh-CN" altLang="en-US" sz="1600" dirty="0">
                <a:solidFill>
                  <a:schemeClr val="tx1">
                    <a:lumMod val="75000"/>
                    <a:lumOff val="25000"/>
                  </a:schemeClr>
                </a:solidFill>
                <a:cs typeface="+mn-ea"/>
                <a:sym typeface="+mn-lt"/>
              </a:rPr>
              <a:t>分析用户群体，针对性推广</a:t>
            </a:r>
            <a:endParaRPr lang="en-US" altLang="zh-CN" sz="1600" dirty="0">
              <a:solidFill>
                <a:schemeClr val="tx1">
                  <a:lumMod val="75000"/>
                  <a:lumOff val="25000"/>
                </a:schemeClr>
              </a:solidFill>
              <a:cs typeface="+mn-ea"/>
              <a:sym typeface="+mn-lt"/>
            </a:endParaRPr>
          </a:p>
        </p:txBody>
      </p:sp>
      <p:sp>
        <p:nvSpPr>
          <p:cNvPr id="14" name="文本框 13">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zh-CN" altLang="en-US" sz="2800" dirty="0">
                <a:solidFill>
                  <a:srgbClr val="794C28"/>
                </a:solidFill>
                <a:cs typeface="+mn-ea"/>
                <a:sym typeface="+mn-lt"/>
              </a:rPr>
              <a:t>如何做好</a:t>
            </a:r>
            <a:r>
              <a:rPr lang="en-US" altLang="zh-CN" sz="2800" dirty="0">
                <a:solidFill>
                  <a:srgbClr val="794C28"/>
                </a:solidFill>
                <a:cs typeface="+mn-ea"/>
                <a:sym typeface="+mn-lt"/>
              </a:rPr>
              <a:t>SEO</a:t>
            </a:r>
            <a:endParaRPr lang="zh-CN" altLang="en-US" sz="2800" dirty="0">
              <a:solidFill>
                <a:srgbClr val="794C28"/>
              </a:solidFill>
              <a:cs typeface="+mn-ea"/>
              <a:sym typeface="+mn-lt"/>
            </a:endParaRPr>
          </a:p>
        </p:txBody>
      </p:sp>
    </p:spTree>
    <p:extLst>
      <p:ext uri="{BB962C8B-B14F-4D97-AF65-F5344CB8AC3E}">
        <p14:creationId xmlns:p14="http://schemas.microsoft.com/office/powerpoint/2010/main" val="123744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75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2250"/>
                            </p:stCondLst>
                            <p:childTnLst>
                              <p:par>
                                <p:cTn id="39" presetID="42"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animBg="1"/>
      <p:bldP spid="9" grpId="0"/>
      <p:bldP spid="10" grpId="0" animBg="1"/>
      <p:bldP spid="11" grpId="0"/>
      <p:bldP spid="12"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4858153" y="-476493"/>
            <a:ext cx="6857355" cy="7810338"/>
          </a:xfrm>
          <a:prstGeom prst="rect">
            <a:avLst/>
          </a:prstGeom>
        </p:spPr>
      </p:pic>
      <p:sp>
        <p:nvSpPr>
          <p:cNvPr id="9" name="文本框 8">
            <a:extLst>
              <a:ext uri="{FF2B5EF4-FFF2-40B4-BE49-F238E27FC236}">
                <a16:creationId xmlns:a16="http://schemas.microsoft.com/office/drawing/2014/main" id="{CC797D88-95CE-4465-A75A-CC9EA3BC2786}"/>
              </a:ext>
            </a:extLst>
          </p:cNvPr>
          <p:cNvSpPr txBox="1"/>
          <p:nvPr/>
        </p:nvSpPr>
        <p:spPr>
          <a:xfrm>
            <a:off x="6754674" y="2446834"/>
            <a:ext cx="5132526" cy="14465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300" normalizeH="0" baseline="0" noProof="0" dirty="0">
                <a:ln>
                  <a:noFill/>
                </a:ln>
                <a:solidFill>
                  <a:srgbClr val="794C28"/>
                </a:solidFill>
                <a:effectLst/>
                <a:uLnTx/>
                <a:uFillTx/>
                <a:cs typeface="+mn-ea"/>
                <a:sym typeface="+mn-lt"/>
              </a:rPr>
              <a:t>谢谢观看</a:t>
            </a:r>
          </a:p>
        </p:txBody>
      </p:sp>
      <p:pic>
        <p:nvPicPr>
          <p:cNvPr id="3" name="图片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9140" y="0"/>
            <a:ext cx="7164888" cy="7138856"/>
          </a:xfrm>
          <a:prstGeom prst="rect">
            <a:avLst/>
          </a:prstGeom>
        </p:spPr>
      </p:pic>
    </p:spTree>
    <p:extLst>
      <p:ext uri="{BB962C8B-B14F-4D97-AF65-F5344CB8AC3E}">
        <p14:creationId xmlns:p14="http://schemas.microsoft.com/office/powerpoint/2010/main" val="266260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3" y="-2667324"/>
            <a:ext cx="6857355" cy="12192002"/>
          </a:xfrm>
          <a:prstGeom prst="rect">
            <a:avLst/>
          </a:prstGeom>
        </p:spPr>
      </p:pic>
      <p:sp>
        <p:nvSpPr>
          <p:cNvPr id="13" name="矩形: 圆角 29">
            <a:extLst>
              <a:ext uri="{FF2B5EF4-FFF2-40B4-BE49-F238E27FC236}">
                <a16:creationId xmlns:a16="http://schemas.microsoft.com/office/drawing/2014/main" id="{BAF8837E-7510-49DE-9414-0FB4FE911758}"/>
              </a:ext>
            </a:extLst>
          </p:cNvPr>
          <p:cNvSpPr/>
          <p:nvPr/>
        </p:nvSpPr>
        <p:spPr>
          <a:xfrm>
            <a:off x="719890" y="2083469"/>
            <a:ext cx="2526632" cy="3850105"/>
          </a:xfrm>
          <a:prstGeom prst="roundRect">
            <a:avLst>
              <a:gd name="adj" fmla="val 5559"/>
            </a:avLst>
          </a:prstGeom>
          <a:solidFill>
            <a:srgbClr val="D3A1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矩形: 圆角 30">
            <a:extLst>
              <a:ext uri="{FF2B5EF4-FFF2-40B4-BE49-F238E27FC236}">
                <a16:creationId xmlns:a16="http://schemas.microsoft.com/office/drawing/2014/main" id="{F0C409C2-BC64-4D99-B66A-FA20A497B79D}"/>
              </a:ext>
            </a:extLst>
          </p:cNvPr>
          <p:cNvSpPr/>
          <p:nvPr/>
        </p:nvSpPr>
        <p:spPr>
          <a:xfrm>
            <a:off x="3461753" y="2083469"/>
            <a:ext cx="2526632" cy="3850105"/>
          </a:xfrm>
          <a:prstGeom prst="roundRect">
            <a:avLst>
              <a:gd name="adj" fmla="val 5559"/>
            </a:avLst>
          </a:prstGeom>
          <a:solidFill>
            <a:srgbClr val="794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5BA8D6"/>
              </a:solidFill>
              <a:effectLst/>
              <a:uLnTx/>
              <a:uFillTx/>
              <a:cs typeface="+mn-ea"/>
              <a:sym typeface="+mn-lt"/>
            </a:endParaRPr>
          </a:p>
        </p:txBody>
      </p:sp>
      <p:sp>
        <p:nvSpPr>
          <p:cNvPr id="15" name="矩形: 圆角 31">
            <a:extLst>
              <a:ext uri="{FF2B5EF4-FFF2-40B4-BE49-F238E27FC236}">
                <a16:creationId xmlns:a16="http://schemas.microsoft.com/office/drawing/2014/main" id="{EBF31E1A-6283-4730-890D-4EC539687C2C}"/>
              </a:ext>
            </a:extLst>
          </p:cNvPr>
          <p:cNvSpPr/>
          <p:nvPr/>
        </p:nvSpPr>
        <p:spPr>
          <a:xfrm>
            <a:off x="6203616" y="2083469"/>
            <a:ext cx="2526632" cy="3850105"/>
          </a:xfrm>
          <a:prstGeom prst="roundRect">
            <a:avLst>
              <a:gd name="adj" fmla="val 5559"/>
            </a:avLst>
          </a:prstGeom>
          <a:solidFill>
            <a:srgbClr val="D3A1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7" name="组合 16">
            <a:extLst>
              <a:ext uri="{FF2B5EF4-FFF2-40B4-BE49-F238E27FC236}">
                <a16:creationId xmlns:a16="http://schemas.microsoft.com/office/drawing/2014/main" id="{8DB383E5-79E2-4F94-A23C-9E8AB31CAE7A}"/>
              </a:ext>
            </a:extLst>
          </p:cNvPr>
          <p:cNvGrpSpPr/>
          <p:nvPr/>
        </p:nvGrpSpPr>
        <p:grpSpPr>
          <a:xfrm>
            <a:off x="4075197" y="539705"/>
            <a:ext cx="5287875" cy="769441"/>
            <a:chOff x="4606761" y="542251"/>
            <a:chExt cx="3679659" cy="769441"/>
          </a:xfrm>
        </p:grpSpPr>
        <p:sp>
          <p:nvSpPr>
            <p:cNvPr id="18" name="文本框 17">
              <a:extLst>
                <a:ext uri="{FF2B5EF4-FFF2-40B4-BE49-F238E27FC236}">
                  <a16:creationId xmlns:a16="http://schemas.microsoft.com/office/drawing/2014/main" id="{BC739BCF-ED08-4123-ACAF-67DF6F316C27}"/>
                </a:ext>
              </a:extLst>
            </p:cNvPr>
            <p:cNvSpPr txBox="1"/>
            <p:nvPr/>
          </p:nvSpPr>
          <p:spPr>
            <a:xfrm>
              <a:off x="5346704" y="612608"/>
              <a:ext cx="29397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794C28"/>
                  </a:solidFill>
                  <a:effectLst/>
                  <a:uLnTx/>
                  <a:uFillTx/>
                  <a:cs typeface="+mn-ea"/>
                  <a:sym typeface="+mn-lt"/>
                </a:rPr>
                <a:t>CONTENTS</a:t>
              </a:r>
              <a:endParaRPr kumimoji="0" lang="zh-CN" altLang="en-US" sz="3600" b="0" i="0" u="none" strike="noStrike" kern="1200" cap="none" spc="0" normalizeH="0" baseline="0" noProof="0" dirty="0">
                <a:ln>
                  <a:noFill/>
                </a:ln>
                <a:solidFill>
                  <a:srgbClr val="794C28"/>
                </a:solidFill>
                <a:effectLst/>
                <a:uLnTx/>
                <a:uFillTx/>
                <a:cs typeface="+mn-ea"/>
                <a:sym typeface="+mn-lt"/>
              </a:endParaRPr>
            </a:p>
          </p:txBody>
        </p:sp>
        <p:cxnSp>
          <p:nvCxnSpPr>
            <p:cNvPr id="19" name="直接连接符 18">
              <a:extLst>
                <a:ext uri="{FF2B5EF4-FFF2-40B4-BE49-F238E27FC236}">
                  <a16:creationId xmlns:a16="http://schemas.microsoft.com/office/drawing/2014/main" id="{8AC3E6A2-78B5-42E4-938C-9E9C5D46A631}"/>
                </a:ext>
              </a:extLst>
            </p:cNvPr>
            <p:cNvCxnSpPr/>
            <p:nvPr/>
          </p:nvCxnSpPr>
          <p:spPr>
            <a:xfrm>
              <a:off x="5799220" y="758989"/>
              <a:ext cx="0" cy="432000"/>
            </a:xfrm>
            <a:prstGeom prst="line">
              <a:avLst/>
            </a:prstGeom>
            <a:ln w="22225">
              <a:solidFill>
                <a:srgbClr val="794C28"/>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D5C0C3A-75B0-4EB9-BCAE-0D4C9B354A33}"/>
                </a:ext>
              </a:extLst>
            </p:cNvPr>
            <p:cNvSpPr txBox="1"/>
            <p:nvPr/>
          </p:nvSpPr>
          <p:spPr>
            <a:xfrm>
              <a:off x="4606761" y="542251"/>
              <a:ext cx="1064124"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794C28"/>
                  </a:solidFill>
                  <a:effectLst/>
                  <a:uLnTx/>
                  <a:uFillTx/>
                  <a:cs typeface="+mn-ea"/>
                  <a:sym typeface="+mn-lt"/>
                </a:rPr>
                <a:t>目录</a:t>
              </a:r>
            </a:p>
          </p:txBody>
        </p:sp>
      </p:grpSp>
      <p:sp>
        <p:nvSpPr>
          <p:cNvPr id="21" name="文本框 20">
            <a:extLst>
              <a:ext uri="{FF2B5EF4-FFF2-40B4-BE49-F238E27FC236}">
                <a16:creationId xmlns:a16="http://schemas.microsoft.com/office/drawing/2014/main" id="{A60988C1-98B0-48ED-B6C8-BF5627AB4D6B}"/>
              </a:ext>
            </a:extLst>
          </p:cNvPr>
          <p:cNvSpPr txBox="1"/>
          <p:nvPr/>
        </p:nvSpPr>
        <p:spPr>
          <a:xfrm>
            <a:off x="1712495" y="2647950"/>
            <a:ext cx="13893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05</a:t>
            </a:r>
            <a:endParaRPr kumimoji="0" lang="zh-CN" altLang="en-US" sz="2800" b="0" i="0" u="none" strike="noStrike" kern="1200" cap="none" spc="0" normalizeH="0" baseline="0" noProof="0" dirty="0">
              <a:ln>
                <a:noFill/>
              </a:ln>
              <a:solidFill>
                <a:schemeClr val="bg1"/>
              </a:solidFill>
              <a:effectLst/>
              <a:uLnTx/>
              <a:uFillTx/>
              <a:cs typeface="+mn-ea"/>
              <a:sym typeface="+mn-lt"/>
            </a:endParaRPr>
          </a:p>
        </p:txBody>
      </p:sp>
      <p:sp>
        <p:nvSpPr>
          <p:cNvPr id="23" name="文本框 22">
            <a:extLst>
              <a:ext uri="{FF2B5EF4-FFF2-40B4-BE49-F238E27FC236}">
                <a16:creationId xmlns:a16="http://schemas.microsoft.com/office/drawing/2014/main" id="{1467D192-FF38-4723-91CD-979633E586C9}"/>
              </a:ext>
            </a:extLst>
          </p:cNvPr>
          <p:cNvSpPr txBox="1"/>
          <p:nvPr/>
        </p:nvSpPr>
        <p:spPr>
          <a:xfrm>
            <a:off x="948823" y="3488931"/>
            <a:ext cx="2133935" cy="584775"/>
          </a:xfrm>
          <a:prstGeom prst="rect">
            <a:avLst/>
          </a:prstGeom>
          <a:noFill/>
        </p:spPr>
        <p:txBody>
          <a:bodyPr wrap="square" rtlCol="0">
            <a:spAutoFit/>
          </a:bodyPr>
          <a:lstStyle/>
          <a:p>
            <a:pPr lvl="0" algn="ctr">
              <a:defRPr/>
            </a:pPr>
            <a:r>
              <a:rPr lang="zh-CN" altLang="en-US" sz="3200" dirty="0">
                <a:solidFill>
                  <a:schemeClr val="bg1"/>
                </a:solidFill>
                <a:cs typeface="+mn-ea"/>
                <a:sym typeface="+mn-lt"/>
              </a:rPr>
              <a:t>链接策略</a:t>
            </a:r>
          </a:p>
        </p:txBody>
      </p:sp>
      <p:sp>
        <p:nvSpPr>
          <p:cNvPr id="27" name="文本框 26">
            <a:extLst>
              <a:ext uri="{FF2B5EF4-FFF2-40B4-BE49-F238E27FC236}">
                <a16:creationId xmlns:a16="http://schemas.microsoft.com/office/drawing/2014/main" id="{AA659451-66F7-414A-83E3-24096BEFF7DF}"/>
              </a:ext>
            </a:extLst>
          </p:cNvPr>
          <p:cNvSpPr txBox="1"/>
          <p:nvPr/>
        </p:nvSpPr>
        <p:spPr>
          <a:xfrm>
            <a:off x="4471069" y="2647950"/>
            <a:ext cx="13893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06</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32" name="文本框 31">
            <a:extLst>
              <a:ext uri="{FF2B5EF4-FFF2-40B4-BE49-F238E27FC236}">
                <a16:creationId xmlns:a16="http://schemas.microsoft.com/office/drawing/2014/main" id="{51911C45-AB5B-4801-A56C-927652A692A0}"/>
              </a:ext>
            </a:extLst>
          </p:cNvPr>
          <p:cNvSpPr txBox="1"/>
          <p:nvPr/>
        </p:nvSpPr>
        <p:spPr>
          <a:xfrm>
            <a:off x="3707397" y="3488931"/>
            <a:ext cx="2133935" cy="1077218"/>
          </a:xfrm>
          <a:prstGeom prst="rect">
            <a:avLst/>
          </a:prstGeom>
          <a:noFill/>
        </p:spPr>
        <p:txBody>
          <a:bodyPr wrap="square" rtlCol="0">
            <a:spAutoFit/>
          </a:bodyPr>
          <a:lstStyle/>
          <a:p>
            <a:pPr lvl="0" algn="ctr">
              <a:defRPr/>
            </a:pPr>
            <a:r>
              <a:rPr lang="zh-CN" altLang="en-US" sz="3200" dirty="0">
                <a:solidFill>
                  <a:schemeClr val="bg1"/>
                </a:solidFill>
                <a:cs typeface="+mn-ea"/>
                <a:sym typeface="+mn-lt"/>
              </a:rPr>
              <a:t>数据监测与分析</a:t>
            </a:r>
          </a:p>
        </p:txBody>
      </p:sp>
      <p:sp>
        <p:nvSpPr>
          <p:cNvPr id="35" name="文本框 34">
            <a:extLst>
              <a:ext uri="{FF2B5EF4-FFF2-40B4-BE49-F238E27FC236}">
                <a16:creationId xmlns:a16="http://schemas.microsoft.com/office/drawing/2014/main" id="{0E07DAA9-E948-49A2-B46D-9728914DDE1A}"/>
              </a:ext>
            </a:extLst>
          </p:cNvPr>
          <p:cNvSpPr txBox="1"/>
          <p:nvPr/>
        </p:nvSpPr>
        <p:spPr>
          <a:xfrm>
            <a:off x="7164137" y="2647950"/>
            <a:ext cx="13893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07</a:t>
            </a:r>
            <a:endParaRPr kumimoji="0" lang="zh-CN" altLang="en-US" sz="2800" b="0" i="0" u="none" strike="noStrike" kern="1200" cap="none" spc="0" normalizeH="0" baseline="0" noProof="0" dirty="0">
              <a:ln>
                <a:noFill/>
              </a:ln>
              <a:solidFill>
                <a:schemeClr val="bg1"/>
              </a:solidFill>
              <a:effectLst/>
              <a:uLnTx/>
              <a:uFillTx/>
              <a:cs typeface="+mn-ea"/>
              <a:sym typeface="+mn-lt"/>
            </a:endParaRPr>
          </a:p>
        </p:txBody>
      </p:sp>
      <p:sp>
        <p:nvSpPr>
          <p:cNvPr id="36" name="文本框 35">
            <a:extLst>
              <a:ext uri="{FF2B5EF4-FFF2-40B4-BE49-F238E27FC236}">
                <a16:creationId xmlns:a16="http://schemas.microsoft.com/office/drawing/2014/main" id="{4758ED7B-90B1-4508-9A39-290721303BD8}"/>
              </a:ext>
            </a:extLst>
          </p:cNvPr>
          <p:cNvSpPr txBox="1"/>
          <p:nvPr/>
        </p:nvSpPr>
        <p:spPr>
          <a:xfrm>
            <a:off x="6400465" y="3488931"/>
            <a:ext cx="2133935" cy="584775"/>
          </a:xfrm>
          <a:prstGeom prst="rect">
            <a:avLst/>
          </a:prstGeom>
          <a:noFill/>
        </p:spPr>
        <p:txBody>
          <a:bodyPr wrap="square" rtlCol="0">
            <a:spAutoFit/>
          </a:bodyPr>
          <a:lstStyle/>
          <a:p>
            <a:pPr lvl="0" algn="ctr">
              <a:defRPr/>
            </a:pPr>
            <a:r>
              <a:rPr lang="zh-CN" altLang="en-US" sz="3200" dirty="0">
                <a:solidFill>
                  <a:schemeClr val="bg1"/>
                </a:solidFill>
                <a:cs typeface="+mn-ea"/>
                <a:sym typeface="+mn-lt"/>
              </a:rPr>
              <a:t>案例分析</a:t>
            </a:r>
          </a:p>
        </p:txBody>
      </p:sp>
    </p:spTree>
    <p:extLst>
      <p:ext uri="{BB962C8B-B14F-4D97-AF65-F5344CB8AC3E}">
        <p14:creationId xmlns:p14="http://schemas.microsoft.com/office/powerpoint/2010/main" val="32711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anim calcmode="lin" valueType="num">
                                      <p:cBhvr>
                                        <p:cTn id="54" dur="1000" fill="hold"/>
                                        <p:tgtEl>
                                          <p:spTgt spid="35"/>
                                        </p:tgtEl>
                                        <p:attrNameLst>
                                          <p:attrName>ppt_x</p:attrName>
                                        </p:attrNameLst>
                                      </p:cBhvr>
                                      <p:tavLst>
                                        <p:tav tm="0">
                                          <p:val>
                                            <p:strVal val="#ppt_x"/>
                                          </p:val>
                                        </p:tav>
                                        <p:tav tm="100000">
                                          <p:val>
                                            <p:strVal val="#ppt_x"/>
                                          </p:val>
                                        </p:tav>
                                      </p:tavLst>
                                    </p:anim>
                                    <p:anim calcmode="lin" valueType="num">
                                      <p:cBhvr>
                                        <p:cTn id="55" dur="1000" fill="hold"/>
                                        <p:tgtEl>
                                          <p:spTgt spid="3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anim calcmode="lin" valueType="num">
                                      <p:cBhvr>
                                        <p:cTn id="59" dur="1000" fill="hold"/>
                                        <p:tgtEl>
                                          <p:spTgt spid="36"/>
                                        </p:tgtEl>
                                        <p:attrNameLst>
                                          <p:attrName>ppt_x</p:attrName>
                                        </p:attrNameLst>
                                      </p:cBhvr>
                                      <p:tavLst>
                                        <p:tav tm="0">
                                          <p:val>
                                            <p:strVal val="#ppt_x"/>
                                          </p:val>
                                        </p:tav>
                                        <p:tav tm="100000">
                                          <p:val>
                                            <p:strVal val="#ppt_x"/>
                                          </p:val>
                                        </p:tav>
                                      </p:tavLst>
                                    </p:anim>
                                    <p:anim calcmode="lin" valueType="num">
                                      <p:cBhvr>
                                        <p:cTn id="6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1" grpId="0"/>
      <p:bldP spid="23" grpId="0"/>
      <p:bldP spid="27" grpId="0"/>
      <p:bldP spid="32"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3" y="-2667324"/>
            <a:ext cx="6857355" cy="12192002"/>
          </a:xfrm>
          <a:prstGeom prst="rect">
            <a:avLst/>
          </a:prstGeom>
        </p:spPr>
      </p:pic>
      <p:grpSp>
        <p:nvGrpSpPr>
          <p:cNvPr id="25" name="组合 24">
            <a:extLst>
              <a:ext uri="{FF2B5EF4-FFF2-40B4-BE49-F238E27FC236}">
                <a16:creationId xmlns:a16="http://schemas.microsoft.com/office/drawing/2014/main" id="{2E60D19C-18FF-439C-8574-DBB5357D0796}"/>
              </a:ext>
            </a:extLst>
          </p:cNvPr>
          <p:cNvGrpSpPr/>
          <p:nvPr/>
        </p:nvGrpSpPr>
        <p:grpSpPr>
          <a:xfrm>
            <a:off x="7507551" y="2655886"/>
            <a:ext cx="4329302" cy="2028049"/>
            <a:chOff x="6384091" y="1722436"/>
            <a:chExt cx="4329302" cy="2028049"/>
          </a:xfrm>
        </p:grpSpPr>
        <p:sp>
          <p:nvSpPr>
            <p:cNvPr id="26" name="文本框 25">
              <a:extLst>
                <a:ext uri="{FF2B5EF4-FFF2-40B4-BE49-F238E27FC236}">
                  <a16:creationId xmlns:a16="http://schemas.microsoft.com/office/drawing/2014/main" id="{E5EA6B31-DC27-445E-AA06-7911F5AD4AC6}"/>
                </a:ext>
              </a:extLst>
            </p:cNvPr>
            <p:cNvSpPr txBox="1"/>
            <p:nvPr/>
          </p:nvSpPr>
          <p:spPr>
            <a:xfrm>
              <a:off x="6384091" y="2228671"/>
              <a:ext cx="3823483" cy="1200329"/>
            </a:xfrm>
            <a:prstGeom prst="rect">
              <a:avLst/>
            </a:prstGeom>
            <a:noFill/>
          </p:spPr>
          <p:txBody>
            <a:bodyPr wrap="none" rtlCol="0">
              <a:spAutoFit/>
            </a:bodyPr>
            <a:lstStyle/>
            <a:p>
              <a:pPr algn="dist"/>
              <a:r>
                <a:rPr lang="en-US" altLang="zh-CN" sz="7200" dirty="0">
                  <a:solidFill>
                    <a:srgbClr val="794C28"/>
                  </a:solidFill>
                  <a:cs typeface="+mn-ea"/>
                  <a:sym typeface="+mn-lt"/>
                </a:rPr>
                <a:t>SEO</a:t>
              </a:r>
              <a:r>
                <a:rPr lang="zh-CN" altLang="en-US" sz="7200" dirty="0">
                  <a:solidFill>
                    <a:srgbClr val="794C28"/>
                  </a:solidFill>
                  <a:cs typeface="+mn-ea"/>
                  <a:sym typeface="+mn-lt"/>
                </a:rPr>
                <a:t>简介</a:t>
              </a:r>
            </a:p>
          </p:txBody>
        </p:sp>
        <p:sp>
          <p:nvSpPr>
            <p:cNvPr id="27" name="文本框 26">
              <a:extLst>
                <a:ext uri="{FF2B5EF4-FFF2-40B4-BE49-F238E27FC236}">
                  <a16:creationId xmlns:a16="http://schemas.microsoft.com/office/drawing/2014/main" id="{2A176284-B9CE-4BA8-B8C1-F8FFBF74E52D}"/>
                </a:ext>
              </a:extLst>
            </p:cNvPr>
            <p:cNvSpPr txBox="1"/>
            <p:nvPr/>
          </p:nvSpPr>
          <p:spPr>
            <a:xfrm>
              <a:off x="6480664" y="1722436"/>
              <a:ext cx="2815736" cy="584775"/>
            </a:xfrm>
            <a:prstGeom prst="rect">
              <a:avLst/>
            </a:prstGeom>
            <a:noFill/>
          </p:spPr>
          <p:txBody>
            <a:bodyPr wrap="square" rtlCol="0">
              <a:spAutoFit/>
            </a:bodyPr>
            <a:lstStyle/>
            <a:p>
              <a:pPr algn="dist"/>
              <a:r>
                <a:rPr lang="en-US" altLang="zh-CN" sz="3200" dirty="0">
                  <a:solidFill>
                    <a:srgbClr val="794C28"/>
                  </a:solidFill>
                  <a:cs typeface="+mn-ea"/>
                  <a:sym typeface="+mn-lt"/>
                </a:rPr>
                <a:t>PART ONE</a:t>
              </a:r>
              <a:endParaRPr lang="zh-CN" altLang="en-US" sz="3200" dirty="0">
                <a:solidFill>
                  <a:srgbClr val="794C28"/>
                </a:solidFill>
                <a:cs typeface="+mn-ea"/>
                <a:sym typeface="+mn-lt"/>
              </a:endParaRPr>
            </a:p>
          </p:txBody>
        </p:sp>
        <p:sp>
          <p:nvSpPr>
            <p:cNvPr id="28" name="文本框 27">
              <a:extLst>
                <a:ext uri="{FF2B5EF4-FFF2-40B4-BE49-F238E27FC236}">
                  <a16:creationId xmlns:a16="http://schemas.microsoft.com/office/drawing/2014/main" id="{4639BF35-EBFC-4DD7-A341-EF915BD3B8C6}"/>
                </a:ext>
              </a:extLst>
            </p:cNvPr>
            <p:cNvSpPr txBox="1"/>
            <p:nvPr/>
          </p:nvSpPr>
          <p:spPr>
            <a:xfrm>
              <a:off x="6480664" y="3411931"/>
              <a:ext cx="4232729" cy="338554"/>
            </a:xfrm>
            <a:prstGeom prst="rect">
              <a:avLst/>
            </a:prstGeom>
            <a:noFill/>
          </p:spPr>
          <p:txBody>
            <a:bodyPr wrap="square" rtlCol="0">
              <a:spAutoFit/>
            </a:bodyPr>
            <a:lstStyle/>
            <a:p>
              <a:pPr>
                <a:defRPr/>
              </a:pPr>
              <a:endParaRPr lang="zh-CN" altLang="en-US" sz="1600" spc="300" dirty="0">
                <a:solidFill>
                  <a:srgbClr val="794C28"/>
                </a:solidFill>
                <a:cs typeface="+mn-ea"/>
                <a:sym typeface="+mn-lt"/>
              </a:endParaRPr>
            </a:p>
          </p:txBody>
        </p:sp>
      </p:grpSp>
      <p:cxnSp>
        <p:nvCxnSpPr>
          <p:cNvPr id="50" name="直接连接符 49">
            <a:extLst>
              <a:ext uri="{FF2B5EF4-FFF2-40B4-BE49-F238E27FC236}">
                <a16:creationId xmlns:a16="http://schemas.microsoft.com/office/drawing/2014/main" id="{42329323-B061-4E90-B19E-076B96CC38C8}"/>
              </a:ext>
            </a:extLst>
          </p:cNvPr>
          <p:cNvCxnSpPr>
            <a:cxnSpLocks/>
          </p:cNvCxnSpPr>
          <p:nvPr/>
        </p:nvCxnSpPr>
        <p:spPr>
          <a:xfrm>
            <a:off x="7480299" y="2857500"/>
            <a:ext cx="0" cy="2072656"/>
          </a:xfrm>
          <a:prstGeom prst="line">
            <a:avLst/>
          </a:prstGeom>
          <a:ln>
            <a:solidFill>
              <a:srgbClr val="794C28"/>
            </a:solidFill>
            <a:prstDash val="dash"/>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D35B905-0C9A-4777-8BB0-10094587B3C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9140" y="0"/>
            <a:ext cx="7164888" cy="7138856"/>
          </a:xfrm>
          <a:prstGeom prst="rect">
            <a:avLst/>
          </a:prstGeom>
        </p:spPr>
      </p:pic>
    </p:spTree>
    <p:extLst>
      <p:ext uri="{BB962C8B-B14F-4D97-AF65-F5344CB8AC3E}">
        <p14:creationId xmlns:p14="http://schemas.microsoft.com/office/powerpoint/2010/main" val="35422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arn(inHorizontal)">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689B5CB-F76B-4430-96B4-BAD8BD0038AD}"/>
              </a:ext>
            </a:extLst>
          </p:cNvPr>
          <p:cNvSpPr txBox="1"/>
          <p:nvPr/>
        </p:nvSpPr>
        <p:spPr>
          <a:xfrm>
            <a:off x="828677" y="1984315"/>
            <a:ext cx="10275232" cy="1200329"/>
          </a:xfrm>
          <a:prstGeom prst="rect">
            <a:avLst/>
          </a:prstGeom>
          <a:noFill/>
        </p:spPr>
        <p:txBody>
          <a:bodyPr wrap="square" rtlCol="0">
            <a:spAutoFit/>
          </a:bodyPr>
          <a:lstStyle/>
          <a:p>
            <a:pPr lvl="0">
              <a:defRPr/>
            </a:pPr>
            <a:r>
              <a:rPr lang="en-US" altLang="zh-CN" dirty="0"/>
              <a:t>SEO</a:t>
            </a:r>
            <a:r>
              <a:rPr lang="zh-CN" altLang="en-US" dirty="0"/>
              <a:t>（</a:t>
            </a:r>
            <a:r>
              <a:rPr lang="en-US" altLang="zh-CN" dirty="0"/>
              <a:t>Search Engine Optimization</a:t>
            </a:r>
            <a:r>
              <a:rPr lang="zh-CN" altLang="en-US" dirty="0"/>
              <a:t>）：汉译为</a:t>
            </a:r>
            <a:r>
              <a:rPr lang="zh-CN" altLang="en-US" dirty="0">
                <a:solidFill>
                  <a:srgbClr val="FF0000"/>
                </a:solidFill>
                <a:hlinkClick r:id="rId3"/>
              </a:rPr>
              <a:t>搜索引擎优化</a:t>
            </a:r>
            <a:r>
              <a:rPr lang="zh-CN" altLang="en-US" dirty="0"/>
              <a:t>。</a:t>
            </a:r>
            <a:endParaRPr lang="en-US" altLang="zh-CN" dirty="0"/>
          </a:p>
          <a:p>
            <a:pPr lvl="0">
              <a:defRPr/>
            </a:pPr>
            <a:r>
              <a:rPr lang="zh-CN" altLang="en-US" dirty="0"/>
              <a:t>是一种方式：利用搜索引擎的规则提高网站在有关搜索引擎内的自然排名。</a:t>
            </a:r>
            <a:endParaRPr lang="en-US" altLang="zh-CN" dirty="0"/>
          </a:p>
          <a:p>
            <a:pPr lvl="0">
              <a:defRPr/>
            </a:pPr>
            <a:r>
              <a:rPr lang="zh-CN" altLang="en-US" dirty="0"/>
              <a:t>目的是让其在行业内占据领先地位，获得品牌收益。很大程度上是网站经营者的一种商业行为，将自己或自己公司的排名前移。</a:t>
            </a:r>
            <a:endParaRPr lang="en-US" altLang="zh-CN" dirty="0"/>
          </a:p>
        </p:txBody>
      </p:sp>
      <p:sp>
        <p:nvSpPr>
          <p:cNvPr id="12" name="文本框 11">
            <a:extLst>
              <a:ext uri="{FF2B5EF4-FFF2-40B4-BE49-F238E27FC236}">
                <a16:creationId xmlns:a16="http://schemas.microsoft.com/office/drawing/2014/main" id="{E5EA6B31-DC27-445E-AA06-7911F5AD4AC6}"/>
              </a:ext>
            </a:extLst>
          </p:cNvPr>
          <p:cNvSpPr txBox="1"/>
          <p:nvPr/>
        </p:nvSpPr>
        <p:spPr>
          <a:xfrm>
            <a:off x="4677839" y="216132"/>
            <a:ext cx="2576909" cy="523220"/>
          </a:xfrm>
          <a:prstGeom prst="rect">
            <a:avLst/>
          </a:prstGeom>
          <a:noFill/>
        </p:spPr>
        <p:txBody>
          <a:bodyPr wrap="square" rtlCol="0">
            <a:spAutoFit/>
          </a:bodyPr>
          <a:lstStyle/>
          <a:p>
            <a:pPr algn="dist"/>
            <a:r>
              <a:rPr lang="zh-CN" altLang="en-US" sz="2800" dirty="0">
                <a:solidFill>
                  <a:srgbClr val="794C28"/>
                </a:solidFill>
                <a:cs typeface="+mn-ea"/>
                <a:sym typeface="+mn-lt"/>
              </a:rPr>
              <a:t>什么是</a:t>
            </a:r>
            <a:r>
              <a:rPr lang="en-US" altLang="zh-CN" sz="2800" dirty="0">
                <a:solidFill>
                  <a:srgbClr val="794C28"/>
                </a:solidFill>
                <a:cs typeface="+mn-ea"/>
                <a:sym typeface="+mn-lt"/>
              </a:rPr>
              <a:t>SEO</a:t>
            </a:r>
            <a:endParaRPr lang="zh-CN" altLang="en-US" sz="2800" dirty="0">
              <a:solidFill>
                <a:srgbClr val="794C28"/>
              </a:solidFill>
              <a:cs typeface="+mn-ea"/>
              <a:sym typeface="+mn-lt"/>
            </a:endParaRPr>
          </a:p>
        </p:txBody>
      </p:sp>
    </p:spTree>
    <p:extLst>
      <p:ext uri="{BB962C8B-B14F-4D97-AF65-F5344CB8AC3E}">
        <p14:creationId xmlns:p14="http://schemas.microsoft.com/office/powerpoint/2010/main" val="413881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868A3DA-DEEA-406A-AA5E-1053AC33B6D1}"/>
              </a:ext>
            </a:extLst>
          </p:cNvPr>
          <p:cNvGrpSpPr/>
          <p:nvPr/>
        </p:nvGrpSpPr>
        <p:grpSpPr>
          <a:xfrm>
            <a:off x="1093964" y="2026734"/>
            <a:ext cx="3882998" cy="1216882"/>
            <a:chOff x="1093964" y="2026734"/>
            <a:chExt cx="3882998" cy="1216882"/>
          </a:xfrm>
        </p:grpSpPr>
        <p:sp>
          <p:nvSpPr>
            <p:cNvPr id="3" name="圆角矩形 4">
              <a:extLst>
                <a:ext uri="{FF2B5EF4-FFF2-40B4-BE49-F238E27FC236}">
                  <a16:creationId xmlns:a16="http://schemas.microsoft.com/office/drawing/2014/main" id="{CCA5B202-09C9-459D-91D7-551365C3E91C}"/>
                </a:ext>
              </a:extLst>
            </p:cNvPr>
            <p:cNvSpPr/>
            <p:nvPr/>
          </p:nvSpPr>
          <p:spPr>
            <a:xfrm>
              <a:off x="1517840" y="2026734"/>
              <a:ext cx="3459122" cy="1216882"/>
            </a:xfrm>
            <a:prstGeom prst="roundRect">
              <a:avLst/>
            </a:prstGeom>
            <a:noFill/>
            <a:ln w="19050" cmpd="sng">
              <a:solidFill>
                <a:srgbClr val="794C28"/>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rtlCol="0" anchor="ctr"/>
            <a:lstStyle/>
            <a:p>
              <a:pPr algn="ctr" fontAlgn="base">
                <a:spcBef>
                  <a:spcPct val="0"/>
                </a:spcBef>
                <a:spcAft>
                  <a:spcPct val="0"/>
                </a:spcAft>
                <a:defRPr/>
              </a:pPr>
              <a:endParaRPr lang="zh-CN" altLang="en-US" kern="0">
                <a:solidFill>
                  <a:schemeClr val="tx1">
                    <a:lumMod val="75000"/>
                    <a:lumOff val="25000"/>
                  </a:schemeClr>
                </a:solidFill>
                <a:cs typeface="+mn-ea"/>
                <a:sym typeface="+mn-lt"/>
              </a:endParaRPr>
            </a:p>
          </p:txBody>
        </p:sp>
        <p:sp>
          <p:nvSpPr>
            <p:cNvPr id="4" name="圆角矩形 5">
              <a:extLst>
                <a:ext uri="{FF2B5EF4-FFF2-40B4-BE49-F238E27FC236}">
                  <a16:creationId xmlns:a16="http://schemas.microsoft.com/office/drawing/2014/main" id="{57E090C7-321A-4443-92C0-2A8C581B7C66}"/>
                </a:ext>
              </a:extLst>
            </p:cNvPr>
            <p:cNvSpPr/>
            <p:nvPr/>
          </p:nvSpPr>
          <p:spPr>
            <a:xfrm>
              <a:off x="1093964" y="2208714"/>
              <a:ext cx="876002" cy="876002"/>
            </a:xfrm>
            <a:prstGeom prst="roundRect">
              <a:avLst/>
            </a:prstGeom>
            <a:solidFill>
              <a:srgbClr val="794C28"/>
            </a:solidFill>
            <a:ln w="28575">
              <a:noFill/>
            </a:ln>
            <a:effectLst>
              <a:outerShdw blurRad="50800" dist="38100" dir="8100000" algn="tr" rotWithShape="0">
                <a:prstClr val="black">
                  <a:alpha val="40000"/>
                </a:prstClr>
              </a:outerShdw>
            </a:effectLst>
          </p:spPr>
          <p:txBody>
            <a:bodyPr anchor="ctr"/>
            <a:lstStyle/>
            <a:p>
              <a:pPr algn="ctr"/>
              <a:r>
                <a:rPr lang="en-US" altLang="zh-CN" sz="3600" dirty="0">
                  <a:solidFill>
                    <a:schemeClr val="bg1"/>
                  </a:solidFill>
                  <a:cs typeface="+mn-ea"/>
                  <a:sym typeface="+mn-lt"/>
                </a:rPr>
                <a:t>01</a:t>
              </a:r>
              <a:endParaRPr lang="zh-CN" altLang="en-US" sz="3600" dirty="0">
                <a:solidFill>
                  <a:schemeClr val="bg1"/>
                </a:solidFill>
                <a:cs typeface="+mn-ea"/>
                <a:sym typeface="+mn-lt"/>
              </a:endParaRPr>
            </a:p>
          </p:txBody>
        </p:sp>
        <p:sp>
          <p:nvSpPr>
            <p:cNvPr id="5" name="文本框 4">
              <a:extLst>
                <a:ext uri="{FF2B5EF4-FFF2-40B4-BE49-F238E27FC236}">
                  <a16:creationId xmlns:a16="http://schemas.microsoft.com/office/drawing/2014/main" id="{DB5CCD5C-D4A1-4442-A29E-C8C22BA43A39}"/>
                </a:ext>
              </a:extLst>
            </p:cNvPr>
            <p:cNvSpPr txBox="1"/>
            <p:nvPr/>
          </p:nvSpPr>
          <p:spPr>
            <a:xfrm>
              <a:off x="2185462" y="2290699"/>
              <a:ext cx="2376653" cy="418191"/>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cs typeface="+mn-ea"/>
                  <a:sym typeface="+mn-lt"/>
                </a:rPr>
                <a:t>让客户主动上门</a:t>
              </a:r>
              <a:endParaRPr lang="en-US" altLang="zh-CN" sz="1600" dirty="0">
                <a:solidFill>
                  <a:schemeClr val="tx1">
                    <a:lumMod val="75000"/>
                    <a:lumOff val="25000"/>
                  </a:schemeClr>
                </a:solidFill>
                <a:cs typeface="+mn-ea"/>
                <a:sym typeface="+mn-lt"/>
              </a:endParaRPr>
            </a:p>
          </p:txBody>
        </p:sp>
      </p:grpSp>
      <p:grpSp>
        <p:nvGrpSpPr>
          <p:cNvPr id="6" name="组合 5">
            <a:extLst>
              <a:ext uri="{FF2B5EF4-FFF2-40B4-BE49-F238E27FC236}">
                <a16:creationId xmlns:a16="http://schemas.microsoft.com/office/drawing/2014/main" id="{5F8AA2E9-CBC0-44CC-86F0-8F402087B903}"/>
              </a:ext>
            </a:extLst>
          </p:cNvPr>
          <p:cNvGrpSpPr/>
          <p:nvPr/>
        </p:nvGrpSpPr>
        <p:grpSpPr>
          <a:xfrm>
            <a:off x="6184579" y="2026734"/>
            <a:ext cx="3882998" cy="1216882"/>
            <a:chOff x="6184579" y="2026734"/>
            <a:chExt cx="3882998" cy="1216882"/>
          </a:xfrm>
        </p:grpSpPr>
        <p:sp>
          <p:nvSpPr>
            <p:cNvPr id="7" name="圆角矩形 7">
              <a:extLst>
                <a:ext uri="{FF2B5EF4-FFF2-40B4-BE49-F238E27FC236}">
                  <a16:creationId xmlns:a16="http://schemas.microsoft.com/office/drawing/2014/main" id="{2A7CFA74-57F1-48A7-A760-4F696BF42DFF}"/>
                </a:ext>
              </a:extLst>
            </p:cNvPr>
            <p:cNvSpPr/>
            <p:nvPr/>
          </p:nvSpPr>
          <p:spPr>
            <a:xfrm>
              <a:off x="6608455" y="2026734"/>
              <a:ext cx="3459122" cy="1216882"/>
            </a:xfrm>
            <a:prstGeom prst="roundRect">
              <a:avLst/>
            </a:prstGeom>
            <a:noFill/>
            <a:ln w="19050" cmpd="sng">
              <a:solidFill>
                <a:srgbClr val="D3A177"/>
              </a:solidFill>
              <a:prstDash val="solid"/>
              <a:round/>
              <a:headEnd type="none"/>
              <a:tailEnd type="none" w="med" len="med"/>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rtlCol="0" anchor="ctr"/>
            <a:lstStyle/>
            <a:p>
              <a:pPr algn="ctr" fontAlgn="base">
                <a:spcBef>
                  <a:spcPct val="0"/>
                </a:spcBef>
                <a:spcAft>
                  <a:spcPct val="0"/>
                </a:spcAft>
                <a:defRPr/>
              </a:pPr>
              <a:endParaRPr lang="zh-CN" altLang="en-US" kern="0">
                <a:solidFill>
                  <a:schemeClr val="tx1">
                    <a:lumMod val="75000"/>
                    <a:lumOff val="25000"/>
                  </a:schemeClr>
                </a:solidFill>
                <a:cs typeface="+mn-ea"/>
                <a:sym typeface="+mn-lt"/>
              </a:endParaRPr>
            </a:p>
          </p:txBody>
        </p:sp>
        <p:sp>
          <p:nvSpPr>
            <p:cNvPr id="8" name="圆角矩形 8">
              <a:extLst>
                <a:ext uri="{FF2B5EF4-FFF2-40B4-BE49-F238E27FC236}">
                  <a16:creationId xmlns:a16="http://schemas.microsoft.com/office/drawing/2014/main" id="{56084814-FE0C-43BE-BD0C-1AACE609EEE0}"/>
                </a:ext>
              </a:extLst>
            </p:cNvPr>
            <p:cNvSpPr/>
            <p:nvPr/>
          </p:nvSpPr>
          <p:spPr>
            <a:xfrm>
              <a:off x="6184579" y="2208714"/>
              <a:ext cx="876002" cy="876002"/>
            </a:xfrm>
            <a:prstGeom prst="roundRect">
              <a:avLst/>
            </a:prstGeom>
            <a:solidFill>
              <a:srgbClr val="D3A177"/>
            </a:solidFill>
            <a:ln w="28575">
              <a:noFill/>
            </a:ln>
            <a:effectLst>
              <a:outerShdw blurRad="50800" dist="38100" dir="8100000" algn="tr" rotWithShape="0">
                <a:prstClr val="black">
                  <a:alpha val="40000"/>
                </a:prstClr>
              </a:outerShdw>
            </a:effectLst>
          </p:spPr>
          <p:txBody>
            <a:bodyPr anchor="ctr"/>
            <a:lstStyle/>
            <a:p>
              <a:pPr algn="ctr"/>
              <a:r>
                <a:rPr lang="en-US" altLang="zh-CN" sz="3600" dirty="0">
                  <a:solidFill>
                    <a:schemeClr val="bg1"/>
                  </a:solidFill>
                  <a:cs typeface="+mn-ea"/>
                  <a:sym typeface="+mn-lt"/>
                </a:rPr>
                <a:t>02</a:t>
              </a:r>
              <a:endParaRPr lang="zh-CN" altLang="en-US" sz="3600" dirty="0">
                <a:solidFill>
                  <a:schemeClr val="bg1"/>
                </a:solidFill>
                <a:cs typeface="+mn-ea"/>
                <a:sym typeface="+mn-lt"/>
              </a:endParaRPr>
            </a:p>
          </p:txBody>
        </p:sp>
        <p:sp>
          <p:nvSpPr>
            <p:cNvPr id="9" name="文本框 8">
              <a:extLst>
                <a:ext uri="{FF2B5EF4-FFF2-40B4-BE49-F238E27FC236}">
                  <a16:creationId xmlns:a16="http://schemas.microsoft.com/office/drawing/2014/main" id="{5F71F97F-CBF6-4230-AA17-F6639CD2C893}"/>
                </a:ext>
              </a:extLst>
            </p:cNvPr>
            <p:cNvSpPr txBox="1"/>
            <p:nvPr/>
          </p:nvSpPr>
          <p:spPr>
            <a:xfrm>
              <a:off x="7353351" y="2323015"/>
              <a:ext cx="2421456" cy="381258"/>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cs typeface="+mn-ea"/>
                  <a:sym typeface="+mn-lt"/>
                </a:rPr>
                <a:t>潜在用户大</a:t>
              </a:r>
              <a:endParaRPr lang="en-US" altLang="zh-CN" sz="1600" dirty="0">
                <a:solidFill>
                  <a:schemeClr val="tx1">
                    <a:lumMod val="75000"/>
                    <a:lumOff val="25000"/>
                  </a:schemeClr>
                </a:solidFill>
                <a:cs typeface="+mn-ea"/>
                <a:sym typeface="+mn-lt"/>
              </a:endParaRPr>
            </a:p>
          </p:txBody>
        </p:sp>
      </p:grpSp>
      <p:grpSp>
        <p:nvGrpSpPr>
          <p:cNvPr id="10" name="组合 9">
            <a:extLst>
              <a:ext uri="{FF2B5EF4-FFF2-40B4-BE49-F238E27FC236}">
                <a16:creationId xmlns:a16="http://schemas.microsoft.com/office/drawing/2014/main" id="{333E7CE2-FFE6-478F-A6D1-DD63CF534B21}"/>
              </a:ext>
            </a:extLst>
          </p:cNvPr>
          <p:cNvGrpSpPr/>
          <p:nvPr/>
        </p:nvGrpSpPr>
        <p:grpSpPr>
          <a:xfrm>
            <a:off x="7169355" y="4146254"/>
            <a:ext cx="3887554" cy="1216882"/>
            <a:chOff x="7169355" y="4146254"/>
            <a:chExt cx="3887554" cy="1216882"/>
          </a:xfrm>
        </p:grpSpPr>
        <p:sp>
          <p:nvSpPr>
            <p:cNvPr id="11" name="圆角矩形 10">
              <a:extLst>
                <a:ext uri="{FF2B5EF4-FFF2-40B4-BE49-F238E27FC236}">
                  <a16:creationId xmlns:a16="http://schemas.microsoft.com/office/drawing/2014/main" id="{592E00F0-03AB-4C81-A6AB-24692E336880}"/>
                </a:ext>
              </a:extLst>
            </p:cNvPr>
            <p:cNvSpPr/>
            <p:nvPr/>
          </p:nvSpPr>
          <p:spPr>
            <a:xfrm flipH="1">
              <a:off x="7169355" y="4146254"/>
              <a:ext cx="3459122" cy="1216882"/>
            </a:xfrm>
            <a:prstGeom prst="roundRect">
              <a:avLst/>
            </a:prstGeom>
            <a:noFill/>
            <a:ln w="19050" cmpd="sng">
              <a:solidFill>
                <a:srgbClr val="794C28"/>
              </a:solidFill>
              <a:prstDash val="solid"/>
              <a:round/>
              <a:headEnd type="none" w="med" len="med"/>
              <a:tailEnd type="oval"/>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rtlCol="0" anchor="ctr"/>
            <a:lstStyle/>
            <a:p>
              <a:pPr algn="ctr" fontAlgn="base">
                <a:spcBef>
                  <a:spcPct val="0"/>
                </a:spcBef>
                <a:spcAft>
                  <a:spcPct val="0"/>
                </a:spcAft>
                <a:defRPr/>
              </a:pPr>
              <a:endParaRPr lang="zh-CN" altLang="en-US" kern="0">
                <a:solidFill>
                  <a:schemeClr val="tx1">
                    <a:lumMod val="75000"/>
                    <a:lumOff val="25000"/>
                  </a:schemeClr>
                </a:solidFill>
                <a:cs typeface="+mn-ea"/>
                <a:sym typeface="+mn-lt"/>
              </a:endParaRPr>
            </a:p>
          </p:txBody>
        </p:sp>
        <p:sp>
          <p:nvSpPr>
            <p:cNvPr id="12" name="圆角矩形 11">
              <a:extLst>
                <a:ext uri="{FF2B5EF4-FFF2-40B4-BE49-F238E27FC236}">
                  <a16:creationId xmlns:a16="http://schemas.microsoft.com/office/drawing/2014/main" id="{1528E15B-8F93-4129-AF98-1E1062D54261}"/>
                </a:ext>
              </a:extLst>
            </p:cNvPr>
            <p:cNvSpPr/>
            <p:nvPr/>
          </p:nvSpPr>
          <p:spPr>
            <a:xfrm flipH="1">
              <a:off x="10180907" y="4321161"/>
              <a:ext cx="876002" cy="876002"/>
            </a:xfrm>
            <a:prstGeom prst="roundRect">
              <a:avLst/>
            </a:prstGeom>
            <a:solidFill>
              <a:srgbClr val="794C28"/>
            </a:solidFill>
            <a:ln w="28575">
              <a:noFill/>
            </a:ln>
            <a:effectLst>
              <a:outerShdw blurRad="50800" dist="38100" dir="8100000" algn="tr" rotWithShape="0">
                <a:prstClr val="black">
                  <a:alpha val="40000"/>
                </a:prstClr>
              </a:outerShdw>
            </a:effectLst>
          </p:spPr>
          <p:txBody>
            <a:bodyPr anchor="ctr"/>
            <a:lstStyle/>
            <a:p>
              <a:pPr algn="ctr"/>
              <a:r>
                <a:rPr lang="en-US" altLang="zh-CN" sz="3600" dirty="0">
                  <a:solidFill>
                    <a:schemeClr val="bg1"/>
                  </a:solidFill>
                  <a:cs typeface="+mn-ea"/>
                  <a:sym typeface="+mn-lt"/>
                </a:rPr>
                <a:t>04</a:t>
              </a:r>
              <a:endParaRPr lang="zh-CN" altLang="en-US" sz="3600" dirty="0">
                <a:solidFill>
                  <a:schemeClr val="bg1"/>
                </a:solidFill>
                <a:cs typeface="+mn-ea"/>
                <a:sym typeface="+mn-lt"/>
              </a:endParaRPr>
            </a:p>
          </p:txBody>
        </p:sp>
        <p:sp>
          <p:nvSpPr>
            <p:cNvPr id="13" name="文本框 12">
              <a:extLst>
                <a:ext uri="{FF2B5EF4-FFF2-40B4-BE49-F238E27FC236}">
                  <a16:creationId xmlns:a16="http://schemas.microsoft.com/office/drawing/2014/main" id="{B83BCCBA-34FC-4441-B5EE-A3FAAD73BFC9}"/>
                </a:ext>
              </a:extLst>
            </p:cNvPr>
            <p:cNvSpPr txBox="1"/>
            <p:nvPr/>
          </p:nvSpPr>
          <p:spPr>
            <a:xfrm flipH="1">
              <a:off x="7597787" y="4480164"/>
              <a:ext cx="2375923" cy="381258"/>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cs typeface="+mn-ea"/>
                  <a:sym typeface="+mn-lt"/>
                </a:rPr>
                <a:t>企业网站</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高质量流量</a:t>
              </a:r>
              <a:endParaRPr lang="en-US" altLang="zh-CN" sz="1600" dirty="0">
                <a:solidFill>
                  <a:schemeClr val="tx1">
                    <a:lumMod val="75000"/>
                    <a:lumOff val="25000"/>
                  </a:schemeClr>
                </a:solidFill>
                <a:cs typeface="+mn-ea"/>
                <a:sym typeface="+mn-lt"/>
              </a:endParaRPr>
            </a:p>
          </p:txBody>
        </p:sp>
      </p:grpSp>
      <p:grpSp>
        <p:nvGrpSpPr>
          <p:cNvPr id="14" name="组合 13">
            <a:extLst>
              <a:ext uri="{FF2B5EF4-FFF2-40B4-BE49-F238E27FC236}">
                <a16:creationId xmlns:a16="http://schemas.microsoft.com/office/drawing/2014/main" id="{F8606FCD-1DBF-4974-8459-220385C481E9}"/>
              </a:ext>
            </a:extLst>
          </p:cNvPr>
          <p:cNvGrpSpPr/>
          <p:nvPr/>
        </p:nvGrpSpPr>
        <p:grpSpPr>
          <a:xfrm>
            <a:off x="2078740" y="4146254"/>
            <a:ext cx="3887554" cy="1216882"/>
            <a:chOff x="2078740" y="4146254"/>
            <a:chExt cx="3887554" cy="1216882"/>
          </a:xfrm>
        </p:grpSpPr>
        <p:sp>
          <p:nvSpPr>
            <p:cNvPr id="15" name="圆角矩形 13">
              <a:extLst>
                <a:ext uri="{FF2B5EF4-FFF2-40B4-BE49-F238E27FC236}">
                  <a16:creationId xmlns:a16="http://schemas.microsoft.com/office/drawing/2014/main" id="{B849DECE-88FD-4212-B392-A9072FC4FB85}"/>
                </a:ext>
              </a:extLst>
            </p:cNvPr>
            <p:cNvSpPr/>
            <p:nvPr/>
          </p:nvSpPr>
          <p:spPr>
            <a:xfrm flipH="1">
              <a:off x="2078740" y="4146254"/>
              <a:ext cx="3459122" cy="1216882"/>
            </a:xfrm>
            <a:prstGeom prst="roundRect">
              <a:avLst/>
            </a:prstGeom>
            <a:noFill/>
            <a:ln w="19050" cmpd="sng">
              <a:solidFill>
                <a:srgbClr val="D3A177"/>
              </a:solidFill>
              <a:prstDash val="solid"/>
              <a:round/>
              <a:headEnd type="none" w="med" len="med"/>
              <a:tailEnd type="oval"/>
            </a:ln>
            <a:effectLst>
              <a:outerShdw blurRad="635000" dist="254000" dir="2700000" algn="ctr" rotWithShape="0">
                <a:srgbClr val="808080">
                  <a:alpha val="20000"/>
                </a:srgbClr>
              </a:outerShdw>
            </a:effectLst>
            <a:extLst>
              <a:ext uri="{909E8E84-426E-40DD-AFC4-6F175D3DCCD1}">
                <a14:hiddenFill xmlns:a14="http://schemas.microsoft.com/office/drawing/2010/main">
                  <a:solidFill>
                    <a:srgbClr val="FFFFFF"/>
                  </a:solidFill>
                </a14:hiddenFill>
              </a:ext>
            </a:extLst>
          </p:spPr>
          <p:txBody>
            <a:bodyPr rtlCol="0" anchor="ctr"/>
            <a:lstStyle/>
            <a:p>
              <a:pPr algn="ctr" fontAlgn="base">
                <a:spcBef>
                  <a:spcPct val="0"/>
                </a:spcBef>
                <a:spcAft>
                  <a:spcPct val="0"/>
                </a:spcAft>
                <a:defRPr/>
              </a:pPr>
              <a:endParaRPr lang="zh-CN" altLang="en-US" kern="0">
                <a:solidFill>
                  <a:schemeClr val="tx1">
                    <a:lumMod val="75000"/>
                    <a:lumOff val="25000"/>
                  </a:schemeClr>
                </a:solidFill>
                <a:cs typeface="+mn-ea"/>
                <a:sym typeface="+mn-lt"/>
              </a:endParaRPr>
            </a:p>
          </p:txBody>
        </p:sp>
        <p:sp>
          <p:nvSpPr>
            <p:cNvPr id="16" name="圆角矩形 14">
              <a:extLst>
                <a:ext uri="{FF2B5EF4-FFF2-40B4-BE49-F238E27FC236}">
                  <a16:creationId xmlns:a16="http://schemas.microsoft.com/office/drawing/2014/main" id="{95C3D99B-42B4-4809-8A6B-87787995E377}"/>
                </a:ext>
              </a:extLst>
            </p:cNvPr>
            <p:cNvSpPr/>
            <p:nvPr/>
          </p:nvSpPr>
          <p:spPr>
            <a:xfrm flipH="1">
              <a:off x="5090292" y="4321161"/>
              <a:ext cx="876002" cy="876002"/>
            </a:xfrm>
            <a:prstGeom prst="roundRect">
              <a:avLst/>
            </a:prstGeom>
            <a:solidFill>
              <a:srgbClr val="D3A177"/>
            </a:solidFill>
            <a:ln w="28575">
              <a:noFill/>
            </a:ln>
            <a:effectLst>
              <a:outerShdw blurRad="50800" dist="38100" dir="8100000" algn="tr" rotWithShape="0">
                <a:prstClr val="black">
                  <a:alpha val="40000"/>
                </a:prstClr>
              </a:outerShdw>
            </a:effectLst>
          </p:spPr>
          <p:txBody>
            <a:bodyPr anchor="ctr"/>
            <a:lstStyle/>
            <a:p>
              <a:pPr algn="ctr"/>
              <a:r>
                <a:rPr lang="en-US" altLang="zh-CN" sz="3600" dirty="0">
                  <a:solidFill>
                    <a:schemeClr val="bg1"/>
                  </a:solidFill>
                  <a:cs typeface="+mn-ea"/>
                  <a:sym typeface="+mn-lt"/>
                </a:rPr>
                <a:t>03</a:t>
              </a:r>
              <a:endParaRPr lang="zh-CN" altLang="en-US" sz="3600" dirty="0">
                <a:solidFill>
                  <a:schemeClr val="bg1"/>
                </a:solidFill>
                <a:cs typeface="+mn-ea"/>
                <a:sym typeface="+mn-lt"/>
              </a:endParaRPr>
            </a:p>
          </p:txBody>
        </p:sp>
        <p:sp>
          <p:nvSpPr>
            <p:cNvPr id="17" name="文本框 16">
              <a:extLst>
                <a:ext uri="{FF2B5EF4-FFF2-40B4-BE49-F238E27FC236}">
                  <a16:creationId xmlns:a16="http://schemas.microsoft.com/office/drawing/2014/main" id="{C36637BC-4415-4706-9C39-76439EAD1B13}"/>
                </a:ext>
              </a:extLst>
            </p:cNvPr>
            <p:cNvSpPr txBox="1"/>
            <p:nvPr/>
          </p:nvSpPr>
          <p:spPr>
            <a:xfrm flipH="1">
              <a:off x="2454676" y="4480164"/>
              <a:ext cx="2376653" cy="381258"/>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cs typeface="+mn-ea"/>
                  <a:sym typeface="+mn-lt"/>
                </a:rPr>
                <a:t>大型网站</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引流</a:t>
              </a:r>
              <a:endParaRPr lang="en-US" altLang="zh-CN" sz="1600" dirty="0">
                <a:solidFill>
                  <a:schemeClr val="tx1">
                    <a:lumMod val="75000"/>
                    <a:lumOff val="25000"/>
                  </a:schemeClr>
                </a:solidFill>
                <a:cs typeface="+mn-ea"/>
                <a:sym typeface="+mn-lt"/>
              </a:endParaRPr>
            </a:p>
          </p:txBody>
        </p:sp>
      </p:grpSp>
      <p:sp>
        <p:nvSpPr>
          <p:cNvPr id="18" name="文本框 17">
            <a:extLst>
              <a:ext uri="{FF2B5EF4-FFF2-40B4-BE49-F238E27FC236}">
                <a16:creationId xmlns:a16="http://schemas.microsoft.com/office/drawing/2014/main" id="{E5EA6B31-DC27-445E-AA06-7911F5AD4AC6}"/>
              </a:ext>
            </a:extLst>
          </p:cNvPr>
          <p:cNvSpPr txBox="1"/>
          <p:nvPr/>
        </p:nvSpPr>
        <p:spPr>
          <a:xfrm>
            <a:off x="4530261" y="233171"/>
            <a:ext cx="3131478" cy="523220"/>
          </a:xfrm>
          <a:prstGeom prst="rect">
            <a:avLst/>
          </a:prstGeom>
          <a:noFill/>
        </p:spPr>
        <p:txBody>
          <a:bodyPr wrap="square" rtlCol="0">
            <a:spAutoFit/>
          </a:bodyPr>
          <a:lstStyle/>
          <a:p>
            <a:pPr algn="dist"/>
            <a:r>
              <a:rPr lang="zh-CN" altLang="en-US" sz="2800" dirty="0">
                <a:solidFill>
                  <a:srgbClr val="794C28"/>
                </a:solidFill>
                <a:cs typeface="+mn-ea"/>
                <a:sym typeface="+mn-lt"/>
              </a:rPr>
              <a:t>为什么要学习</a:t>
            </a:r>
            <a:r>
              <a:rPr lang="en-US" altLang="zh-CN" sz="2800" dirty="0">
                <a:solidFill>
                  <a:srgbClr val="794C28"/>
                </a:solidFill>
                <a:cs typeface="+mn-ea"/>
                <a:sym typeface="+mn-lt"/>
              </a:rPr>
              <a:t>SEO</a:t>
            </a:r>
            <a:endParaRPr lang="zh-CN" altLang="en-US" sz="2800" dirty="0">
              <a:solidFill>
                <a:srgbClr val="794C28"/>
              </a:solidFill>
              <a:cs typeface="+mn-ea"/>
              <a:sym typeface="+mn-lt"/>
            </a:endParaRPr>
          </a:p>
        </p:txBody>
      </p:sp>
    </p:spTree>
    <p:extLst>
      <p:ext uri="{BB962C8B-B14F-4D97-AF65-F5344CB8AC3E}">
        <p14:creationId xmlns:p14="http://schemas.microsoft.com/office/powerpoint/2010/main" val="102050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17860F-7B9A-4E8A-B871-08AB6977636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66083" y="1109941"/>
            <a:ext cx="6957174" cy="4638116"/>
          </a:xfrm>
          <a:prstGeom prst="rect">
            <a:avLst/>
          </a:prstGeom>
        </p:spPr>
      </p:pic>
      <p:sp>
        <p:nvSpPr>
          <p:cNvPr id="4" name="矩形 3">
            <a:extLst>
              <a:ext uri="{FF2B5EF4-FFF2-40B4-BE49-F238E27FC236}">
                <a16:creationId xmlns:a16="http://schemas.microsoft.com/office/drawing/2014/main" id="{D4A9C190-BA55-4E99-B065-C568FAF0BCD9}"/>
              </a:ext>
            </a:extLst>
          </p:cNvPr>
          <p:cNvSpPr/>
          <p:nvPr/>
        </p:nvSpPr>
        <p:spPr>
          <a:xfrm>
            <a:off x="5654841" y="1395663"/>
            <a:ext cx="5825959" cy="4066674"/>
          </a:xfrm>
          <a:prstGeom prst="rect">
            <a:avLst/>
          </a:prstGeom>
          <a:solidFill>
            <a:srgbClr val="794C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文本框 4">
            <a:extLst>
              <a:ext uri="{FF2B5EF4-FFF2-40B4-BE49-F238E27FC236}">
                <a16:creationId xmlns:a16="http://schemas.microsoft.com/office/drawing/2014/main" id="{14171644-12C4-4E66-BC9C-5004E6180211}"/>
              </a:ext>
            </a:extLst>
          </p:cNvPr>
          <p:cNvSpPr txBox="1"/>
          <p:nvPr/>
        </p:nvSpPr>
        <p:spPr>
          <a:xfrm>
            <a:off x="6230700" y="1759618"/>
            <a:ext cx="3514878" cy="63318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cs typeface="+mn-ea"/>
                <a:sym typeface="+mn-lt"/>
              </a:rPr>
              <a:t>适合人群</a:t>
            </a:r>
          </a:p>
        </p:txBody>
      </p:sp>
      <p:cxnSp>
        <p:nvCxnSpPr>
          <p:cNvPr id="6" name="直接连接符 5">
            <a:extLst>
              <a:ext uri="{FF2B5EF4-FFF2-40B4-BE49-F238E27FC236}">
                <a16:creationId xmlns:a16="http://schemas.microsoft.com/office/drawing/2014/main" id="{A8AC6C69-75E5-48AC-8639-031E7DB4EBA5}"/>
              </a:ext>
            </a:extLst>
          </p:cNvPr>
          <p:cNvCxnSpPr/>
          <p:nvPr/>
        </p:nvCxnSpPr>
        <p:spPr>
          <a:xfrm>
            <a:off x="6360693" y="2550695"/>
            <a:ext cx="133951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C8EEFFE-F837-4C44-8373-1722D310E1AA}"/>
              </a:ext>
            </a:extLst>
          </p:cNvPr>
          <p:cNvSpPr txBox="1"/>
          <p:nvPr/>
        </p:nvSpPr>
        <p:spPr>
          <a:xfrm>
            <a:off x="6264441" y="2751433"/>
            <a:ext cx="4051411" cy="13415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cs typeface="+mn-ea"/>
                <a:sym typeface="+mn-lt"/>
              </a:rPr>
              <a:t>1</a:t>
            </a:r>
            <a:r>
              <a:rPr kumimoji="0" lang="zh-CN" altLang="en-US" sz="1600" b="0" i="0" u="none" strike="noStrike" kern="1200" cap="none" spc="0" normalizeH="0" baseline="0" noProof="0" dirty="0">
                <a:ln>
                  <a:noFill/>
                </a:ln>
                <a:solidFill>
                  <a:prstClr val="white"/>
                </a:solidFill>
                <a:effectLst/>
                <a:uLnTx/>
                <a:uFillTx/>
                <a:cs typeface="+mn-ea"/>
                <a:sym typeface="+mn-lt"/>
              </a:rPr>
              <a:t>、网站设计人员</a:t>
            </a:r>
            <a:endParaRPr kumimoji="0" lang="en-US" altLang="zh-CN" sz="1600" b="0" i="0" u="none" strike="noStrike" kern="1200" cap="none" spc="0" normalizeH="0" baseline="0" noProof="0" dirty="0">
              <a:ln>
                <a:noFill/>
              </a:ln>
              <a:solidFill>
                <a:prstClr val="white"/>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dirty="0">
                <a:solidFill>
                  <a:prstClr val="white"/>
                </a:solidFill>
                <a:cs typeface="+mn-ea"/>
                <a:sym typeface="+mn-lt"/>
              </a:rPr>
              <a:t>2</a:t>
            </a:r>
            <a:r>
              <a:rPr lang="zh-CN" altLang="en-US" sz="1600" dirty="0">
                <a:solidFill>
                  <a:prstClr val="white"/>
                </a:solidFill>
                <a:cs typeface="+mn-ea"/>
                <a:sym typeface="+mn-lt"/>
              </a:rPr>
              <a:t>、网站管理人员</a:t>
            </a:r>
            <a:endParaRPr lang="en-US" altLang="zh-CN" sz="1600" dirty="0">
              <a:solidFill>
                <a:prstClr val="white"/>
              </a:solidFill>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cs typeface="+mn-ea"/>
                <a:sym typeface="+mn-lt"/>
              </a:rPr>
              <a:t>3</a:t>
            </a:r>
            <a:r>
              <a:rPr kumimoji="0" lang="zh-CN" altLang="en-US" sz="1600" b="0" i="0" u="none" strike="noStrike" kern="1200" cap="none" spc="0" normalizeH="0" baseline="0" noProof="0" dirty="0">
                <a:ln>
                  <a:noFill/>
                </a:ln>
                <a:solidFill>
                  <a:prstClr val="white"/>
                </a:solidFill>
                <a:effectLst/>
                <a:uLnTx/>
                <a:uFillTx/>
                <a:cs typeface="+mn-ea"/>
                <a:sym typeface="+mn-lt"/>
              </a:rPr>
              <a:t>、内容编辑人员</a:t>
            </a:r>
            <a:endParaRPr kumimoji="0" lang="en-US" altLang="zh-CN" sz="1600" b="0" i="0" u="none" strike="noStrike" kern="1200" cap="none" spc="0" normalizeH="0" baseline="0" noProof="0" dirty="0">
              <a:ln>
                <a:noFill/>
              </a:ln>
              <a:solidFill>
                <a:prstClr val="white"/>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600" dirty="0">
                <a:solidFill>
                  <a:prstClr val="white"/>
                </a:solidFill>
                <a:cs typeface="+mn-ea"/>
                <a:sym typeface="+mn-lt"/>
              </a:rPr>
              <a:t>4</a:t>
            </a:r>
            <a:r>
              <a:rPr lang="zh-CN" altLang="en-US" sz="1600" dirty="0">
                <a:solidFill>
                  <a:prstClr val="white"/>
                </a:solidFill>
                <a:cs typeface="+mn-ea"/>
                <a:sym typeface="+mn-lt"/>
              </a:rPr>
              <a:t>、网络创业人士</a:t>
            </a: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sp>
        <p:nvSpPr>
          <p:cNvPr id="8" name="文本框 7">
            <a:extLst>
              <a:ext uri="{FF2B5EF4-FFF2-40B4-BE49-F238E27FC236}">
                <a16:creationId xmlns:a16="http://schemas.microsoft.com/office/drawing/2014/main" id="{E5EA6B31-DC27-445E-AA06-7911F5AD4AC6}"/>
              </a:ext>
            </a:extLst>
          </p:cNvPr>
          <p:cNvSpPr txBox="1"/>
          <p:nvPr/>
        </p:nvSpPr>
        <p:spPr>
          <a:xfrm>
            <a:off x="4526565" y="216132"/>
            <a:ext cx="2728184" cy="523220"/>
          </a:xfrm>
          <a:prstGeom prst="rect">
            <a:avLst/>
          </a:prstGeom>
          <a:noFill/>
        </p:spPr>
        <p:txBody>
          <a:bodyPr wrap="square" rtlCol="0">
            <a:spAutoFit/>
          </a:bodyPr>
          <a:lstStyle/>
          <a:p>
            <a:pPr algn="dist"/>
            <a:r>
              <a:rPr lang="en-US" altLang="zh-CN" sz="2800" dirty="0">
                <a:solidFill>
                  <a:srgbClr val="794C28"/>
                </a:solidFill>
                <a:cs typeface="+mn-ea"/>
                <a:sym typeface="+mn-lt"/>
              </a:rPr>
              <a:t>SEO</a:t>
            </a:r>
            <a:r>
              <a:rPr lang="zh-CN" altLang="en-US" sz="2800" dirty="0">
                <a:solidFill>
                  <a:srgbClr val="794C28"/>
                </a:solidFill>
                <a:cs typeface="+mn-ea"/>
                <a:sym typeface="+mn-lt"/>
              </a:rPr>
              <a:t>适合哪些人</a:t>
            </a:r>
          </a:p>
        </p:txBody>
      </p:sp>
    </p:spTree>
    <p:extLst>
      <p:ext uri="{BB962C8B-B14F-4D97-AF65-F5344CB8AC3E}">
        <p14:creationId xmlns:p14="http://schemas.microsoft.com/office/powerpoint/2010/main" val="40168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831BFB4-3BED-4498-932F-BE0EC6DD1F50}"/>
              </a:ext>
            </a:extLst>
          </p:cNvPr>
          <p:cNvGrpSpPr/>
          <p:nvPr/>
        </p:nvGrpSpPr>
        <p:grpSpPr>
          <a:xfrm>
            <a:off x="1400414" y="1522747"/>
            <a:ext cx="9751403" cy="3906503"/>
            <a:chOff x="224589" y="1076325"/>
            <a:chExt cx="11602824" cy="4648200"/>
          </a:xfrm>
        </p:grpSpPr>
        <p:grpSp>
          <p:nvGrpSpPr>
            <p:cNvPr id="3" name="组合 2">
              <a:extLst>
                <a:ext uri="{FF2B5EF4-FFF2-40B4-BE49-F238E27FC236}">
                  <a16:creationId xmlns:a16="http://schemas.microsoft.com/office/drawing/2014/main" id="{FF1C6E0D-20A1-47F4-BA5D-89C02577744D}"/>
                </a:ext>
              </a:extLst>
            </p:cNvPr>
            <p:cNvGrpSpPr/>
            <p:nvPr/>
          </p:nvGrpSpPr>
          <p:grpSpPr>
            <a:xfrm>
              <a:off x="224589" y="1076325"/>
              <a:ext cx="11602824" cy="4648200"/>
              <a:chOff x="224589" y="1076325"/>
              <a:chExt cx="11602824" cy="4648200"/>
            </a:xfrm>
          </p:grpSpPr>
          <p:sp>
            <p:nvSpPr>
              <p:cNvPr id="11" name="任意多边形: 形状 10">
                <a:extLst>
                  <a:ext uri="{FF2B5EF4-FFF2-40B4-BE49-F238E27FC236}">
                    <a16:creationId xmlns:a16="http://schemas.microsoft.com/office/drawing/2014/main" id="{985BEA41-51B2-4007-8B89-CE46B6530CCA}"/>
                  </a:ext>
                </a:extLst>
              </p:cNvPr>
              <p:cNvSpPr/>
              <p:nvPr/>
            </p:nvSpPr>
            <p:spPr>
              <a:xfrm>
                <a:off x="623404" y="1515709"/>
                <a:ext cx="10885572" cy="3810001"/>
              </a:xfrm>
              <a:custGeom>
                <a:avLst/>
                <a:gdLst>
                  <a:gd name="connsiteX0" fmla="*/ 0 w 11487150"/>
                  <a:gd name="connsiteY0" fmla="*/ 4171950 h 4171950"/>
                  <a:gd name="connsiteX1" fmla="*/ 2095500 w 11487150"/>
                  <a:gd name="connsiteY1" fmla="*/ 4171950 h 4171950"/>
                  <a:gd name="connsiteX2" fmla="*/ 3390900 w 11487150"/>
                  <a:gd name="connsiteY2" fmla="*/ 2800350 h 4171950"/>
                  <a:gd name="connsiteX3" fmla="*/ 5238750 w 11487150"/>
                  <a:gd name="connsiteY3" fmla="*/ 2800350 h 4171950"/>
                  <a:gd name="connsiteX4" fmla="*/ 6496050 w 11487150"/>
                  <a:gd name="connsiteY4" fmla="*/ 1333500 h 4171950"/>
                  <a:gd name="connsiteX5" fmla="*/ 8286750 w 11487150"/>
                  <a:gd name="connsiteY5" fmla="*/ 1333500 h 4171950"/>
                  <a:gd name="connsiteX6" fmla="*/ 9201150 w 11487150"/>
                  <a:gd name="connsiteY6" fmla="*/ 38100 h 4171950"/>
                  <a:gd name="connsiteX7" fmla="*/ 11487150 w 11487150"/>
                  <a:gd name="connsiteY7" fmla="*/ 0 h 417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87150" h="4171950">
                    <a:moveTo>
                      <a:pt x="0" y="4171950"/>
                    </a:moveTo>
                    <a:lnTo>
                      <a:pt x="2095500" y="4171950"/>
                    </a:lnTo>
                    <a:lnTo>
                      <a:pt x="3390900" y="2800350"/>
                    </a:lnTo>
                    <a:lnTo>
                      <a:pt x="5238750" y="2800350"/>
                    </a:lnTo>
                    <a:lnTo>
                      <a:pt x="6496050" y="1333500"/>
                    </a:lnTo>
                    <a:lnTo>
                      <a:pt x="8286750" y="1333500"/>
                    </a:lnTo>
                    <a:lnTo>
                      <a:pt x="9201150" y="38100"/>
                    </a:lnTo>
                    <a:lnTo>
                      <a:pt x="11487150" y="0"/>
                    </a:lnTo>
                  </a:path>
                </a:pathLst>
              </a:custGeom>
              <a:noFill/>
              <a:ln w="641350">
                <a:solidFill>
                  <a:srgbClr val="C78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D1F45"/>
                  </a:solidFill>
                  <a:effectLst/>
                  <a:uLnTx/>
                  <a:uFillTx/>
                  <a:cs typeface="+mn-ea"/>
                  <a:sym typeface="+mn-lt"/>
                </a:endParaRPr>
              </a:p>
            </p:txBody>
          </p:sp>
          <p:sp>
            <p:nvSpPr>
              <p:cNvPr id="12" name="椭圆 11">
                <a:extLst>
                  <a:ext uri="{FF2B5EF4-FFF2-40B4-BE49-F238E27FC236}">
                    <a16:creationId xmlns:a16="http://schemas.microsoft.com/office/drawing/2014/main" id="{D9760429-22B7-4ED8-83A4-060CBADE922C}"/>
                  </a:ext>
                </a:extLst>
              </p:cNvPr>
              <p:cNvSpPr/>
              <p:nvPr/>
            </p:nvSpPr>
            <p:spPr>
              <a:xfrm>
                <a:off x="224589" y="4867275"/>
                <a:ext cx="857250" cy="857250"/>
              </a:xfrm>
              <a:prstGeom prst="ellipse">
                <a:avLst/>
              </a:prstGeom>
              <a:solidFill>
                <a:srgbClr val="794C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1F45"/>
                  </a:solidFill>
                  <a:effectLst/>
                  <a:uLnTx/>
                  <a:uFillTx/>
                  <a:cs typeface="+mn-ea"/>
                  <a:sym typeface="+mn-lt"/>
                </a:endParaRPr>
              </a:p>
            </p:txBody>
          </p:sp>
          <p:sp>
            <p:nvSpPr>
              <p:cNvPr id="13" name="椭圆 12">
                <a:extLst>
                  <a:ext uri="{FF2B5EF4-FFF2-40B4-BE49-F238E27FC236}">
                    <a16:creationId xmlns:a16="http://schemas.microsoft.com/office/drawing/2014/main" id="{1DC83ECF-1440-4EB8-B3D9-5A4A1C781FAE}"/>
                  </a:ext>
                </a:extLst>
              </p:cNvPr>
              <p:cNvSpPr/>
              <p:nvPr/>
            </p:nvSpPr>
            <p:spPr>
              <a:xfrm>
                <a:off x="2216815" y="4867275"/>
                <a:ext cx="857250" cy="857250"/>
              </a:xfrm>
              <a:prstGeom prst="ellipse">
                <a:avLst/>
              </a:prstGeom>
              <a:solidFill>
                <a:srgbClr val="D3A17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D1F45"/>
                  </a:solidFill>
                  <a:effectLst/>
                  <a:uLnTx/>
                  <a:uFillTx/>
                  <a:cs typeface="+mn-ea"/>
                  <a:sym typeface="+mn-lt"/>
                </a:endParaRPr>
              </a:p>
            </p:txBody>
          </p:sp>
          <p:sp>
            <p:nvSpPr>
              <p:cNvPr id="14" name="椭圆 13">
                <a:extLst>
                  <a:ext uri="{FF2B5EF4-FFF2-40B4-BE49-F238E27FC236}">
                    <a16:creationId xmlns:a16="http://schemas.microsoft.com/office/drawing/2014/main" id="{23C089EB-3A10-44FA-AE3D-0E222A53FC65}"/>
                  </a:ext>
                </a:extLst>
              </p:cNvPr>
              <p:cNvSpPr/>
              <p:nvPr/>
            </p:nvSpPr>
            <p:spPr>
              <a:xfrm>
                <a:off x="3476624" y="3629025"/>
                <a:ext cx="857250" cy="857250"/>
              </a:xfrm>
              <a:prstGeom prst="ellipse">
                <a:avLst/>
              </a:prstGeom>
              <a:solidFill>
                <a:srgbClr val="794C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1F45"/>
                  </a:solidFill>
                  <a:effectLst/>
                  <a:uLnTx/>
                  <a:uFillTx/>
                  <a:cs typeface="+mn-ea"/>
                  <a:sym typeface="+mn-lt"/>
                </a:endParaRPr>
              </a:p>
            </p:txBody>
          </p:sp>
          <p:sp>
            <p:nvSpPr>
              <p:cNvPr id="15" name="椭圆 14">
                <a:extLst>
                  <a:ext uri="{FF2B5EF4-FFF2-40B4-BE49-F238E27FC236}">
                    <a16:creationId xmlns:a16="http://schemas.microsoft.com/office/drawing/2014/main" id="{41E365D9-2FBC-4519-B781-7E555DAC98DB}"/>
                  </a:ext>
                </a:extLst>
              </p:cNvPr>
              <p:cNvSpPr/>
              <p:nvPr/>
            </p:nvSpPr>
            <p:spPr>
              <a:xfrm>
                <a:off x="5238750" y="3609975"/>
                <a:ext cx="857250" cy="857250"/>
              </a:xfrm>
              <a:prstGeom prst="ellipse">
                <a:avLst/>
              </a:prstGeom>
              <a:solidFill>
                <a:srgbClr val="D3A17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1F45"/>
                  </a:solidFill>
                  <a:effectLst/>
                  <a:uLnTx/>
                  <a:uFillTx/>
                  <a:cs typeface="+mn-ea"/>
                  <a:sym typeface="+mn-lt"/>
                </a:endParaRPr>
              </a:p>
            </p:txBody>
          </p:sp>
          <p:sp>
            <p:nvSpPr>
              <p:cNvPr id="16" name="椭圆 15">
                <a:extLst>
                  <a:ext uri="{FF2B5EF4-FFF2-40B4-BE49-F238E27FC236}">
                    <a16:creationId xmlns:a16="http://schemas.microsoft.com/office/drawing/2014/main" id="{72BBDE07-D016-4FBD-A968-5A3A15CD7E71}"/>
                  </a:ext>
                </a:extLst>
              </p:cNvPr>
              <p:cNvSpPr/>
              <p:nvPr/>
            </p:nvSpPr>
            <p:spPr>
              <a:xfrm>
                <a:off x="6343650" y="2295525"/>
                <a:ext cx="857250" cy="857250"/>
              </a:xfrm>
              <a:prstGeom prst="ellipse">
                <a:avLst/>
              </a:prstGeom>
              <a:solidFill>
                <a:srgbClr val="794C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1F45"/>
                  </a:solidFill>
                  <a:effectLst/>
                  <a:uLnTx/>
                  <a:uFillTx/>
                  <a:cs typeface="+mn-ea"/>
                  <a:sym typeface="+mn-lt"/>
                </a:endParaRPr>
              </a:p>
            </p:txBody>
          </p:sp>
          <p:sp>
            <p:nvSpPr>
              <p:cNvPr id="17" name="椭圆 16">
                <a:extLst>
                  <a:ext uri="{FF2B5EF4-FFF2-40B4-BE49-F238E27FC236}">
                    <a16:creationId xmlns:a16="http://schemas.microsoft.com/office/drawing/2014/main" id="{0C99682D-D18D-48AF-A735-86815860DD39}"/>
                  </a:ext>
                </a:extLst>
              </p:cNvPr>
              <p:cNvSpPr/>
              <p:nvPr/>
            </p:nvSpPr>
            <p:spPr>
              <a:xfrm>
                <a:off x="8083968" y="2276475"/>
                <a:ext cx="857250" cy="857250"/>
              </a:xfrm>
              <a:prstGeom prst="ellipse">
                <a:avLst/>
              </a:prstGeom>
              <a:solidFill>
                <a:srgbClr val="D3A17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1F45"/>
                  </a:solidFill>
                  <a:effectLst/>
                  <a:uLnTx/>
                  <a:uFillTx/>
                  <a:cs typeface="+mn-ea"/>
                  <a:sym typeface="+mn-lt"/>
                </a:endParaRPr>
              </a:p>
            </p:txBody>
          </p:sp>
          <p:sp>
            <p:nvSpPr>
              <p:cNvPr id="18" name="椭圆 17">
                <a:extLst>
                  <a:ext uri="{FF2B5EF4-FFF2-40B4-BE49-F238E27FC236}">
                    <a16:creationId xmlns:a16="http://schemas.microsoft.com/office/drawing/2014/main" id="{1FE112EB-B944-408E-B93D-505916F7DD29}"/>
                  </a:ext>
                </a:extLst>
              </p:cNvPr>
              <p:cNvSpPr/>
              <p:nvPr/>
            </p:nvSpPr>
            <p:spPr>
              <a:xfrm>
                <a:off x="8941218" y="1076325"/>
                <a:ext cx="857250" cy="857250"/>
              </a:xfrm>
              <a:prstGeom prst="ellipse">
                <a:avLst/>
              </a:prstGeom>
              <a:solidFill>
                <a:srgbClr val="794C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1F45"/>
                  </a:solidFill>
                  <a:effectLst/>
                  <a:uLnTx/>
                  <a:uFillTx/>
                  <a:cs typeface="+mn-ea"/>
                  <a:sym typeface="+mn-lt"/>
                </a:endParaRPr>
              </a:p>
            </p:txBody>
          </p:sp>
          <p:sp>
            <p:nvSpPr>
              <p:cNvPr id="19" name="椭圆 18">
                <a:extLst>
                  <a:ext uri="{FF2B5EF4-FFF2-40B4-BE49-F238E27FC236}">
                    <a16:creationId xmlns:a16="http://schemas.microsoft.com/office/drawing/2014/main" id="{8BA77793-E74A-4ABB-B236-1E822581CA0F}"/>
                  </a:ext>
                </a:extLst>
              </p:cNvPr>
              <p:cNvSpPr/>
              <p:nvPr/>
            </p:nvSpPr>
            <p:spPr>
              <a:xfrm>
                <a:off x="10970163" y="1076325"/>
                <a:ext cx="857250" cy="857250"/>
              </a:xfrm>
              <a:prstGeom prst="ellipse">
                <a:avLst/>
              </a:prstGeom>
              <a:solidFill>
                <a:srgbClr val="D3A17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D1F45"/>
                  </a:solidFill>
                  <a:effectLst/>
                  <a:uLnTx/>
                  <a:uFillTx/>
                  <a:cs typeface="+mn-ea"/>
                  <a:sym typeface="+mn-lt"/>
                </a:endParaRPr>
              </a:p>
            </p:txBody>
          </p:sp>
        </p:grpSp>
        <p:cxnSp>
          <p:nvCxnSpPr>
            <p:cNvPr id="4" name="直接连接符 3">
              <a:extLst>
                <a:ext uri="{FF2B5EF4-FFF2-40B4-BE49-F238E27FC236}">
                  <a16:creationId xmlns:a16="http://schemas.microsoft.com/office/drawing/2014/main" id="{34F63A02-9ABC-4771-B26D-1022C187F6D7}"/>
                </a:ext>
              </a:extLst>
            </p:cNvPr>
            <p:cNvCxnSpPr/>
            <p:nvPr/>
          </p:nvCxnSpPr>
          <p:spPr>
            <a:xfrm>
              <a:off x="1447800" y="5295900"/>
              <a:ext cx="43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2751F87-A2FB-40D6-8756-15B57FDA5BCA}"/>
                </a:ext>
              </a:extLst>
            </p:cNvPr>
            <p:cNvCxnSpPr/>
            <p:nvPr/>
          </p:nvCxnSpPr>
          <p:spPr>
            <a:xfrm>
              <a:off x="4552950" y="4019550"/>
              <a:ext cx="43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630F651-8CA1-467B-8529-BB1BC094C2AB}"/>
                </a:ext>
              </a:extLst>
            </p:cNvPr>
            <p:cNvCxnSpPr/>
            <p:nvPr/>
          </p:nvCxnSpPr>
          <p:spPr>
            <a:xfrm>
              <a:off x="7391400" y="2705100"/>
              <a:ext cx="43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8BB4552-10CE-475B-8443-C0962CAE269F}"/>
                </a:ext>
              </a:extLst>
            </p:cNvPr>
            <p:cNvCxnSpPr/>
            <p:nvPr/>
          </p:nvCxnSpPr>
          <p:spPr>
            <a:xfrm>
              <a:off x="10210800" y="1485900"/>
              <a:ext cx="43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B64FB41-802A-4C69-93F0-2D5B7A262038}"/>
                </a:ext>
              </a:extLst>
            </p:cNvPr>
            <p:cNvCxnSpPr>
              <a:cxnSpLocks/>
            </p:cNvCxnSpPr>
            <p:nvPr/>
          </p:nvCxnSpPr>
          <p:spPr>
            <a:xfrm rot="8040000">
              <a:off x="3050001" y="4657222"/>
              <a:ext cx="43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988D75B-BD5D-453D-A3D8-300E62955973}"/>
                </a:ext>
              </a:extLst>
            </p:cNvPr>
            <p:cNvCxnSpPr>
              <a:cxnSpLocks/>
            </p:cNvCxnSpPr>
            <p:nvPr/>
          </p:nvCxnSpPr>
          <p:spPr>
            <a:xfrm rot="8040000">
              <a:off x="5993948" y="3383912"/>
              <a:ext cx="43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880BAB1-F4A5-46CC-AD58-C4A267958ED0}"/>
                </a:ext>
              </a:extLst>
            </p:cNvPr>
            <p:cNvCxnSpPr>
              <a:cxnSpLocks/>
            </p:cNvCxnSpPr>
            <p:nvPr/>
          </p:nvCxnSpPr>
          <p:spPr>
            <a:xfrm rot="7620000">
              <a:off x="8770851" y="2116411"/>
              <a:ext cx="36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A163B6E8-C209-46B6-9E47-168F5264265A}"/>
              </a:ext>
            </a:extLst>
          </p:cNvPr>
          <p:cNvSpPr txBox="1"/>
          <p:nvPr/>
        </p:nvSpPr>
        <p:spPr>
          <a:xfrm>
            <a:off x="1209319" y="3825833"/>
            <a:ext cx="1636111" cy="658257"/>
          </a:xfrm>
          <a:prstGeom prst="rect">
            <a:avLst/>
          </a:prstGeom>
          <a:noFill/>
        </p:spPr>
        <p:txBody>
          <a:bodyPr wrap="square" rtlCol="0">
            <a:spAutoFit/>
          </a:bodyPr>
          <a:lstStyle/>
          <a:p>
            <a:pPr lvl="0">
              <a:lnSpc>
                <a:spcPct val="120000"/>
              </a:lnSpc>
              <a:defRPr/>
            </a:pPr>
            <a:r>
              <a:rPr lang="en-US" altLang="zh-CN" sz="1600" dirty="0">
                <a:solidFill>
                  <a:schemeClr val="tx1">
                    <a:lumMod val="75000"/>
                    <a:lumOff val="25000"/>
                  </a:schemeClr>
                </a:solidFill>
                <a:cs typeface="+mn-ea"/>
                <a:sym typeface="+mn-lt"/>
              </a:rPr>
              <a:t>SEO</a:t>
            </a:r>
            <a:r>
              <a:rPr lang="zh-CN" altLang="en-US" sz="1600" dirty="0">
                <a:solidFill>
                  <a:schemeClr val="tx1">
                    <a:lumMod val="75000"/>
                    <a:lumOff val="25000"/>
                  </a:schemeClr>
                </a:solidFill>
                <a:cs typeface="+mn-ea"/>
                <a:sym typeface="+mn-lt"/>
              </a:rPr>
              <a:t>不等于作弊</a:t>
            </a:r>
            <a:endParaRPr lang="en-US" altLang="zh-CN" sz="1600" dirty="0">
              <a:solidFill>
                <a:schemeClr val="tx1">
                  <a:lumMod val="75000"/>
                  <a:lumOff val="25000"/>
                </a:schemeClr>
              </a:solidFill>
              <a:cs typeface="+mn-ea"/>
              <a:sym typeface="+mn-lt"/>
            </a:endParaRPr>
          </a:p>
          <a:p>
            <a:pPr lvl="0">
              <a:lnSpc>
                <a:spcPct val="120000"/>
              </a:lnSpc>
              <a:defRPr/>
            </a:pPr>
            <a:endParaRPr lang="zh-CN" altLang="en-US" sz="1600" dirty="0">
              <a:solidFill>
                <a:schemeClr val="tx1">
                  <a:lumMod val="75000"/>
                  <a:lumOff val="25000"/>
                </a:schemeClr>
              </a:solidFill>
              <a:cs typeface="+mn-ea"/>
              <a:sym typeface="+mn-lt"/>
            </a:endParaRPr>
          </a:p>
        </p:txBody>
      </p:sp>
      <p:sp>
        <p:nvSpPr>
          <p:cNvPr id="22" name="文本框 21">
            <a:extLst>
              <a:ext uri="{FF2B5EF4-FFF2-40B4-BE49-F238E27FC236}">
                <a16:creationId xmlns:a16="http://schemas.microsoft.com/office/drawing/2014/main" id="{F9B7EA86-8A9A-429D-B246-F5F480911CC5}"/>
              </a:ext>
            </a:extLst>
          </p:cNvPr>
          <p:cNvSpPr txBox="1"/>
          <p:nvPr/>
        </p:nvSpPr>
        <p:spPr>
          <a:xfrm>
            <a:off x="3920471" y="2716086"/>
            <a:ext cx="1536056" cy="381258"/>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cs typeface="+mn-ea"/>
                <a:sym typeface="+mn-lt"/>
              </a:rPr>
              <a:t>SEO</a:t>
            </a:r>
            <a:r>
              <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rPr>
              <a:t>内容为王</a:t>
            </a:r>
          </a:p>
        </p:txBody>
      </p:sp>
      <p:sp>
        <p:nvSpPr>
          <p:cNvPr id="24" name="文本框 23">
            <a:extLst>
              <a:ext uri="{FF2B5EF4-FFF2-40B4-BE49-F238E27FC236}">
                <a16:creationId xmlns:a16="http://schemas.microsoft.com/office/drawing/2014/main" id="{4B0A25D5-6DFA-4F77-8665-C7CC3AF6DE80}"/>
              </a:ext>
            </a:extLst>
          </p:cNvPr>
          <p:cNvSpPr txBox="1"/>
          <p:nvPr/>
        </p:nvSpPr>
        <p:spPr>
          <a:xfrm>
            <a:off x="6272650" y="1677624"/>
            <a:ext cx="1536056" cy="381258"/>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cs typeface="+mn-ea"/>
                <a:sym typeface="+mn-lt"/>
              </a:rPr>
              <a:t>SEO</a:t>
            </a:r>
            <a:r>
              <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rPr>
              <a:t>与</a:t>
            </a:r>
            <a:r>
              <a:rPr kumimoji="0" lang="en-US" altLang="zh-CN" sz="1600" b="0" i="0" u="none" strike="noStrike" kern="1200" cap="none" spc="0" normalizeH="0" baseline="0" noProof="0" dirty="0">
                <a:ln>
                  <a:noFill/>
                </a:ln>
                <a:solidFill>
                  <a:schemeClr val="tx1">
                    <a:lumMod val="75000"/>
                    <a:lumOff val="25000"/>
                  </a:schemeClr>
                </a:solidFill>
                <a:effectLst/>
                <a:uLnTx/>
                <a:uFillTx/>
                <a:cs typeface="+mn-ea"/>
                <a:sym typeface="+mn-lt"/>
              </a:rPr>
              <a:t>SEM</a:t>
            </a:r>
            <a:endPar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6" name="文本框 25">
            <a:extLst>
              <a:ext uri="{FF2B5EF4-FFF2-40B4-BE49-F238E27FC236}">
                <a16:creationId xmlns:a16="http://schemas.microsoft.com/office/drawing/2014/main" id="{F30D414D-8E40-4B8D-9A46-1FE2A0B1E199}"/>
              </a:ext>
            </a:extLst>
          </p:cNvPr>
          <p:cNvSpPr txBox="1"/>
          <p:nvPr/>
        </p:nvSpPr>
        <p:spPr>
          <a:xfrm>
            <a:off x="8438638" y="850479"/>
            <a:ext cx="1536056" cy="70134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cs typeface="+mn-ea"/>
                <a:sym typeface="+mn-lt"/>
              </a:rPr>
              <a:t>SEO</a:t>
            </a:r>
            <a:r>
              <a:rPr kumimoji="0" lang="zh-CN" altLang="en-US" sz="1600" b="0" i="0" u="none" strike="noStrike" kern="1200" cap="none" spc="0" normalizeH="0" baseline="0" noProof="0" dirty="0">
                <a:ln>
                  <a:noFill/>
                </a:ln>
                <a:solidFill>
                  <a:schemeClr val="tx1">
                    <a:lumMod val="75000"/>
                    <a:lumOff val="25000"/>
                  </a:schemeClr>
                </a:solidFill>
                <a:effectLst/>
                <a:uLnTx/>
                <a:uFillTx/>
                <a:cs typeface="+mn-ea"/>
                <a:sym typeface="+mn-lt"/>
              </a:rPr>
              <a:t>与付费排名的关键词</a:t>
            </a:r>
          </a:p>
        </p:txBody>
      </p:sp>
      <p:grpSp>
        <p:nvGrpSpPr>
          <p:cNvPr id="28" name="그룹 1">
            <a:extLst>
              <a:ext uri="{FF2B5EF4-FFF2-40B4-BE49-F238E27FC236}">
                <a16:creationId xmlns:a16="http://schemas.microsoft.com/office/drawing/2014/main" id="{7C91C24E-EBCE-4D54-9389-76A4903BE893}"/>
              </a:ext>
            </a:extLst>
          </p:cNvPr>
          <p:cNvGrpSpPr/>
          <p:nvPr/>
        </p:nvGrpSpPr>
        <p:grpSpPr bwMode="auto">
          <a:xfrm>
            <a:off x="1543155" y="4866699"/>
            <a:ext cx="408351" cy="404639"/>
            <a:chOff x="0" y="0"/>
            <a:chExt cx="873125" cy="865187"/>
          </a:xfrm>
          <a:solidFill>
            <a:schemeClr val="bg1"/>
          </a:solidFill>
        </p:grpSpPr>
        <p:sp>
          <p:nvSpPr>
            <p:cNvPr id="29" name="Freeform 6">
              <a:extLst>
                <a:ext uri="{FF2B5EF4-FFF2-40B4-BE49-F238E27FC236}">
                  <a16:creationId xmlns:a16="http://schemas.microsoft.com/office/drawing/2014/main" id="{9A8EFE5C-2923-4890-8ED7-8028B0EF5E85}"/>
                </a:ext>
              </a:extLst>
            </p:cNvPr>
            <p:cNvSpPr/>
            <p:nvPr/>
          </p:nvSpPr>
          <p:spPr bwMode="auto">
            <a:xfrm>
              <a:off x="363538" y="792162"/>
              <a:ext cx="146050" cy="73025"/>
            </a:xfrm>
            <a:custGeom>
              <a:avLst/>
              <a:gdLst>
                <a:gd name="T0" fmla="*/ 0 w 552"/>
                <a:gd name="T1" fmla="*/ 0 h 276"/>
                <a:gd name="T2" fmla="*/ 38642396 w 552"/>
                <a:gd name="T3" fmla="*/ 0 h 276"/>
                <a:gd name="T4" fmla="*/ 38502431 w 552"/>
                <a:gd name="T5" fmla="*/ 2590271 h 276"/>
                <a:gd name="T6" fmla="*/ 38012423 w 552"/>
                <a:gd name="T7" fmla="*/ 4970198 h 276"/>
                <a:gd name="T8" fmla="*/ 37172371 w 552"/>
                <a:gd name="T9" fmla="*/ 7350390 h 276"/>
                <a:gd name="T10" fmla="*/ 36122240 w 552"/>
                <a:gd name="T11" fmla="*/ 9520502 h 276"/>
                <a:gd name="T12" fmla="*/ 34722065 w 552"/>
                <a:gd name="T13" fmla="*/ 11620765 h 276"/>
                <a:gd name="T14" fmla="*/ 32972110 w 552"/>
                <a:gd name="T15" fmla="*/ 13510948 h 276"/>
                <a:gd name="T16" fmla="*/ 31081927 w 552"/>
                <a:gd name="T17" fmla="*/ 15260902 h 276"/>
                <a:gd name="T18" fmla="*/ 28981665 w 552"/>
                <a:gd name="T19" fmla="*/ 16801042 h 276"/>
                <a:gd name="T20" fmla="*/ 26811552 w 552"/>
                <a:gd name="T21" fmla="*/ 17851173 h 276"/>
                <a:gd name="T22" fmla="*/ 24501475 w 552"/>
                <a:gd name="T23" fmla="*/ 18691225 h 276"/>
                <a:gd name="T24" fmla="*/ 22051433 w 552"/>
                <a:gd name="T25" fmla="*/ 19181233 h 276"/>
                <a:gd name="T26" fmla="*/ 19391313 w 552"/>
                <a:gd name="T27" fmla="*/ 19321198 h 276"/>
                <a:gd name="T28" fmla="*/ 16801042 w 552"/>
                <a:gd name="T29" fmla="*/ 19181233 h 276"/>
                <a:gd name="T30" fmla="*/ 14351000 w 552"/>
                <a:gd name="T31" fmla="*/ 18691225 h 276"/>
                <a:gd name="T32" fmla="*/ 11970808 w 552"/>
                <a:gd name="T33" fmla="*/ 17921023 h 276"/>
                <a:gd name="T34" fmla="*/ 9730581 w 552"/>
                <a:gd name="T35" fmla="*/ 16801042 h 276"/>
                <a:gd name="T36" fmla="*/ 7630583 w 552"/>
                <a:gd name="T37" fmla="*/ 15400867 h 276"/>
                <a:gd name="T38" fmla="*/ 5600435 w 552"/>
                <a:gd name="T39" fmla="*/ 13510948 h 276"/>
                <a:gd name="T40" fmla="*/ 3920331 w 552"/>
                <a:gd name="T41" fmla="*/ 11620765 h 276"/>
                <a:gd name="T42" fmla="*/ 2450042 w 552"/>
                <a:gd name="T43" fmla="*/ 9520502 h 276"/>
                <a:gd name="T44" fmla="*/ 1400175 w 552"/>
                <a:gd name="T45" fmla="*/ 7350390 h 276"/>
                <a:gd name="T46" fmla="*/ 560123 w 552"/>
                <a:gd name="T47" fmla="*/ 4970198 h 276"/>
                <a:gd name="T48" fmla="*/ 139965 w 552"/>
                <a:gd name="T49" fmla="*/ 2590271 h 276"/>
                <a:gd name="T50" fmla="*/ 0 w 552"/>
                <a:gd name="T51" fmla="*/ 0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2"/>
                <a:gd name="T79" fmla="*/ 0 h 276"/>
                <a:gd name="T80" fmla="*/ 552 w 552"/>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2" h="276">
                  <a:moveTo>
                    <a:pt x="0" y="0"/>
                  </a:moveTo>
                  <a:lnTo>
                    <a:pt x="552" y="0"/>
                  </a:lnTo>
                  <a:lnTo>
                    <a:pt x="550" y="37"/>
                  </a:lnTo>
                  <a:lnTo>
                    <a:pt x="543" y="71"/>
                  </a:lnTo>
                  <a:lnTo>
                    <a:pt x="531" y="105"/>
                  </a:lnTo>
                  <a:lnTo>
                    <a:pt x="516" y="136"/>
                  </a:lnTo>
                  <a:lnTo>
                    <a:pt x="496" y="166"/>
                  </a:lnTo>
                  <a:lnTo>
                    <a:pt x="471" y="193"/>
                  </a:lnTo>
                  <a:lnTo>
                    <a:pt x="444" y="218"/>
                  </a:lnTo>
                  <a:lnTo>
                    <a:pt x="414" y="240"/>
                  </a:lnTo>
                  <a:lnTo>
                    <a:pt x="383" y="255"/>
                  </a:lnTo>
                  <a:lnTo>
                    <a:pt x="350" y="267"/>
                  </a:lnTo>
                  <a:lnTo>
                    <a:pt x="315" y="274"/>
                  </a:lnTo>
                  <a:lnTo>
                    <a:pt x="277" y="276"/>
                  </a:lnTo>
                  <a:lnTo>
                    <a:pt x="240" y="274"/>
                  </a:lnTo>
                  <a:lnTo>
                    <a:pt x="205" y="267"/>
                  </a:lnTo>
                  <a:lnTo>
                    <a:pt x="171" y="256"/>
                  </a:lnTo>
                  <a:lnTo>
                    <a:pt x="139" y="240"/>
                  </a:lnTo>
                  <a:lnTo>
                    <a:pt x="109" y="220"/>
                  </a:lnTo>
                  <a:lnTo>
                    <a:pt x="80" y="193"/>
                  </a:lnTo>
                  <a:lnTo>
                    <a:pt x="56" y="166"/>
                  </a:lnTo>
                  <a:lnTo>
                    <a:pt x="35" y="136"/>
                  </a:lnTo>
                  <a:lnTo>
                    <a:pt x="20" y="105"/>
                  </a:lnTo>
                  <a:lnTo>
                    <a:pt x="8" y="71"/>
                  </a:lnTo>
                  <a:lnTo>
                    <a:pt x="2"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30" name="Freeform 7">
              <a:extLst>
                <a:ext uri="{FF2B5EF4-FFF2-40B4-BE49-F238E27FC236}">
                  <a16:creationId xmlns:a16="http://schemas.microsoft.com/office/drawing/2014/main" id="{691CCA34-6AAD-473F-9E82-5650EB4642D6}"/>
                </a:ext>
              </a:extLst>
            </p:cNvPr>
            <p:cNvSpPr>
              <a:spLocks noEditPoints="1"/>
            </p:cNvSpPr>
            <p:nvPr/>
          </p:nvSpPr>
          <p:spPr bwMode="auto">
            <a:xfrm>
              <a:off x="0" y="0"/>
              <a:ext cx="873125" cy="765175"/>
            </a:xfrm>
            <a:custGeom>
              <a:avLst/>
              <a:gdLst>
                <a:gd name="T0" fmla="*/ 109206771 w 3300"/>
                <a:gd name="T1" fmla="*/ 15546413 h 2898"/>
                <a:gd name="T2" fmla="*/ 103886529 w 3300"/>
                <a:gd name="T3" fmla="*/ 21681279 h 2898"/>
                <a:gd name="T4" fmla="*/ 102906513 w 3300"/>
                <a:gd name="T5" fmla="*/ 27676734 h 2898"/>
                <a:gd name="T6" fmla="*/ 99406075 w 3300"/>
                <a:gd name="T7" fmla="*/ 32208112 h 2898"/>
                <a:gd name="T8" fmla="*/ 87225452 w 3300"/>
                <a:gd name="T9" fmla="*/ 35972730 h 2898"/>
                <a:gd name="T10" fmla="*/ 73084531 w 3300"/>
                <a:gd name="T11" fmla="*/ 43362557 h 2898"/>
                <a:gd name="T12" fmla="*/ 62583748 w 3300"/>
                <a:gd name="T13" fmla="*/ 52425577 h 2898"/>
                <a:gd name="T14" fmla="*/ 54253342 w 3300"/>
                <a:gd name="T15" fmla="*/ 64974130 h 2898"/>
                <a:gd name="T16" fmla="*/ 48862985 w 3300"/>
                <a:gd name="T17" fmla="*/ 81496682 h 2898"/>
                <a:gd name="T18" fmla="*/ 43962638 w 3300"/>
                <a:gd name="T19" fmla="*/ 111961895 h 2898"/>
                <a:gd name="T20" fmla="*/ 38362467 w 3300"/>
                <a:gd name="T21" fmla="*/ 140126566 h 2898"/>
                <a:gd name="T22" fmla="*/ 29611902 w 3300"/>
                <a:gd name="T23" fmla="*/ 167942975 h 2898"/>
                <a:gd name="T24" fmla="*/ 211483046 w 3300"/>
                <a:gd name="T25" fmla="*/ 188160176 h 2898"/>
                <a:gd name="T26" fmla="*/ 198672450 w 3300"/>
                <a:gd name="T27" fmla="*/ 160692559 h 2898"/>
                <a:gd name="T28" fmla="*/ 191111981 w 3300"/>
                <a:gd name="T29" fmla="*/ 133712879 h 2898"/>
                <a:gd name="T30" fmla="*/ 185581396 w 3300"/>
                <a:gd name="T31" fmla="*/ 103875015 h 2898"/>
                <a:gd name="T32" fmla="*/ 180961242 w 3300"/>
                <a:gd name="T33" fmla="*/ 76337692 h 2898"/>
                <a:gd name="T34" fmla="*/ 173750817 w 3300"/>
                <a:gd name="T35" fmla="*/ 59675729 h 2898"/>
                <a:gd name="T36" fmla="*/ 163880271 w 3300"/>
                <a:gd name="T37" fmla="*/ 48033346 h 2898"/>
                <a:gd name="T38" fmla="*/ 150789481 w 3300"/>
                <a:gd name="T39" fmla="*/ 39040295 h 2898"/>
                <a:gd name="T40" fmla="*/ 136788525 w 3300"/>
                <a:gd name="T41" fmla="*/ 33672189 h 2898"/>
                <a:gd name="T42" fmla="*/ 129228056 w 3300"/>
                <a:gd name="T43" fmla="*/ 30325802 h 2898"/>
                <a:gd name="T44" fmla="*/ 127758031 w 3300"/>
                <a:gd name="T45" fmla="*/ 25864130 h 2898"/>
                <a:gd name="T46" fmla="*/ 124887831 w 3300"/>
                <a:gd name="T47" fmla="*/ 18125776 h 2898"/>
                <a:gd name="T48" fmla="*/ 117607292 w 3300"/>
                <a:gd name="T49" fmla="*/ 14082336 h 2898"/>
                <a:gd name="T50" fmla="*/ 118517458 w 3300"/>
                <a:gd name="T51" fmla="*/ 139411 h 2898"/>
                <a:gd name="T52" fmla="*/ 129647950 w 3300"/>
                <a:gd name="T53" fmla="*/ 4113146 h 2898"/>
                <a:gd name="T54" fmla="*/ 138048471 w 3300"/>
                <a:gd name="T55" fmla="*/ 12478848 h 2898"/>
                <a:gd name="T56" fmla="*/ 144559073 w 3300"/>
                <a:gd name="T57" fmla="*/ 21541868 h 2898"/>
                <a:gd name="T58" fmla="*/ 157509898 w 3300"/>
                <a:gd name="T59" fmla="*/ 26979680 h 2898"/>
                <a:gd name="T60" fmla="*/ 171230660 w 3300"/>
                <a:gd name="T61" fmla="*/ 36112141 h 2898"/>
                <a:gd name="T62" fmla="*/ 182991390 w 3300"/>
                <a:gd name="T63" fmla="*/ 48521547 h 2898"/>
                <a:gd name="T64" fmla="*/ 191741954 w 3300"/>
                <a:gd name="T65" fmla="*/ 64416487 h 2898"/>
                <a:gd name="T66" fmla="*/ 196992346 w 3300"/>
                <a:gd name="T67" fmla="*/ 84563983 h 2898"/>
                <a:gd name="T68" fmla="*/ 202102508 w 3300"/>
                <a:gd name="T69" fmla="*/ 118096761 h 2898"/>
                <a:gd name="T70" fmla="*/ 207842908 w 3300"/>
                <a:gd name="T71" fmla="*/ 143821480 h 2898"/>
                <a:gd name="T72" fmla="*/ 217853419 w 3300"/>
                <a:gd name="T73" fmla="*/ 170870865 h 2898"/>
                <a:gd name="T74" fmla="*/ 230454200 w 3300"/>
                <a:gd name="T75" fmla="*/ 192482438 h 2898"/>
                <a:gd name="T76" fmla="*/ 230244385 w 3300"/>
                <a:gd name="T77" fmla="*/ 198408188 h 2898"/>
                <a:gd name="T78" fmla="*/ 225623967 w 3300"/>
                <a:gd name="T79" fmla="*/ 201893985 h 2898"/>
                <a:gd name="T80" fmla="*/ 4060296 w 3300"/>
                <a:gd name="T81" fmla="*/ 201475753 h 2898"/>
                <a:gd name="T82" fmla="*/ 350044 w 3300"/>
                <a:gd name="T83" fmla="*/ 197362607 h 2898"/>
                <a:gd name="T84" fmla="*/ 629973 w 3300"/>
                <a:gd name="T85" fmla="*/ 192552143 h 2898"/>
                <a:gd name="T86" fmla="*/ 13090790 w 3300"/>
                <a:gd name="T87" fmla="*/ 170801159 h 2898"/>
                <a:gd name="T88" fmla="*/ 23171415 w 3300"/>
                <a:gd name="T89" fmla="*/ 143821480 h 2898"/>
                <a:gd name="T90" fmla="*/ 28911815 w 3300"/>
                <a:gd name="T91" fmla="*/ 118096761 h 2898"/>
                <a:gd name="T92" fmla="*/ 34162206 w 3300"/>
                <a:gd name="T93" fmla="*/ 84563983 h 2898"/>
                <a:gd name="T94" fmla="*/ 39342483 w 3300"/>
                <a:gd name="T95" fmla="*/ 64416487 h 2898"/>
                <a:gd name="T96" fmla="*/ 47882969 w 3300"/>
                <a:gd name="T97" fmla="*/ 48521547 h 2898"/>
                <a:gd name="T98" fmla="*/ 59713812 w 3300"/>
                <a:gd name="T99" fmla="*/ 36112141 h 2898"/>
                <a:gd name="T100" fmla="*/ 73504690 w 3300"/>
                <a:gd name="T101" fmla="*/ 26909974 h 2898"/>
                <a:gd name="T102" fmla="*/ 86455250 w 3300"/>
                <a:gd name="T103" fmla="*/ 21541868 h 2898"/>
                <a:gd name="T104" fmla="*/ 93035702 w 3300"/>
                <a:gd name="T105" fmla="*/ 12409142 h 2898"/>
                <a:gd name="T106" fmla="*/ 101366373 w 3300"/>
                <a:gd name="T107" fmla="*/ 4043440 h 2898"/>
                <a:gd name="T108" fmla="*/ 112356900 w 3300"/>
                <a:gd name="T109" fmla="*/ 139411 h 28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300"/>
                <a:gd name="T166" fmla="*/ 0 h 2898"/>
                <a:gd name="T167" fmla="*/ 3300 w 3300"/>
                <a:gd name="T168" fmla="*/ 2898 h 28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300" h="2898">
                  <a:moveTo>
                    <a:pt x="1649" y="199"/>
                  </a:moveTo>
                  <a:lnTo>
                    <a:pt x="1617" y="202"/>
                  </a:lnTo>
                  <a:lnTo>
                    <a:pt x="1588" y="209"/>
                  </a:lnTo>
                  <a:lnTo>
                    <a:pt x="1560" y="223"/>
                  </a:lnTo>
                  <a:lnTo>
                    <a:pt x="1536" y="240"/>
                  </a:lnTo>
                  <a:lnTo>
                    <a:pt x="1514" y="260"/>
                  </a:lnTo>
                  <a:lnTo>
                    <a:pt x="1497" y="284"/>
                  </a:lnTo>
                  <a:lnTo>
                    <a:pt x="1484" y="311"/>
                  </a:lnTo>
                  <a:lnTo>
                    <a:pt x="1476" y="340"/>
                  </a:lnTo>
                  <a:lnTo>
                    <a:pt x="1473" y="371"/>
                  </a:lnTo>
                  <a:lnTo>
                    <a:pt x="1473" y="375"/>
                  </a:lnTo>
                  <a:lnTo>
                    <a:pt x="1470" y="397"/>
                  </a:lnTo>
                  <a:lnTo>
                    <a:pt x="1464" y="417"/>
                  </a:lnTo>
                  <a:lnTo>
                    <a:pt x="1452" y="436"/>
                  </a:lnTo>
                  <a:lnTo>
                    <a:pt x="1438" y="451"/>
                  </a:lnTo>
                  <a:lnTo>
                    <a:pt x="1420" y="462"/>
                  </a:lnTo>
                  <a:lnTo>
                    <a:pt x="1398" y="470"/>
                  </a:lnTo>
                  <a:lnTo>
                    <a:pt x="1346" y="482"/>
                  </a:lnTo>
                  <a:lnTo>
                    <a:pt x="1295" y="498"/>
                  </a:lnTo>
                  <a:lnTo>
                    <a:pt x="1246" y="516"/>
                  </a:lnTo>
                  <a:lnTo>
                    <a:pt x="1197" y="537"/>
                  </a:lnTo>
                  <a:lnTo>
                    <a:pt x="1147" y="561"/>
                  </a:lnTo>
                  <a:lnTo>
                    <a:pt x="1096" y="590"/>
                  </a:lnTo>
                  <a:lnTo>
                    <a:pt x="1044" y="622"/>
                  </a:lnTo>
                  <a:lnTo>
                    <a:pt x="1004" y="651"/>
                  </a:lnTo>
                  <a:lnTo>
                    <a:pt x="965" y="681"/>
                  </a:lnTo>
                  <a:lnTo>
                    <a:pt x="929" y="715"/>
                  </a:lnTo>
                  <a:lnTo>
                    <a:pt x="894" y="752"/>
                  </a:lnTo>
                  <a:lnTo>
                    <a:pt x="862" y="792"/>
                  </a:lnTo>
                  <a:lnTo>
                    <a:pt x="830" y="835"/>
                  </a:lnTo>
                  <a:lnTo>
                    <a:pt x="802" y="882"/>
                  </a:lnTo>
                  <a:lnTo>
                    <a:pt x="775" y="932"/>
                  </a:lnTo>
                  <a:lnTo>
                    <a:pt x="752" y="986"/>
                  </a:lnTo>
                  <a:lnTo>
                    <a:pt x="730" y="1042"/>
                  </a:lnTo>
                  <a:lnTo>
                    <a:pt x="712" y="1104"/>
                  </a:lnTo>
                  <a:lnTo>
                    <a:pt x="698" y="1169"/>
                  </a:lnTo>
                  <a:lnTo>
                    <a:pt x="685" y="1237"/>
                  </a:lnTo>
                  <a:lnTo>
                    <a:pt x="667" y="1367"/>
                  </a:lnTo>
                  <a:lnTo>
                    <a:pt x="648" y="1490"/>
                  </a:lnTo>
                  <a:lnTo>
                    <a:pt x="628" y="1606"/>
                  </a:lnTo>
                  <a:lnTo>
                    <a:pt x="609" y="1717"/>
                  </a:lnTo>
                  <a:lnTo>
                    <a:pt x="589" y="1822"/>
                  </a:lnTo>
                  <a:lnTo>
                    <a:pt x="568" y="1919"/>
                  </a:lnTo>
                  <a:lnTo>
                    <a:pt x="548" y="2010"/>
                  </a:lnTo>
                  <a:lnTo>
                    <a:pt x="528" y="2094"/>
                  </a:lnTo>
                  <a:lnTo>
                    <a:pt x="497" y="2202"/>
                  </a:lnTo>
                  <a:lnTo>
                    <a:pt x="462" y="2306"/>
                  </a:lnTo>
                  <a:lnTo>
                    <a:pt x="423" y="2409"/>
                  </a:lnTo>
                  <a:lnTo>
                    <a:pt x="380" y="2508"/>
                  </a:lnTo>
                  <a:lnTo>
                    <a:pt x="332" y="2606"/>
                  </a:lnTo>
                  <a:lnTo>
                    <a:pt x="280" y="2699"/>
                  </a:lnTo>
                  <a:lnTo>
                    <a:pt x="3021" y="2699"/>
                  </a:lnTo>
                  <a:lnTo>
                    <a:pt x="2969" y="2605"/>
                  </a:lnTo>
                  <a:lnTo>
                    <a:pt x="2921" y="2507"/>
                  </a:lnTo>
                  <a:lnTo>
                    <a:pt x="2877" y="2408"/>
                  </a:lnTo>
                  <a:lnTo>
                    <a:pt x="2838" y="2305"/>
                  </a:lnTo>
                  <a:lnTo>
                    <a:pt x="2803" y="2200"/>
                  </a:lnTo>
                  <a:lnTo>
                    <a:pt x="2772" y="2093"/>
                  </a:lnTo>
                  <a:lnTo>
                    <a:pt x="2751" y="2008"/>
                  </a:lnTo>
                  <a:lnTo>
                    <a:pt x="2730" y="1918"/>
                  </a:lnTo>
                  <a:lnTo>
                    <a:pt x="2710" y="1820"/>
                  </a:lnTo>
                  <a:lnTo>
                    <a:pt x="2690" y="1716"/>
                  </a:lnTo>
                  <a:lnTo>
                    <a:pt x="2670" y="1606"/>
                  </a:lnTo>
                  <a:lnTo>
                    <a:pt x="2651" y="1490"/>
                  </a:lnTo>
                  <a:lnTo>
                    <a:pt x="2632" y="1367"/>
                  </a:lnTo>
                  <a:lnTo>
                    <a:pt x="2613" y="1237"/>
                  </a:lnTo>
                  <a:lnTo>
                    <a:pt x="2601" y="1164"/>
                  </a:lnTo>
                  <a:lnTo>
                    <a:pt x="2585" y="1095"/>
                  </a:lnTo>
                  <a:lnTo>
                    <a:pt x="2563" y="1029"/>
                  </a:lnTo>
                  <a:lnTo>
                    <a:pt x="2539" y="966"/>
                  </a:lnTo>
                  <a:lnTo>
                    <a:pt x="2513" y="908"/>
                  </a:lnTo>
                  <a:lnTo>
                    <a:pt x="2482" y="856"/>
                  </a:lnTo>
                  <a:lnTo>
                    <a:pt x="2449" y="807"/>
                  </a:lnTo>
                  <a:lnTo>
                    <a:pt x="2416" y="764"/>
                  </a:lnTo>
                  <a:lnTo>
                    <a:pt x="2380" y="725"/>
                  </a:lnTo>
                  <a:lnTo>
                    <a:pt x="2341" y="689"/>
                  </a:lnTo>
                  <a:lnTo>
                    <a:pt x="2300" y="655"/>
                  </a:lnTo>
                  <a:lnTo>
                    <a:pt x="2256" y="622"/>
                  </a:lnTo>
                  <a:lnTo>
                    <a:pt x="2204" y="589"/>
                  </a:lnTo>
                  <a:lnTo>
                    <a:pt x="2154" y="560"/>
                  </a:lnTo>
                  <a:lnTo>
                    <a:pt x="2105" y="537"/>
                  </a:lnTo>
                  <a:lnTo>
                    <a:pt x="2055" y="516"/>
                  </a:lnTo>
                  <a:lnTo>
                    <a:pt x="2005" y="499"/>
                  </a:lnTo>
                  <a:lnTo>
                    <a:pt x="1954" y="483"/>
                  </a:lnTo>
                  <a:lnTo>
                    <a:pt x="1902" y="470"/>
                  </a:lnTo>
                  <a:lnTo>
                    <a:pt x="1881" y="462"/>
                  </a:lnTo>
                  <a:lnTo>
                    <a:pt x="1863" y="450"/>
                  </a:lnTo>
                  <a:lnTo>
                    <a:pt x="1846" y="435"/>
                  </a:lnTo>
                  <a:lnTo>
                    <a:pt x="1835" y="416"/>
                  </a:lnTo>
                  <a:lnTo>
                    <a:pt x="1828" y="396"/>
                  </a:lnTo>
                  <a:lnTo>
                    <a:pt x="1825" y="375"/>
                  </a:lnTo>
                  <a:lnTo>
                    <a:pt x="1825" y="371"/>
                  </a:lnTo>
                  <a:lnTo>
                    <a:pt x="1822" y="340"/>
                  </a:lnTo>
                  <a:lnTo>
                    <a:pt x="1814" y="311"/>
                  </a:lnTo>
                  <a:lnTo>
                    <a:pt x="1802" y="284"/>
                  </a:lnTo>
                  <a:lnTo>
                    <a:pt x="1784" y="260"/>
                  </a:lnTo>
                  <a:lnTo>
                    <a:pt x="1763" y="240"/>
                  </a:lnTo>
                  <a:lnTo>
                    <a:pt x="1738" y="223"/>
                  </a:lnTo>
                  <a:lnTo>
                    <a:pt x="1711" y="209"/>
                  </a:lnTo>
                  <a:lnTo>
                    <a:pt x="1680" y="202"/>
                  </a:lnTo>
                  <a:lnTo>
                    <a:pt x="1649" y="199"/>
                  </a:lnTo>
                  <a:close/>
                  <a:moveTo>
                    <a:pt x="1649" y="0"/>
                  </a:moveTo>
                  <a:lnTo>
                    <a:pt x="1649" y="0"/>
                  </a:lnTo>
                  <a:lnTo>
                    <a:pt x="1693" y="2"/>
                  </a:lnTo>
                  <a:lnTo>
                    <a:pt x="1735" y="10"/>
                  </a:lnTo>
                  <a:lnTo>
                    <a:pt x="1775" y="22"/>
                  </a:lnTo>
                  <a:lnTo>
                    <a:pt x="1814" y="38"/>
                  </a:lnTo>
                  <a:lnTo>
                    <a:pt x="1852" y="59"/>
                  </a:lnTo>
                  <a:lnTo>
                    <a:pt x="1886" y="85"/>
                  </a:lnTo>
                  <a:lnTo>
                    <a:pt x="1919" y="113"/>
                  </a:lnTo>
                  <a:lnTo>
                    <a:pt x="1947" y="144"/>
                  </a:lnTo>
                  <a:lnTo>
                    <a:pt x="1972" y="179"/>
                  </a:lnTo>
                  <a:lnTo>
                    <a:pt x="1991" y="214"/>
                  </a:lnTo>
                  <a:lnTo>
                    <a:pt x="2006" y="253"/>
                  </a:lnTo>
                  <a:lnTo>
                    <a:pt x="2018" y="294"/>
                  </a:lnTo>
                  <a:lnTo>
                    <a:pt x="2065" y="309"/>
                  </a:lnTo>
                  <a:lnTo>
                    <a:pt x="2112" y="325"/>
                  </a:lnTo>
                  <a:lnTo>
                    <a:pt x="2158" y="342"/>
                  </a:lnTo>
                  <a:lnTo>
                    <a:pt x="2204" y="364"/>
                  </a:lnTo>
                  <a:lnTo>
                    <a:pt x="2250" y="387"/>
                  </a:lnTo>
                  <a:lnTo>
                    <a:pt x="2298" y="413"/>
                  </a:lnTo>
                  <a:lnTo>
                    <a:pt x="2345" y="444"/>
                  </a:lnTo>
                  <a:lnTo>
                    <a:pt x="2395" y="479"/>
                  </a:lnTo>
                  <a:lnTo>
                    <a:pt x="2446" y="518"/>
                  </a:lnTo>
                  <a:lnTo>
                    <a:pt x="2494" y="560"/>
                  </a:lnTo>
                  <a:lnTo>
                    <a:pt x="2538" y="604"/>
                  </a:lnTo>
                  <a:lnTo>
                    <a:pt x="2580" y="651"/>
                  </a:lnTo>
                  <a:lnTo>
                    <a:pt x="2614" y="696"/>
                  </a:lnTo>
                  <a:lnTo>
                    <a:pt x="2649" y="746"/>
                  </a:lnTo>
                  <a:lnTo>
                    <a:pt x="2682" y="801"/>
                  </a:lnTo>
                  <a:lnTo>
                    <a:pt x="2711" y="861"/>
                  </a:lnTo>
                  <a:lnTo>
                    <a:pt x="2739" y="924"/>
                  </a:lnTo>
                  <a:lnTo>
                    <a:pt x="2763" y="991"/>
                  </a:lnTo>
                  <a:lnTo>
                    <a:pt x="2784" y="1062"/>
                  </a:lnTo>
                  <a:lnTo>
                    <a:pt x="2801" y="1136"/>
                  </a:lnTo>
                  <a:lnTo>
                    <a:pt x="2814" y="1213"/>
                  </a:lnTo>
                  <a:lnTo>
                    <a:pt x="2831" y="1344"/>
                  </a:lnTo>
                  <a:lnTo>
                    <a:pt x="2850" y="1467"/>
                  </a:lnTo>
                  <a:lnTo>
                    <a:pt x="2868" y="1584"/>
                  </a:lnTo>
                  <a:lnTo>
                    <a:pt x="2887" y="1694"/>
                  </a:lnTo>
                  <a:lnTo>
                    <a:pt x="2907" y="1797"/>
                  </a:lnTo>
                  <a:lnTo>
                    <a:pt x="2927" y="1893"/>
                  </a:lnTo>
                  <a:lnTo>
                    <a:pt x="2947" y="1982"/>
                  </a:lnTo>
                  <a:lnTo>
                    <a:pt x="2969" y="2063"/>
                  </a:lnTo>
                  <a:lnTo>
                    <a:pt x="2990" y="2138"/>
                  </a:lnTo>
                  <a:lnTo>
                    <a:pt x="3026" y="2244"/>
                  </a:lnTo>
                  <a:lnTo>
                    <a:pt x="3067" y="2348"/>
                  </a:lnTo>
                  <a:lnTo>
                    <a:pt x="3112" y="2451"/>
                  </a:lnTo>
                  <a:lnTo>
                    <a:pt x="3163" y="2550"/>
                  </a:lnTo>
                  <a:lnTo>
                    <a:pt x="3220" y="2648"/>
                  </a:lnTo>
                  <a:lnTo>
                    <a:pt x="3281" y="2744"/>
                  </a:lnTo>
                  <a:lnTo>
                    <a:pt x="3292" y="2761"/>
                  </a:lnTo>
                  <a:lnTo>
                    <a:pt x="3298" y="2779"/>
                  </a:lnTo>
                  <a:lnTo>
                    <a:pt x="3300" y="2797"/>
                  </a:lnTo>
                  <a:lnTo>
                    <a:pt x="3297" y="2822"/>
                  </a:lnTo>
                  <a:lnTo>
                    <a:pt x="3289" y="2846"/>
                  </a:lnTo>
                  <a:lnTo>
                    <a:pt x="3276" y="2864"/>
                  </a:lnTo>
                  <a:lnTo>
                    <a:pt x="3261" y="2880"/>
                  </a:lnTo>
                  <a:lnTo>
                    <a:pt x="3243" y="2890"/>
                  </a:lnTo>
                  <a:lnTo>
                    <a:pt x="3223" y="2896"/>
                  </a:lnTo>
                  <a:lnTo>
                    <a:pt x="3201" y="2898"/>
                  </a:lnTo>
                  <a:lnTo>
                    <a:pt x="101" y="2898"/>
                  </a:lnTo>
                  <a:lnTo>
                    <a:pt x="77" y="2896"/>
                  </a:lnTo>
                  <a:lnTo>
                    <a:pt x="58" y="2890"/>
                  </a:lnTo>
                  <a:lnTo>
                    <a:pt x="41" y="2880"/>
                  </a:lnTo>
                  <a:lnTo>
                    <a:pt x="25" y="2864"/>
                  </a:lnTo>
                  <a:lnTo>
                    <a:pt x="12" y="2846"/>
                  </a:lnTo>
                  <a:lnTo>
                    <a:pt x="5" y="2831"/>
                  </a:lnTo>
                  <a:lnTo>
                    <a:pt x="1" y="2816"/>
                  </a:lnTo>
                  <a:lnTo>
                    <a:pt x="0" y="2800"/>
                  </a:lnTo>
                  <a:lnTo>
                    <a:pt x="2" y="2780"/>
                  </a:lnTo>
                  <a:lnTo>
                    <a:pt x="9" y="2762"/>
                  </a:lnTo>
                  <a:lnTo>
                    <a:pt x="19" y="2744"/>
                  </a:lnTo>
                  <a:lnTo>
                    <a:pt x="80" y="2648"/>
                  </a:lnTo>
                  <a:lnTo>
                    <a:pt x="136" y="2550"/>
                  </a:lnTo>
                  <a:lnTo>
                    <a:pt x="187" y="2450"/>
                  </a:lnTo>
                  <a:lnTo>
                    <a:pt x="233" y="2347"/>
                  </a:lnTo>
                  <a:lnTo>
                    <a:pt x="274" y="2244"/>
                  </a:lnTo>
                  <a:lnTo>
                    <a:pt x="310" y="2138"/>
                  </a:lnTo>
                  <a:lnTo>
                    <a:pt x="331" y="2063"/>
                  </a:lnTo>
                  <a:lnTo>
                    <a:pt x="352" y="1982"/>
                  </a:lnTo>
                  <a:lnTo>
                    <a:pt x="373" y="1893"/>
                  </a:lnTo>
                  <a:lnTo>
                    <a:pt x="393" y="1797"/>
                  </a:lnTo>
                  <a:lnTo>
                    <a:pt x="413" y="1694"/>
                  </a:lnTo>
                  <a:lnTo>
                    <a:pt x="433" y="1584"/>
                  </a:lnTo>
                  <a:lnTo>
                    <a:pt x="451" y="1467"/>
                  </a:lnTo>
                  <a:lnTo>
                    <a:pt x="470" y="1344"/>
                  </a:lnTo>
                  <a:lnTo>
                    <a:pt x="488" y="1213"/>
                  </a:lnTo>
                  <a:lnTo>
                    <a:pt x="500" y="1136"/>
                  </a:lnTo>
                  <a:lnTo>
                    <a:pt x="517" y="1062"/>
                  </a:lnTo>
                  <a:lnTo>
                    <a:pt x="538" y="991"/>
                  </a:lnTo>
                  <a:lnTo>
                    <a:pt x="562" y="924"/>
                  </a:lnTo>
                  <a:lnTo>
                    <a:pt x="589" y="860"/>
                  </a:lnTo>
                  <a:lnTo>
                    <a:pt x="619" y="801"/>
                  </a:lnTo>
                  <a:lnTo>
                    <a:pt x="651" y="746"/>
                  </a:lnTo>
                  <a:lnTo>
                    <a:pt x="684" y="696"/>
                  </a:lnTo>
                  <a:lnTo>
                    <a:pt x="720" y="651"/>
                  </a:lnTo>
                  <a:lnTo>
                    <a:pt x="762" y="604"/>
                  </a:lnTo>
                  <a:lnTo>
                    <a:pt x="806" y="559"/>
                  </a:lnTo>
                  <a:lnTo>
                    <a:pt x="853" y="518"/>
                  </a:lnTo>
                  <a:lnTo>
                    <a:pt x="903" y="479"/>
                  </a:lnTo>
                  <a:lnTo>
                    <a:pt x="954" y="444"/>
                  </a:lnTo>
                  <a:lnTo>
                    <a:pt x="1003" y="412"/>
                  </a:lnTo>
                  <a:lnTo>
                    <a:pt x="1050" y="386"/>
                  </a:lnTo>
                  <a:lnTo>
                    <a:pt x="1097" y="363"/>
                  </a:lnTo>
                  <a:lnTo>
                    <a:pt x="1143" y="342"/>
                  </a:lnTo>
                  <a:lnTo>
                    <a:pt x="1189" y="325"/>
                  </a:lnTo>
                  <a:lnTo>
                    <a:pt x="1235" y="309"/>
                  </a:lnTo>
                  <a:lnTo>
                    <a:pt x="1283" y="294"/>
                  </a:lnTo>
                  <a:lnTo>
                    <a:pt x="1294" y="253"/>
                  </a:lnTo>
                  <a:lnTo>
                    <a:pt x="1310" y="214"/>
                  </a:lnTo>
                  <a:lnTo>
                    <a:pt x="1329" y="178"/>
                  </a:lnTo>
                  <a:lnTo>
                    <a:pt x="1353" y="144"/>
                  </a:lnTo>
                  <a:lnTo>
                    <a:pt x="1381" y="113"/>
                  </a:lnTo>
                  <a:lnTo>
                    <a:pt x="1413" y="85"/>
                  </a:lnTo>
                  <a:lnTo>
                    <a:pt x="1448" y="58"/>
                  </a:lnTo>
                  <a:lnTo>
                    <a:pt x="1485" y="38"/>
                  </a:lnTo>
                  <a:lnTo>
                    <a:pt x="1524" y="22"/>
                  </a:lnTo>
                  <a:lnTo>
                    <a:pt x="1563" y="10"/>
                  </a:lnTo>
                  <a:lnTo>
                    <a:pt x="1605" y="2"/>
                  </a:lnTo>
                  <a:lnTo>
                    <a:pt x="16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31" name="Freeform 12">
            <a:extLst>
              <a:ext uri="{FF2B5EF4-FFF2-40B4-BE49-F238E27FC236}">
                <a16:creationId xmlns:a16="http://schemas.microsoft.com/office/drawing/2014/main" id="{D504DDB9-9446-402C-BDF2-BCC9E4A32BBF}"/>
              </a:ext>
            </a:extLst>
          </p:cNvPr>
          <p:cNvSpPr/>
          <p:nvPr/>
        </p:nvSpPr>
        <p:spPr bwMode="auto">
          <a:xfrm>
            <a:off x="3229318" y="4845492"/>
            <a:ext cx="411321" cy="415033"/>
          </a:xfrm>
          <a:custGeom>
            <a:avLst/>
            <a:gdLst>
              <a:gd name="T0" fmla="*/ 116696578 w 3327"/>
              <a:gd name="T1" fmla="*/ 0 h 3351"/>
              <a:gd name="T2" fmla="*/ 150657213 w 3327"/>
              <a:gd name="T3" fmla="*/ 34223264 h 3351"/>
              <a:gd name="T4" fmla="*/ 123265017 w 3327"/>
              <a:gd name="T5" fmla="*/ 34223264 h 3351"/>
              <a:gd name="T6" fmla="*/ 123265017 w 3327"/>
              <a:gd name="T7" fmla="*/ 110454450 h 3351"/>
              <a:gd name="T8" fmla="*/ 198733329 w 3327"/>
              <a:gd name="T9" fmla="*/ 110454450 h 3351"/>
              <a:gd name="T10" fmla="*/ 198733329 w 3327"/>
              <a:gd name="T11" fmla="*/ 82753182 h 3351"/>
              <a:gd name="T12" fmla="*/ 232484603 w 3327"/>
              <a:gd name="T13" fmla="*/ 117046623 h 3351"/>
              <a:gd name="T14" fmla="*/ 198733329 w 3327"/>
              <a:gd name="T15" fmla="*/ 152251841 h 3351"/>
              <a:gd name="T16" fmla="*/ 198733329 w 3327"/>
              <a:gd name="T17" fmla="*/ 124550573 h 3351"/>
              <a:gd name="T18" fmla="*/ 123265017 w 3327"/>
              <a:gd name="T19" fmla="*/ 124550573 h 3351"/>
              <a:gd name="T20" fmla="*/ 123265017 w 3327"/>
              <a:gd name="T21" fmla="*/ 200781759 h 3351"/>
              <a:gd name="T22" fmla="*/ 150657213 w 3327"/>
              <a:gd name="T23" fmla="*/ 200781759 h 3351"/>
              <a:gd name="T24" fmla="*/ 116696578 w 3327"/>
              <a:gd name="T25" fmla="*/ 235005023 h 3351"/>
              <a:gd name="T26" fmla="*/ 81827390 w 3327"/>
              <a:gd name="T27" fmla="*/ 200781759 h 3351"/>
              <a:gd name="T28" fmla="*/ 109289374 w 3327"/>
              <a:gd name="T29" fmla="*/ 200781759 h 3351"/>
              <a:gd name="T30" fmla="*/ 109289374 w 3327"/>
              <a:gd name="T31" fmla="*/ 124550573 h 3351"/>
              <a:gd name="T32" fmla="*/ 33890848 w 3327"/>
              <a:gd name="T33" fmla="*/ 124550573 h 3351"/>
              <a:gd name="T34" fmla="*/ 33890848 w 3327"/>
              <a:gd name="T35" fmla="*/ 152251841 h 3351"/>
              <a:gd name="T36" fmla="*/ 0 w 3327"/>
              <a:gd name="T37" fmla="*/ 117046623 h 3351"/>
              <a:gd name="T38" fmla="*/ 33890848 w 3327"/>
              <a:gd name="T39" fmla="*/ 82753182 h 3351"/>
              <a:gd name="T40" fmla="*/ 33890848 w 3327"/>
              <a:gd name="T41" fmla="*/ 110454450 h 3351"/>
              <a:gd name="T42" fmla="*/ 109289374 w 3327"/>
              <a:gd name="T43" fmla="*/ 110454450 h 3351"/>
              <a:gd name="T44" fmla="*/ 109289374 w 3327"/>
              <a:gd name="T45" fmla="*/ 34223264 h 3351"/>
              <a:gd name="T46" fmla="*/ 81827390 w 3327"/>
              <a:gd name="T47" fmla="*/ 34223264 h 3351"/>
              <a:gd name="T48" fmla="*/ 116696578 w 3327"/>
              <a:gd name="T49" fmla="*/ 0 h 33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27"/>
              <a:gd name="T76" fmla="*/ 0 h 3351"/>
              <a:gd name="T77" fmla="*/ 3327 w 3327"/>
              <a:gd name="T78" fmla="*/ 3351 h 33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27" h="3351">
                <a:moveTo>
                  <a:pt x="1670" y="0"/>
                </a:moveTo>
                <a:lnTo>
                  <a:pt x="2156" y="488"/>
                </a:lnTo>
                <a:lnTo>
                  <a:pt x="1764" y="488"/>
                </a:lnTo>
                <a:lnTo>
                  <a:pt x="1764" y="1575"/>
                </a:lnTo>
                <a:lnTo>
                  <a:pt x="2844" y="1575"/>
                </a:lnTo>
                <a:lnTo>
                  <a:pt x="2844" y="1180"/>
                </a:lnTo>
                <a:lnTo>
                  <a:pt x="3327" y="1669"/>
                </a:lnTo>
                <a:lnTo>
                  <a:pt x="2844" y="2171"/>
                </a:lnTo>
                <a:lnTo>
                  <a:pt x="2844" y="1776"/>
                </a:lnTo>
                <a:lnTo>
                  <a:pt x="1764" y="1776"/>
                </a:lnTo>
                <a:lnTo>
                  <a:pt x="1764" y="2863"/>
                </a:lnTo>
                <a:lnTo>
                  <a:pt x="2156" y="2863"/>
                </a:lnTo>
                <a:lnTo>
                  <a:pt x="1670" y="3351"/>
                </a:lnTo>
                <a:lnTo>
                  <a:pt x="1171" y="2863"/>
                </a:lnTo>
                <a:lnTo>
                  <a:pt x="1564" y="2863"/>
                </a:lnTo>
                <a:lnTo>
                  <a:pt x="1564" y="1776"/>
                </a:lnTo>
                <a:lnTo>
                  <a:pt x="485" y="1776"/>
                </a:lnTo>
                <a:lnTo>
                  <a:pt x="485" y="2171"/>
                </a:lnTo>
                <a:lnTo>
                  <a:pt x="0" y="1669"/>
                </a:lnTo>
                <a:lnTo>
                  <a:pt x="485" y="1180"/>
                </a:lnTo>
                <a:lnTo>
                  <a:pt x="485" y="1575"/>
                </a:lnTo>
                <a:lnTo>
                  <a:pt x="1564" y="1575"/>
                </a:lnTo>
                <a:lnTo>
                  <a:pt x="1564" y="488"/>
                </a:lnTo>
                <a:lnTo>
                  <a:pt x="1171" y="488"/>
                </a:lnTo>
                <a:lnTo>
                  <a:pt x="1670" y="0"/>
                </a:lnTo>
                <a:close/>
              </a:path>
            </a:pathLst>
          </a:custGeom>
          <a:solidFill>
            <a:schemeClr val="bg1"/>
          </a:solidFill>
          <a:ln>
            <a:noFill/>
          </a:ln>
        </p:spPr>
        <p:txBody>
          <a:bodyPr/>
          <a:lstStyle/>
          <a:p>
            <a:endParaRPr lang="zh-CN" altLang="en-US">
              <a:cs typeface="+mn-ea"/>
              <a:sym typeface="+mn-lt"/>
            </a:endParaRPr>
          </a:p>
        </p:txBody>
      </p:sp>
      <p:sp>
        <p:nvSpPr>
          <p:cNvPr id="32" name="Freeform 17">
            <a:extLst>
              <a:ext uri="{FF2B5EF4-FFF2-40B4-BE49-F238E27FC236}">
                <a16:creationId xmlns:a16="http://schemas.microsoft.com/office/drawing/2014/main" id="{50F0251C-D4E8-40C7-9FD8-7AC71A6FD0EB}"/>
              </a:ext>
            </a:extLst>
          </p:cNvPr>
          <p:cNvSpPr>
            <a:spLocks noEditPoints="1"/>
          </p:cNvSpPr>
          <p:nvPr/>
        </p:nvSpPr>
        <p:spPr bwMode="auto">
          <a:xfrm>
            <a:off x="4297637" y="3818598"/>
            <a:ext cx="409836" cy="367516"/>
          </a:xfrm>
          <a:custGeom>
            <a:avLst/>
            <a:gdLst>
              <a:gd name="T0" fmla="*/ 182622085 w 3309"/>
              <a:gd name="T1" fmla="*/ 194294799 h 2966"/>
              <a:gd name="T2" fmla="*/ 217407143 w 3309"/>
              <a:gd name="T3" fmla="*/ 194224590 h 2966"/>
              <a:gd name="T4" fmla="*/ 218038217 w 3309"/>
              <a:gd name="T5" fmla="*/ 193522764 h 2966"/>
              <a:gd name="T6" fmla="*/ 218108395 w 3309"/>
              <a:gd name="T7" fmla="*/ 41273676 h 2966"/>
              <a:gd name="T8" fmla="*/ 217827948 w 3309"/>
              <a:gd name="T9" fmla="*/ 40291013 h 2966"/>
              <a:gd name="T10" fmla="*/ 216845983 w 3309"/>
              <a:gd name="T11" fmla="*/ 40010177 h 2966"/>
              <a:gd name="T12" fmla="*/ 63609211 w 3309"/>
              <a:gd name="T13" fmla="*/ 40010177 h 2966"/>
              <a:gd name="T14" fmla="*/ 168665902 w 3309"/>
              <a:gd name="T15" fmla="*/ 194294799 h 2966"/>
              <a:gd name="T16" fmla="*/ 63609211 w 3309"/>
              <a:gd name="T17" fmla="*/ 40010177 h 2966"/>
              <a:gd name="T18" fmla="*/ 14657435 w 3309"/>
              <a:gd name="T19" fmla="*/ 40080386 h 2966"/>
              <a:gd name="T20" fmla="*/ 13956183 w 3309"/>
              <a:gd name="T21" fmla="*/ 40712003 h 2966"/>
              <a:gd name="T22" fmla="*/ 13815827 w 3309"/>
              <a:gd name="T23" fmla="*/ 192961091 h 2966"/>
              <a:gd name="T24" fmla="*/ 14306809 w 3309"/>
              <a:gd name="T25" fmla="*/ 193803335 h 2966"/>
              <a:gd name="T26" fmla="*/ 15218595 w 3309"/>
              <a:gd name="T27" fmla="*/ 194294799 h 2966"/>
              <a:gd name="T28" fmla="*/ 49442493 w 3309"/>
              <a:gd name="T29" fmla="*/ 40010177 h 2966"/>
              <a:gd name="T30" fmla="*/ 86542106 w 3309"/>
              <a:gd name="T31" fmla="*/ 13898222 h 2966"/>
              <a:gd name="T32" fmla="*/ 145522472 w 3309"/>
              <a:gd name="T33" fmla="*/ 26041746 h 2966"/>
              <a:gd name="T34" fmla="*/ 86542106 w 3309"/>
              <a:gd name="T35" fmla="*/ 13898222 h 2966"/>
              <a:gd name="T36" fmla="*/ 152465607 w 3309"/>
              <a:gd name="T37" fmla="*/ 0 h 2966"/>
              <a:gd name="T38" fmla="*/ 155551327 w 3309"/>
              <a:gd name="T39" fmla="*/ 701826 h 2966"/>
              <a:gd name="T40" fmla="*/ 157865617 w 3309"/>
              <a:gd name="T41" fmla="*/ 2597207 h 2966"/>
              <a:gd name="T42" fmla="*/ 159198208 w 3309"/>
              <a:gd name="T43" fmla="*/ 5404776 h 2966"/>
              <a:gd name="T44" fmla="*/ 159408477 w 3309"/>
              <a:gd name="T45" fmla="*/ 26041746 h 2966"/>
              <a:gd name="T46" fmla="*/ 219370808 w 3309"/>
              <a:gd name="T47" fmla="*/ 26182164 h 2966"/>
              <a:gd name="T48" fmla="*/ 223859296 w 3309"/>
              <a:gd name="T49" fmla="*/ 27656025 h 2966"/>
              <a:gd name="T50" fmla="*/ 227716446 w 3309"/>
              <a:gd name="T51" fmla="*/ 30534069 h 2966"/>
              <a:gd name="T52" fmla="*/ 230451540 w 3309"/>
              <a:gd name="T53" fmla="*/ 34394774 h 2966"/>
              <a:gd name="T54" fmla="*/ 231854309 w 3309"/>
              <a:gd name="T55" fmla="*/ 38746678 h 2966"/>
              <a:gd name="T56" fmla="*/ 232064578 w 3309"/>
              <a:gd name="T57" fmla="*/ 192961091 h 2966"/>
              <a:gd name="T58" fmla="*/ 231363327 w 3309"/>
              <a:gd name="T59" fmla="*/ 197734250 h 2966"/>
              <a:gd name="T60" fmla="*/ 229259306 w 3309"/>
              <a:gd name="T61" fmla="*/ 201945736 h 2966"/>
              <a:gd name="T62" fmla="*/ 225822960 w 3309"/>
              <a:gd name="T63" fmla="*/ 205455396 h 2966"/>
              <a:gd name="T64" fmla="*/ 221685098 w 3309"/>
              <a:gd name="T65" fmla="*/ 207561404 h 2966"/>
              <a:gd name="T66" fmla="*/ 216845983 w 3309"/>
              <a:gd name="T67" fmla="*/ 208193021 h 2966"/>
              <a:gd name="T68" fmla="*/ 12763949 w 3309"/>
              <a:gd name="T69" fmla="*/ 208052602 h 2966"/>
              <a:gd name="T70" fmla="*/ 8205282 w 3309"/>
              <a:gd name="T71" fmla="*/ 206648686 h 2966"/>
              <a:gd name="T72" fmla="*/ 4418310 w 3309"/>
              <a:gd name="T73" fmla="*/ 203841116 h 2966"/>
              <a:gd name="T74" fmla="*/ 1542860 w 3309"/>
              <a:gd name="T75" fmla="*/ 199980411 h 2966"/>
              <a:gd name="T76" fmla="*/ 140356 w 3309"/>
              <a:gd name="T77" fmla="*/ 195488089 h 2966"/>
              <a:gd name="T78" fmla="*/ 0 w 3309"/>
              <a:gd name="T79" fmla="*/ 41273676 h 2966"/>
              <a:gd name="T80" fmla="*/ 701252 w 3309"/>
              <a:gd name="T81" fmla="*/ 36500517 h 2966"/>
              <a:gd name="T82" fmla="*/ 2875450 w 3309"/>
              <a:gd name="T83" fmla="*/ 32358975 h 2966"/>
              <a:gd name="T84" fmla="*/ 6241618 w 3309"/>
              <a:gd name="T85" fmla="*/ 28919524 h 2966"/>
              <a:gd name="T86" fmla="*/ 10379481 w 3309"/>
              <a:gd name="T87" fmla="*/ 26743572 h 2966"/>
              <a:gd name="T88" fmla="*/ 15218595 w 3309"/>
              <a:gd name="T89" fmla="*/ 26041746 h 2966"/>
              <a:gd name="T90" fmla="*/ 72585923 w 3309"/>
              <a:gd name="T91" fmla="*/ 7019320 h 2966"/>
              <a:gd name="T92" fmla="*/ 73287175 w 3309"/>
              <a:gd name="T93" fmla="*/ 3860705 h 2966"/>
              <a:gd name="T94" fmla="*/ 75180661 w 3309"/>
              <a:gd name="T95" fmla="*/ 1474126 h 2966"/>
              <a:gd name="T96" fmla="*/ 77985933 w 3309"/>
              <a:gd name="T97" fmla="*/ 140418 h 29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309"/>
              <a:gd name="T148" fmla="*/ 0 h 2966"/>
              <a:gd name="T149" fmla="*/ 3309 w 3309"/>
              <a:gd name="T150" fmla="*/ 2966 h 29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309" h="2966">
                <a:moveTo>
                  <a:pt x="2604" y="570"/>
                </a:moveTo>
                <a:lnTo>
                  <a:pt x="2604" y="2768"/>
                </a:lnTo>
                <a:lnTo>
                  <a:pt x="3092" y="2768"/>
                </a:lnTo>
                <a:lnTo>
                  <a:pt x="3100" y="2767"/>
                </a:lnTo>
                <a:lnTo>
                  <a:pt x="3106" y="2763"/>
                </a:lnTo>
                <a:lnTo>
                  <a:pt x="3109" y="2757"/>
                </a:lnTo>
                <a:lnTo>
                  <a:pt x="3110" y="2749"/>
                </a:lnTo>
                <a:lnTo>
                  <a:pt x="3110" y="588"/>
                </a:lnTo>
                <a:lnTo>
                  <a:pt x="3109" y="580"/>
                </a:lnTo>
                <a:lnTo>
                  <a:pt x="3106" y="574"/>
                </a:lnTo>
                <a:lnTo>
                  <a:pt x="3100" y="571"/>
                </a:lnTo>
                <a:lnTo>
                  <a:pt x="3092" y="570"/>
                </a:lnTo>
                <a:lnTo>
                  <a:pt x="2604" y="570"/>
                </a:lnTo>
                <a:close/>
                <a:moveTo>
                  <a:pt x="907" y="570"/>
                </a:moveTo>
                <a:lnTo>
                  <a:pt x="907" y="2768"/>
                </a:lnTo>
                <a:lnTo>
                  <a:pt x="2405" y="2768"/>
                </a:lnTo>
                <a:lnTo>
                  <a:pt x="2405" y="570"/>
                </a:lnTo>
                <a:lnTo>
                  <a:pt x="907" y="570"/>
                </a:lnTo>
                <a:close/>
                <a:moveTo>
                  <a:pt x="217" y="570"/>
                </a:moveTo>
                <a:lnTo>
                  <a:pt x="209" y="571"/>
                </a:lnTo>
                <a:lnTo>
                  <a:pt x="203" y="574"/>
                </a:lnTo>
                <a:lnTo>
                  <a:pt x="199" y="580"/>
                </a:lnTo>
                <a:lnTo>
                  <a:pt x="197" y="588"/>
                </a:lnTo>
                <a:lnTo>
                  <a:pt x="197" y="2749"/>
                </a:lnTo>
                <a:lnTo>
                  <a:pt x="199" y="2755"/>
                </a:lnTo>
                <a:lnTo>
                  <a:pt x="204" y="2761"/>
                </a:lnTo>
                <a:lnTo>
                  <a:pt x="210" y="2765"/>
                </a:lnTo>
                <a:lnTo>
                  <a:pt x="217" y="2768"/>
                </a:lnTo>
                <a:lnTo>
                  <a:pt x="705" y="2768"/>
                </a:lnTo>
                <a:lnTo>
                  <a:pt x="705" y="570"/>
                </a:lnTo>
                <a:lnTo>
                  <a:pt x="217" y="570"/>
                </a:lnTo>
                <a:close/>
                <a:moveTo>
                  <a:pt x="1234" y="198"/>
                </a:moveTo>
                <a:lnTo>
                  <a:pt x="1234" y="371"/>
                </a:lnTo>
                <a:lnTo>
                  <a:pt x="2075" y="371"/>
                </a:lnTo>
                <a:lnTo>
                  <a:pt x="2075" y="198"/>
                </a:lnTo>
                <a:lnTo>
                  <a:pt x="1234" y="198"/>
                </a:lnTo>
                <a:close/>
                <a:moveTo>
                  <a:pt x="1135" y="0"/>
                </a:moveTo>
                <a:lnTo>
                  <a:pt x="2174" y="0"/>
                </a:lnTo>
                <a:lnTo>
                  <a:pt x="2196" y="2"/>
                </a:lnTo>
                <a:lnTo>
                  <a:pt x="2218" y="10"/>
                </a:lnTo>
                <a:lnTo>
                  <a:pt x="2236" y="21"/>
                </a:lnTo>
                <a:lnTo>
                  <a:pt x="2251" y="37"/>
                </a:lnTo>
                <a:lnTo>
                  <a:pt x="2262" y="55"/>
                </a:lnTo>
                <a:lnTo>
                  <a:pt x="2270" y="77"/>
                </a:lnTo>
                <a:lnTo>
                  <a:pt x="2273" y="100"/>
                </a:lnTo>
                <a:lnTo>
                  <a:pt x="2273" y="371"/>
                </a:lnTo>
                <a:lnTo>
                  <a:pt x="3092" y="371"/>
                </a:lnTo>
                <a:lnTo>
                  <a:pt x="3128" y="373"/>
                </a:lnTo>
                <a:lnTo>
                  <a:pt x="3160" y="381"/>
                </a:lnTo>
                <a:lnTo>
                  <a:pt x="3192" y="394"/>
                </a:lnTo>
                <a:lnTo>
                  <a:pt x="3220" y="412"/>
                </a:lnTo>
                <a:lnTo>
                  <a:pt x="3247" y="435"/>
                </a:lnTo>
                <a:lnTo>
                  <a:pt x="3269" y="461"/>
                </a:lnTo>
                <a:lnTo>
                  <a:pt x="3286" y="490"/>
                </a:lnTo>
                <a:lnTo>
                  <a:pt x="3298" y="520"/>
                </a:lnTo>
                <a:lnTo>
                  <a:pt x="3306" y="552"/>
                </a:lnTo>
                <a:lnTo>
                  <a:pt x="3309" y="588"/>
                </a:lnTo>
                <a:lnTo>
                  <a:pt x="3309" y="2749"/>
                </a:lnTo>
                <a:lnTo>
                  <a:pt x="3306" y="2785"/>
                </a:lnTo>
                <a:lnTo>
                  <a:pt x="3299" y="2817"/>
                </a:lnTo>
                <a:lnTo>
                  <a:pt x="3286" y="2849"/>
                </a:lnTo>
                <a:lnTo>
                  <a:pt x="3269" y="2877"/>
                </a:lnTo>
                <a:lnTo>
                  <a:pt x="3247" y="2904"/>
                </a:lnTo>
                <a:lnTo>
                  <a:pt x="3220" y="2927"/>
                </a:lnTo>
                <a:lnTo>
                  <a:pt x="3192" y="2944"/>
                </a:lnTo>
                <a:lnTo>
                  <a:pt x="3161" y="2957"/>
                </a:lnTo>
                <a:lnTo>
                  <a:pt x="3128" y="2964"/>
                </a:lnTo>
                <a:lnTo>
                  <a:pt x="3092" y="2966"/>
                </a:lnTo>
                <a:lnTo>
                  <a:pt x="217" y="2966"/>
                </a:lnTo>
                <a:lnTo>
                  <a:pt x="182" y="2964"/>
                </a:lnTo>
                <a:lnTo>
                  <a:pt x="148" y="2957"/>
                </a:lnTo>
                <a:lnTo>
                  <a:pt x="117" y="2944"/>
                </a:lnTo>
                <a:lnTo>
                  <a:pt x="88" y="2927"/>
                </a:lnTo>
                <a:lnTo>
                  <a:pt x="63" y="2904"/>
                </a:lnTo>
                <a:lnTo>
                  <a:pt x="41" y="2877"/>
                </a:lnTo>
                <a:lnTo>
                  <a:pt x="22" y="2849"/>
                </a:lnTo>
                <a:lnTo>
                  <a:pt x="10" y="2817"/>
                </a:lnTo>
                <a:lnTo>
                  <a:pt x="2" y="2785"/>
                </a:lnTo>
                <a:lnTo>
                  <a:pt x="0" y="2749"/>
                </a:lnTo>
                <a:lnTo>
                  <a:pt x="0" y="588"/>
                </a:lnTo>
                <a:lnTo>
                  <a:pt x="3" y="552"/>
                </a:lnTo>
                <a:lnTo>
                  <a:pt x="10" y="520"/>
                </a:lnTo>
                <a:lnTo>
                  <a:pt x="23" y="490"/>
                </a:lnTo>
                <a:lnTo>
                  <a:pt x="41" y="461"/>
                </a:lnTo>
                <a:lnTo>
                  <a:pt x="63" y="435"/>
                </a:lnTo>
                <a:lnTo>
                  <a:pt x="89" y="412"/>
                </a:lnTo>
                <a:lnTo>
                  <a:pt x="118" y="394"/>
                </a:lnTo>
                <a:lnTo>
                  <a:pt x="148" y="381"/>
                </a:lnTo>
                <a:lnTo>
                  <a:pt x="182" y="373"/>
                </a:lnTo>
                <a:lnTo>
                  <a:pt x="217" y="371"/>
                </a:lnTo>
                <a:lnTo>
                  <a:pt x="1035" y="371"/>
                </a:lnTo>
                <a:lnTo>
                  <a:pt x="1035" y="100"/>
                </a:lnTo>
                <a:lnTo>
                  <a:pt x="1038" y="77"/>
                </a:lnTo>
                <a:lnTo>
                  <a:pt x="1045" y="55"/>
                </a:lnTo>
                <a:lnTo>
                  <a:pt x="1057" y="37"/>
                </a:lnTo>
                <a:lnTo>
                  <a:pt x="1072" y="21"/>
                </a:lnTo>
                <a:lnTo>
                  <a:pt x="1091" y="10"/>
                </a:lnTo>
                <a:lnTo>
                  <a:pt x="1112" y="2"/>
                </a:lnTo>
                <a:lnTo>
                  <a:pt x="1135" y="0"/>
                </a:lnTo>
                <a:close/>
              </a:path>
            </a:pathLst>
          </a:custGeom>
          <a:solidFill>
            <a:schemeClr val="bg1"/>
          </a:solidFill>
          <a:ln>
            <a:noFill/>
          </a:ln>
        </p:spPr>
        <p:txBody>
          <a:bodyPr/>
          <a:lstStyle/>
          <a:p>
            <a:endParaRPr lang="zh-CN" altLang="en-US">
              <a:cs typeface="+mn-ea"/>
              <a:sym typeface="+mn-lt"/>
            </a:endParaRPr>
          </a:p>
        </p:txBody>
      </p:sp>
      <p:sp>
        <p:nvSpPr>
          <p:cNvPr id="33" name="Freeform 22">
            <a:extLst>
              <a:ext uri="{FF2B5EF4-FFF2-40B4-BE49-F238E27FC236}">
                <a16:creationId xmlns:a16="http://schemas.microsoft.com/office/drawing/2014/main" id="{1B20CCB2-E1B5-4ED3-AA90-CE1FDDA6BB6E}"/>
              </a:ext>
            </a:extLst>
          </p:cNvPr>
          <p:cNvSpPr>
            <a:spLocks noEditPoints="1"/>
          </p:cNvSpPr>
          <p:nvPr/>
        </p:nvSpPr>
        <p:spPr bwMode="auto">
          <a:xfrm>
            <a:off x="5735643" y="3875311"/>
            <a:ext cx="478142" cy="242041"/>
          </a:xfrm>
          <a:custGeom>
            <a:avLst/>
            <a:gdLst>
              <a:gd name="T0" fmla="*/ 38616568 w 3914"/>
              <a:gd name="T1" fmla="*/ 16161581 h 1986"/>
              <a:gd name="T2" fmla="*/ 37729521 w 3914"/>
              <a:gd name="T3" fmla="*/ 16976436 h 1986"/>
              <a:gd name="T4" fmla="*/ 37661347 w 3914"/>
              <a:gd name="T5" fmla="*/ 117408338 h 1986"/>
              <a:gd name="T6" fmla="*/ 38139088 w 3914"/>
              <a:gd name="T7" fmla="*/ 118291205 h 1986"/>
              <a:gd name="T8" fmla="*/ 39094309 w 3914"/>
              <a:gd name="T9" fmla="*/ 118902281 h 1986"/>
              <a:gd name="T10" fmla="*/ 250189210 w 3914"/>
              <a:gd name="T11" fmla="*/ 118766515 h 1986"/>
              <a:gd name="T12" fmla="*/ 250939647 w 3914"/>
              <a:gd name="T13" fmla="*/ 118087426 h 1986"/>
              <a:gd name="T14" fmla="*/ 251007821 w 3914"/>
              <a:gd name="T15" fmla="*/ 17451746 h 1986"/>
              <a:gd name="T16" fmla="*/ 250734864 w 3914"/>
              <a:gd name="T17" fmla="*/ 16365099 h 1986"/>
              <a:gd name="T18" fmla="*/ 249575121 w 3914"/>
              <a:gd name="T19" fmla="*/ 16025555 h 1986"/>
              <a:gd name="T20" fmla="*/ 39094309 w 3914"/>
              <a:gd name="T21" fmla="*/ 0 h 1986"/>
              <a:gd name="T22" fmla="*/ 252440522 w 3914"/>
              <a:gd name="T23" fmla="*/ 203779 h 1986"/>
              <a:gd name="T24" fmla="*/ 257625931 w 3914"/>
              <a:gd name="T25" fmla="*/ 1901240 h 1986"/>
              <a:gd name="T26" fmla="*/ 262060642 w 3914"/>
              <a:gd name="T27" fmla="*/ 5228670 h 1986"/>
              <a:gd name="T28" fmla="*/ 265199262 w 3914"/>
              <a:gd name="T29" fmla="*/ 9574734 h 1986"/>
              <a:gd name="T30" fmla="*/ 266904920 w 3914"/>
              <a:gd name="T31" fmla="*/ 14667638 h 1986"/>
              <a:gd name="T32" fmla="*/ 267041268 w 3914"/>
              <a:gd name="T33" fmla="*/ 117408338 h 1986"/>
              <a:gd name="T34" fmla="*/ 266290831 w 3914"/>
              <a:gd name="T35" fmla="*/ 122840787 h 1986"/>
              <a:gd name="T36" fmla="*/ 263834474 w 3914"/>
              <a:gd name="T37" fmla="*/ 127662160 h 1986"/>
              <a:gd name="T38" fmla="*/ 259945678 w 3914"/>
              <a:gd name="T39" fmla="*/ 131600666 h 1986"/>
              <a:gd name="T40" fmla="*/ 255169836 w 3914"/>
              <a:gd name="T41" fmla="*/ 134045229 h 1986"/>
              <a:gd name="T42" fmla="*/ 249575121 w 3914"/>
              <a:gd name="T43" fmla="*/ 134860083 h 1986"/>
              <a:gd name="T44" fmla="*/ 36296821 w 3914"/>
              <a:gd name="T45" fmla="*/ 134656305 h 1986"/>
              <a:gd name="T46" fmla="*/ 31248021 w 3914"/>
              <a:gd name="T47" fmla="*/ 132958844 h 1986"/>
              <a:gd name="T48" fmla="*/ 26813310 w 3914"/>
              <a:gd name="T49" fmla="*/ 129699166 h 1986"/>
              <a:gd name="T50" fmla="*/ 23401994 w 3914"/>
              <a:gd name="T51" fmla="*/ 125217597 h 1986"/>
              <a:gd name="T52" fmla="*/ 21764510 w 3914"/>
              <a:gd name="T53" fmla="*/ 120192445 h 1986"/>
              <a:gd name="T54" fmla="*/ 21559726 w 3914"/>
              <a:gd name="T55" fmla="*/ 94388378 h 1986"/>
              <a:gd name="T56" fmla="*/ 6072195 w 3914"/>
              <a:gd name="T57" fmla="*/ 94116846 h 1986"/>
              <a:gd name="T58" fmla="*/ 2933836 w 3914"/>
              <a:gd name="T59" fmla="*/ 92690916 h 1986"/>
              <a:gd name="T60" fmla="*/ 818611 w 3914"/>
              <a:gd name="T61" fmla="*/ 89906809 h 1986"/>
              <a:gd name="T62" fmla="*/ 0 w 3914"/>
              <a:gd name="T63" fmla="*/ 86443613 h 1986"/>
              <a:gd name="T64" fmla="*/ 272958 w 3914"/>
              <a:gd name="T65" fmla="*/ 47126306 h 1986"/>
              <a:gd name="T66" fmla="*/ 1705658 w 3914"/>
              <a:gd name="T67" fmla="*/ 44002654 h 1986"/>
              <a:gd name="T68" fmla="*/ 4434711 w 3914"/>
              <a:gd name="T69" fmla="*/ 41829623 h 1986"/>
              <a:gd name="T70" fmla="*/ 7914462 w 3914"/>
              <a:gd name="T71" fmla="*/ 41082781 h 1986"/>
              <a:gd name="T72" fmla="*/ 21559726 w 3914"/>
              <a:gd name="T73" fmla="*/ 17451746 h 1986"/>
              <a:gd name="T74" fmla="*/ 22446773 w 3914"/>
              <a:gd name="T75" fmla="*/ 12087049 h 1986"/>
              <a:gd name="T76" fmla="*/ 24834694 w 3914"/>
              <a:gd name="T77" fmla="*/ 7333689 h 1986"/>
              <a:gd name="T78" fmla="*/ 28928274 w 3914"/>
              <a:gd name="T79" fmla="*/ 3259417 h 1986"/>
              <a:gd name="T80" fmla="*/ 33704116 w 3914"/>
              <a:gd name="T81" fmla="*/ 882867 h 1986"/>
              <a:gd name="T82" fmla="*/ 39094309 w 3914"/>
              <a:gd name="T83" fmla="*/ 0 h 19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914"/>
              <a:gd name="T127" fmla="*/ 0 h 1986"/>
              <a:gd name="T128" fmla="*/ 3914 w 3914"/>
              <a:gd name="T129" fmla="*/ 1986 h 198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914" h="1986">
                <a:moveTo>
                  <a:pt x="573" y="236"/>
                </a:moveTo>
                <a:lnTo>
                  <a:pt x="566" y="238"/>
                </a:lnTo>
                <a:lnTo>
                  <a:pt x="559" y="243"/>
                </a:lnTo>
                <a:lnTo>
                  <a:pt x="553" y="250"/>
                </a:lnTo>
                <a:lnTo>
                  <a:pt x="552" y="257"/>
                </a:lnTo>
                <a:lnTo>
                  <a:pt x="552" y="1729"/>
                </a:lnTo>
                <a:lnTo>
                  <a:pt x="553" y="1736"/>
                </a:lnTo>
                <a:lnTo>
                  <a:pt x="559" y="1742"/>
                </a:lnTo>
                <a:lnTo>
                  <a:pt x="566" y="1748"/>
                </a:lnTo>
                <a:lnTo>
                  <a:pt x="573" y="1751"/>
                </a:lnTo>
                <a:lnTo>
                  <a:pt x="3658" y="1751"/>
                </a:lnTo>
                <a:lnTo>
                  <a:pt x="3667" y="1749"/>
                </a:lnTo>
                <a:lnTo>
                  <a:pt x="3675" y="1745"/>
                </a:lnTo>
                <a:lnTo>
                  <a:pt x="3678" y="1739"/>
                </a:lnTo>
                <a:lnTo>
                  <a:pt x="3679" y="1729"/>
                </a:lnTo>
                <a:lnTo>
                  <a:pt x="3679" y="257"/>
                </a:lnTo>
                <a:lnTo>
                  <a:pt x="3678" y="246"/>
                </a:lnTo>
                <a:lnTo>
                  <a:pt x="3675" y="241"/>
                </a:lnTo>
                <a:lnTo>
                  <a:pt x="3667" y="237"/>
                </a:lnTo>
                <a:lnTo>
                  <a:pt x="3658" y="236"/>
                </a:lnTo>
                <a:lnTo>
                  <a:pt x="573" y="236"/>
                </a:lnTo>
                <a:close/>
                <a:moveTo>
                  <a:pt x="573" y="0"/>
                </a:moveTo>
                <a:lnTo>
                  <a:pt x="3658" y="0"/>
                </a:lnTo>
                <a:lnTo>
                  <a:pt x="3700" y="3"/>
                </a:lnTo>
                <a:lnTo>
                  <a:pt x="3739" y="13"/>
                </a:lnTo>
                <a:lnTo>
                  <a:pt x="3776" y="28"/>
                </a:lnTo>
                <a:lnTo>
                  <a:pt x="3810" y="49"/>
                </a:lnTo>
                <a:lnTo>
                  <a:pt x="3841" y="77"/>
                </a:lnTo>
                <a:lnTo>
                  <a:pt x="3867" y="108"/>
                </a:lnTo>
                <a:lnTo>
                  <a:pt x="3887" y="141"/>
                </a:lnTo>
                <a:lnTo>
                  <a:pt x="3903" y="178"/>
                </a:lnTo>
                <a:lnTo>
                  <a:pt x="3912" y="216"/>
                </a:lnTo>
                <a:lnTo>
                  <a:pt x="3914" y="257"/>
                </a:lnTo>
                <a:lnTo>
                  <a:pt x="3914" y="1729"/>
                </a:lnTo>
                <a:lnTo>
                  <a:pt x="3912" y="1770"/>
                </a:lnTo>
                <a:lnTo>
                  <a:pt x="3903" y="1809"/>
                </a:lnTo>
                <a:lnTo>
                  <a:pt x="3888" y="1846"/>
                </a:lnTo>
                <a:lnTo>
                  <a:pt x="3867" y="1880"/>
                </a:lnTo>
                <a:lnTo>
                  <a:pt x="3841" y="1912"/>
                </a:lnTo>
                <a:lnTo>
                  <a:pt x="3810" y="1938"/>
                </a:lnTo>
                <a:lnTo>
                  <a:pt x="3777" y="1960"/>
                </a:lnTo>
                <a:lnTo>
                  <a:pt x="3740" y="1974"/>
                </a:lnTo>
                <a:lnTo>
                  <a:pt x="3700" y="1983"/>
                </a:lnTo>
                <a:lnTo>
                  <a:pt x="3658" y="1986"/>
                </a:lnTo>
                <a:lnTo>
                  <a:pt x="573" y="1986"/>
                </a:lnTo>
                <a:lnTo>
                  <a:pt x="532" y="1983"/>
                </a:lnTo>
                <a:lnTo>
                  <a:pt x="494" y="1974"/>
                </a:lnTo>
                <a:lnTo>
                  <a:pt x="458" y="1958"/>
                </a:lnTo>
                <a:lnTo>
                  <a:pt x="424" y="1937"/>
                </a:lnTo>
                <a:lnTo>
                  <a:pt x="393" y="1910"/>
                </a:lnTo>
                <a:lnTo>
                  <a:pt x="364" y="1878"/>
                </a:lnTo>
                <a:lnTo>
                  <a:pt x="343" y="1844"/>
                </a:lnTo>
                <a:lnTo>
                  <a:pt x="329" y="1808"/>
                </a:lnTo>
                <a:lnTo>
                  <a:pt x="319" y="1770"/>
                </a:lnTo>
                <a:lnTo>
                  <a:pt x="316" y="1729"/>
                </a:lnTo>
                <a:lnTo>
                  <a:pt x="316" y="1390"/>
                </a:lnTo>
                <a:lnTo>
                  <a:pt x="116" y="1390"/>
                </a:lnTo>
                <a:lnTo>
                  <a:pt x="89" y="1386"/>
                </a:lnTo>
                <a:lnTo>
                  <a:pt x="65" y="1378"/>
                </a:lnTo>
                <a:lnTo>
                  <a:pt x="43" y="1365"/>
                </a:lnTo>
                <a:lnTo>
                  <a:pt x="25" y="1347"/>
                </a:lnTo>
                <a:lnTo>
                  <a:pt x="12" y="1324"/>
                </a:lnTo>
                <a:lnTo>
                  <a:pt x="4" y="1300"/>
                </a:lnTo>
                <a:lnTo>
                  <a:pt x="0" y="1273"/>
                </a:lnTo>
                <a:lnTo>
                  <a:pt x="0" y="721"/>
                </a:lnTo>
                <a:lnTo>
                  <a:pt x="4" y="694"/>
                </a:lnTo>
                <a:lnTo>
                  <a:pt x="12" y="669"/>
                </a:lnTo>
                <a:lnTo>
                  <a:pt x="25" y="648"/>
                </a:lnTo>
                <a:lnTo>
                  <a:pt x="43" y="630"/>
                </a:lnTo>
                <a:lnTo>
                  <a:pt x="65" y="616"/>
                </a:lnTo>
                <a:lnTo>
                  <a:pt x="89" y="607"/>
                </a:lnTo>
                <a:lnTo>
                  <a:pt x="116" y="605"/>
                </a:lnTo>
                <a:lnTo>
                  <a:pt x="316" y="605"/>
                </a:lnTo>
                <a:lnTo>
                  <a:pt x="316" y="257"/>
                </a:lnTo>
                <a:lnTo>
                  <a:pt x="319" y="216"/>
                </a:lnTo>
                <a:lnTo>
                  <a:pt x="329" y="178"/>
                </a:lnTo>
                <a:lnTo>
                  <a:pt x="343" y="142"/>
                </a:lnTo>
                <a:lnTo>
                  <a:pt x="364" y="108"/>
                </a:lnTo>
                <a:lnTo>
                  <a:pt x="393" y="77"/>
                </a:lnTo>
                <a:lnTo>
                  <a:pt x="424" y="48"/>
                </a:lnTo>
                <a:lnTo>
                  <a:pt x="458" y="27"/>
                </a:lnTo>
                <a:lnTo>
                  <a:pt x="494" y="13"/>
                </a:lnTo>
                <a:lnTo>
                  <a:pt x="532" y="3"/>
                </a:lnTo>
                <a:lnTo>
                  <a:pt x="573" y="0"/>
                </a:lnTo>
                <a:close/>
              </a:path>
            </a:pathLst>
          </a:custGeom>
          <a:solidFill>
            <a:schemeClr val="bg1"/>
          </a:solidFill>
          <a:ln>
            <a:noFill/>
          </a:ln>
        </p:spPr>
        <p:txBody>
          <a:bodyPr/>
          <a:lstStyle/>
          <a:p>
            <a:endParaRPr lang="zh-CN" altLang="en-US">
              <a:cs typeface="+mn-ea"/>
              <a:sym typeface="+mn-lt"/>
            </a:endParaRPr>
          </a:p>
        </p:txBody>
      </p:sp>
      <p:grpSp>
        <p:nvGrpSpPr>
          <p:cNvPr id="34" name="그룹 8">
            <a:extLst>
              <a:ext uri="{FF2B5EF4-FFF2-40B4-BE49-F238E27FC236}">
                <a16:creationId xmlns:a16="http://schemas.microsoft.com/office/drawing/2014/main" id="{25EEC8A2-C998-4741-843F-AB41967B711F}"/>
              </a:ext>
            </a:extLst>
          </p:cNvPr>
          <p:cNvGrpSpPr/>
          <p:nvPr/>
        </p:nvGrpSpPr>
        <p:grpSpPr bwMode="auto">
          <a:xfrm>
            <a:off x="10538587" y="1766202"/>
            <a:ext cx="505997" cy="256797"/>
            <a:chOff x="0" y="0"/>
            <a:chExt cx="6213475" cy="3152775"/>
          </a:xfrm>
          <a:solidFill>
            <a:schemeClr val="bg1"/>
          </a:solidFill>
        </p:grpSpPr>
        <p:sp>
          <p:nvSpPr>
            <p:cNvPr id="35" name="Freeform 27">
              <a:extLst>
                <a:ext uri="{FF2B5EF4-FFF2-40B4-BE49-F238E27FC236}">
                  <a16:creationId xmlns:a16="http://schemas.microsoft.com/office/drawing/2014/main" id="{E9109734-8EDB-4073-A781-3D7406D10DB8}"/>
                </a:ext>
              </a:extLst>
            </p:cNvPr>
            <p:cNvSpPr>
              <a:spLocks noEditPoints="1"/>
            </p:cNvSpPr>
            <p:nvPr/>
          </p:nvSpPr>
          <p:spPr bwMode="auto">
            <a:xfrm>
              <a:off x="0" y="0"/>
              <a:ext cx="6213475" cy="3152775"/>
            </a:xfrm>
            <a:custGeom>
              <a:avLst/>
              <a:gdLst>
                <a:gd name="T0" fmla="*/ 1426408438 w 3914"/>
                <a:gd name="T1" fmla="*/ 599797188 h 1986"/>
                <a:gd name="T2" fmla="*/ 1393647200 w 3914"/>
                <a:gd name="T3" fmla="*/ 630039063 h 1986"/>
                <a:gd name="T4" fmla="*/ 1391126250 w 3914"/>
                <a:gd name="T5" fmla="*/ 2147483647 h 1986"/>
                <a:gd name="T6" fmla="*/ 1408768138 w 3914"/>
                <a:gd name="T7" fmla="*/ 2147483647 h 1986"/>
                <a:gd name="T8" fmla="*/ 1444050325 w 3914"/>
                <a:gd name="T9" fmla="*/ 2147483647 h 1986"/>
                <a:gd name="T10" fmla="*/ 2147483647 w 3914"/>
                <a:gd name="T11" fmla="*/ 2147483647 h 1986"/>
                <a:gd name="T12" fmla="*/ 2147483647 w 3914"/>
                <a:gd name="T13" fmla="*/ 2147483647 h 1986"/>
                <a:gd name="T14" fmla="*/ 2147483647 w 3914"/>
                <a:gd name="T15" fmla="*/ 647680950 h 1986"/>
                <a:gd name="T16" fmla="*/ 2147483647 w 3914"/>
                <a:gd name="T17" fmla="*/ 607358450 h 1986"/>
                <a:gd name="T18" fmla="*/ 2147483647 w 3914"/>
                <a:gd name="T19" fmla="*/ 594756875 h 1986"/>
                <a:gd name="T20" fmla="*/ 1444050325 w 3914"/>
                <a:gd name="T21" fmla="*/ 0 h 1986"/>
                <a:gd name="T22" fmla="*/ 2147483647 w 3914"/>
                <a:gd name="T23" fmla="*/ 7561263 h 1986"/>
                <a:gd name="T24" fmla="*/ 2147483647 w 3914"/>
                <a:gd name="T25" fmla="*/ 70564375 h 1986"/>
                <a:gd name="T26" fmla="*/ 2147483647 w 3914"/>
                <a:gd name="T27" fmla="*/ 194052825 h 1986"/>
                <a:gd name="T28" fmla="*/ 2147483647 w 3914"/>
                <a:gd name="T29" fmla="*/ 355342825 h 1986"/>
                <a:gd name="T30" fmla="*/ 2147483647 w 3914"/>
                <a:gd name="T31" fmla="*/ 544353750 h 1986"/>
                <a:gd name="T32" fmla="*/ 2147483647 w 3914"/>
                <a:gd name="T33" fmla="*/ 2147483647 h 1986"/>
                <a:gd name="T34" fmla="*/ 2147483647 w 3914"/>
                <a:gd name="T35" fmla="*/ 2147483647 h 1986"/>
                <a:gd name="T36" fmla="*/ 2147483647 w 3914"/>
                <a:gd name="T37" fmla="*/ 2147483647 h 1986"/>
                <a:gd name="T38" fmla="*/ 2147483647 w 3914"/>
                <a:gd name="T39" fmla="*/ 2147483647 h 1986"/>
                <a:gd name="T40" fmla="*/ 2147483647 w 3914"/>
                <a:gd name="T41" fmla="*/ 2147483647 h 1986"/>
                <a:gd name="T42" fmla="*/ 2147483647 w 3914"/>
                <a:gd name="T43" fmla="*/ 2147483647 h 1986"/>
                <a:gd name="T44" fmla="*/ 1340723125 w 3914"/>
                <a:gd name="T45" fmla="*/ 2147483647 h 1986"/>
                <a:gd name="T46" fmla="*/ 1154231563 w 3914"/>
                <a:gd name="T47" fmla="*/ 2147483647 h 1986"/>
                <a:gd name="T48" fmla="*/ 990422200 w 3914"/>
                <a:gd name="T49" fmla="*/ 2147483647 h 1986"/>
                <a:gd name="T50" fmla="*/ 864414388 w 3914"/>
                <a:gd name="T51" fmla="*/ 2147483647 h 1986"/>
                <a:gd name="T52" fmla="*/ 803930638 w 3914"/>
                <a:gd name="T53" fmla="*/ 2147483647 h 1986"/>
                <a:gd name="T54" fmla="*/ 796369375 w 3914"/>
                <a:gd name="T55" fmla="*/ 2147483647 h 1986"/>
                <a:gd name="T56" fmla="*/ 224294700 w 3914"/>
                <a:gd name="T57" fmla="*/ 2147483647 h 1986"/>
                <a:gd name="T58" fmla="*/ 108367513 w 3914"/>
                <a:gd name="T59" fmla="*/ 2147483647 h 1986"/>
                <a:gd name="T60" fmla="*/ 30241875 w 3914"/>
                <a:gd name="T61" fmla="*/ 2147483647 h 1986"/>
                <a:gd name="T62" fmla="*/ 0 w 3914"/>
                <a:gd name="T63" fmla="*/ 2147483647 h 1986"/>
                <a:gd name="T64" fmla="*/ 10080625 w 3914"/>
                <a:gd name="T65" fmla="*/ 1748988438 h 1986"/>
                <a:gd name="T66" fmla="*/ 63004700 w 3914"/>
                <a:gd name="T67" fmla="*/ 1633061250 h 1986"/>
                <a:gd name="T68" fmla="*/ 163810950 w 3914"/>
                <a:gd name="T69" fmla="*/ 1552416250 h 1986"/>
                <a:gd name="T70" fmla="*/ 292338125 w 3914"/>
                <a:gd name="T71" fmla="*/ 1524695325 h 1986"/>
                <a:gd name="T72" fmla="*/ 796369375 w 3914"/>
                <a:gd name="T73" fmla="*/ 647680950 h 1986"/>
                <a:gd name="T74" fmla="*/ 829132200 w 3914"/>
                <a:gd name="T75" fmla="*/ 448587813 h 1986"/>
                <a:gd name="T76" fmla="*/ 917336875 w 3914"/>
                <a:gd name="T77" fmla="*/ 272176875 h 1986"/>
                <a:gd name="T78" fmla="*/ 1068546250 w 3914"/>
                <a:gd name="T79" fmla="*/ 120967500 h 1986"/>
                <a:gd name="T80" fmla="*/ 1244957188 w 3914"/>
                <a:gd name="T81" fmla="*/ 32762825 h 1986"/>
                <a:gd name="T82" fmla="*/ 1444050325 w 3914"/>
                <a:gd name="T83" fmla="*/ 0 h 19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914"/>
                <a:gd name="T127" fmla="*/ 0 h 1986"/>
                <a:gd name="T128" fmla="*/ 3914 w 3914"/>
                <a:gd name="T129" fmla="*/ 1986 h 198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914" h="1986">
                  <a:moveTo>
                    <a:pt x="573" y="236"/>
                  </a:moveTo>
                  <a:lnTo>
                    <a:pt x="566" y="238"/>
                  </a:lnTo>
                  <a:lnTo>
                    <a:pt x="559" y="243"/>
                  </a:lnTo>
                  <a:lnTo>
                    <a:pt x="553" y="250"/>
                  </a:lnTo>
                  <a:lnTo>
                    <a:pt x="552" y="257"/>
                  </a:lnTo>
                  <a:lnTo>
                    <a:pt x="552" y="1729"/>
                  </a:lnTo>
                  <a:lnTo>
                    <a:pt x="553" y="1736"/>
                  </a:lnTo>
                  <a:lnTo>
                    <a:pt x="559" y="1742"/>
                  </a:lnTo>
                  <a:lnTo>
                    <a:pt x="566" y="1748"/>
                  </a:lnTo>
                  <a:lnTo>
                    <a:pt x="573" y="1751"/>
                  </a:lnTo>
                  <a:lnTo>
                    <a:pt x="3658" y="1751"/>
                  </a:lnTo>
                  <a:lnTo>
                    <a:pt x="3667" y="1749"/>
                  </a:lnTo>
                  <a:lnTo>
                    <a:pt x="3675" y="1745"/>
                  </a:lnTo>
                  <a:lnTo>
                    <a:pt x="3678" y="1739"/>
                  </a:lnTo>
                  <a:lnTo>
                    <a:pt x="3679" y="1729"/>
                  </a:lnTo>
                  <a:lnTo>
                    <a:pt x="3679" y="257"/>
                  </a:lnTo>
                  <a:lnTo>
                    <a:pt x="3678" y="246"/>
                  </a:lnTo>
                  <a:lnTo>
                    <a:pt x="3675" y="241"/>
                  </a:lnTo>
                  <a:lnTo>
                    <a:pt x="3667" y="237"/>
                  </a:lnTo>
                  <a:lnTo>
                    <a:pt x="3658" y="236"/>
                  </a:lnTo>
                  <a:lnTo>
                    <a:pt x="573" y="236"/>
                  </a:lnTo>
                  <a:close/>
                  <a:moveTo>
                    <a:pt x="573" y="0"/>
                  </a:moveTo>
                  <a:lnTo>
                    <a:pt x="3658" y="0"/>
                  </a:lnTo>
                  <a:lnTo>
                    <a:pt x="3700" y="3"/>
                  </a:lnTo>
                  <a:lnTo>
                    <a:pt x="3739" y="13"/>
                  </a:lnTo>
                  <a:lnTo>
                    <a:pt x="3776" y="28"/>
                  </a:lnTo>
                  <a:lnTo>
                    <a:pt x="3810" y="49"/>
                  </a:lnTo>
                  <a:lnTo>
                    <a:pt x="3841" y="77"/>
                  </a:lnTo>
                  <a:lnTo>
                    <a:pt x="3867" y="108"/>
                  </a:lnTo>
                  <a:lnTo>
                    <a:pt x="3887" y="141"/>
                  </a:lnTo>
                  <a:lnTo>
                    <a:pt x="3903" y="178"/>
                  </a:lnTo>
                  <a:lnTo>
                    <a:pt x="3912" y="216"/>
                  </a:lnTo>
                  <a:lnTo>
                    <a:pt x="3914" y="257"/>
                  </a:lnTo>
                  <a:lnTo>
                    <a:pt x="3914" y="1729"/>
                  </a:lnTo>
                  <a:lnTo>
                    <a:pt x="3912" y="1770"/>
                  </a:lnTo>
                  <a:lnTo>
                    <a:pt x="3903" y="1809"/>
                  </a:lnTo>
                  <a:lnTo>
                    <a:pt x="3888" y="1846"/>
                  </a:lnTo>
                  <a:lnTo>
                    <a:pt x="3867" y="1880"/>
                  </a:lnTo>
                  <a:lnTo>
                    <a:pt x="3841" y="1912"/>
                  </a:lnTo>
                  <a:lnTo>
                    <a:pt x="3810" y="1938"/>
                  </a:lnTo>
                  <a:lnTo>
                    <a:pt x="3777" y="1960"/>
                  </a:lnTo>
                  <a:lnTo>
                    <a:pt x="3740" y="1974"/>
                  </a:lnTo>
                  <a:lnTo>
                    <a:pt x="3700" y="1983"/>
                  </a:lnTo>
                  <a:lnTo>
                    <a:pt x="3658" y="1986"/>
                  </a:lnTo>
                  <a:lnTo>
                    <a:pt x="573" y="1986"/>
                  </a:lnTo>
                  <a:lnTo>
                    <a:pt x="532" y="1983"/>
                  </a:lnTo>
                  <a:lnTo>
                    <a:pt x="494" y="1974"/>
                  </a:lnTo>
                  <a:lnTo>
                    <a:pt x="458" y="1958"/>
                  </a:lnTo>
                  <a:lnTo>
                    <a:pt x="424" y="1937"/>
                  </a:lnTo>
                  <a:lnTo>
                    <a:pt x="393" y="1910"/>
                  </a:lnTo>
                  <a:lnTo>
                    <a:pt x="364" y="1878"/>
                  </a:lnTo>
                  <a:lnTo>
                    <a:pt x="343" y="1844"/>
                  </a:lnTo>
                  <a:lnTo>
                    <a:pt x="329" y="1808"/>
                  </a:lnTo>
                  <a:lnTo>
                    <a:pt x="319" y="1770"/>
                  </a:lnTo>
                  <a:lnTo>
                    <a:pt x="316" y="1729"/>
                  </a:lnTo>
                  <a:lnTo>
                    <a:pt x="316" y="1390"/>
                  </a:lnTo>
                  <a:lnTo>
                    <a:pt x="116" y="1390"/>
                  </a:lnTo>
                  <a:lnTo>
                    <a:pt x="89" y="1386"/>
                  </a:lnTo>
                  <a:lnTo>
                    <a:pt x="65" y="1378"/>
                  </a:lnTo>
                  <a:lnTo>
                    <a:pt x="43" y="1365"/>
                  </a:lnTo>
                  <a:lnTo>
                    <a:pt x="25" y="1347"/>
                  </a:lnTo>
                  <a:lnTo>
                    <a:pt x="12" y="1324"/>
                  </a:lnTo>
                  <a:lnTo>
                    <a:pt x="4" y="1300"/>
                  </a:lnTo>
                  <a:lnTo>
                    <a:pt x="0" y="1273"/>
                  </a:lnTo>
                  <a:lnTo>
                    <a:pt x="0" y="721"/>
                  </a:lnTo>
                  <a:lnTo>
                    <a:pt x="4" y="694"/>
                  </a:lnTo>
                  <a:lnTo>
                    <a:pt x="12" y="669"/>
                  </a:lnTo>
                  <a:lnTo>
                    <a:pt x="25" y="648"/>
                  </a:lnTo>
                  <a:lnTo>
                    <a:pt x="43" y="630"/>
                  </a:lnTo>
                  <a:lnTo>
                    <a:pt x="65" y="616"/>
                  </a:lnTo>
                  <a:lnTo>
                    <a:pt x="89" y="607"/>
                  </a:lnTo>
                  <a:lnTo>
                    <a:pt x="116" y="605"/>
                  </a:lnTo>
                  <a:lnTo>
                    <a:pt x="316" y="605"/>
                  </a:lnTo>
                  <a:lnTo>
                    <a:pt x="316" y="257"/>
                  </a:lnTo>
                  <a:lnTo>
                    <a:pt x="319" y="216"/>
                  </a:lnTo>
                  <a:lnTo>
                    <a:pt x="329" y="178"/>
                  </a:lnTo>
                  <a:lnTo>
                    <a:pt x="343" y="142"/>
                  </a:lnTo>
                  <a:lnTo>
                    <a:pt x="364" y="108"/>
                  </a:lnTo>
                  <a:lnTo>
                    <a:pt x="393" y="77"/>
                  </a:lnTo>
                  <a:lnTo>
                    <a:pt x="424" y="48"/>
                  </a:lnTo>
                  <a:lnTo>
                    <a:pt x="458" y="27"/>
                  </a:lnTo>
                  <a:lnTo>
                    <a:pt x="494" y="13"/>
                  </a:lnTo>
                  <a:lnTo>
                    <a:pt x="532" y="3"/>
                  </a:lnTo>
                  <a:lnTo>
                    <a:pt x="57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36" name="Rectangle 28">
              <a:extLst>
                <a:ext uri="{FF2B5EF4-FFF2-40B4-BE49-F238E27FC236}">
                  <a16:creationId xmlns:a16="http://schemas.microsoft.com/office/drawing/2014/main" id="{99F85159-1D73-4046-A0F9-1F5E9857C939}"/>
                </a:ext>
              </a:extLst>
            </p:cNvPr>
            <p:cNvSpPr>
              <a:spLocks noChangeArrowheads="1"/>
            </p:cNvSpPr>
            <p:nvPr/>
          </p:nvSpPr>
          <p:spPr bwMode="auto">
            <a:xfrm>
              <a:off x="4227513" y="657225"/>
              <a:ext cx="1296988" cy="1839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latinLnBrk="1" hangingPunct="1"/>
              <a:endParaRPr lang="zh-CN" altLang="en-US">
                <a:solidFill>
                  <a:srgbClr val="000000"/>
                </a:solidFill>
                <a:cs typeface="+mn-ea"/>
                <a:sym typeface="+mn-lt"/>
              </a:endParaRPr>
            </a:p>
          </p:txBody>
        </p:sp>
        <p:sp>
          <p:nvSpPr>
            <p:cNvPr id="37" name="Rectangle 29">
              <a:extLst>
                <a:ext uri="{FF2B5EF4-FFF2-40B4-BE49-F238E27FC236}">
                  <a16:creationId xmlns:a16="http://schemas.microsoft.com/office/drawing/2014/main" id="{9D11EA26-E412-4ECC-ACE8-291BC43F2B6A}"/>
                </a:ext>
              </a:extLst>
            </p:cNvPr>
            <p:cNvSpPr>
              <a:spLocks noChangeArrowheads="1"/>
            </p:cNvSpPr>
            <p:nvPr/>
          </p:nvSpPr>
          <p:spPr bwMode="auto">
            <a:xfrm>
              <a:off x="2695575" y="657225"/>
              <a:ext cx="1255713" cy="1839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latinLnBrk="1" hangingPunct="1"/>
              <a:endParaRPr lang="zh-CN" altLang="en-US">
                <a:solidFill>
                  <a:srgbClr val="000000"/>
                </a:solidFill>
                <a:cs typeface="+mn-ea"/>
                <a:sym typeface="+mn-lt"/>
              </a:endParaRPr>
            </a:p>
          </p:txBody>
        </p:sp>
      </p:grpSp>
      <p:grpSp>
        <p:nvGrpSpPr>
          <p:cNvPr id="38" name="그룹 12">
            <a:extLst>
              <a:ext uri="{FF2B5EF4-FFF2-40B4-BE49-F238E27FC236}">
                <a16:creationId xmlns:a16="http://schemas.microsoft.com/office/drawing/2014/main" id="{2317E4BD-7715-41ED-9A39-A8263E10DFE0}"/>
              </a:ext>
            </a:extLst>
          </p:cNvPr>
          <p:cNvGrpSpPr/>
          <p:nvPr/>
        </p:nvGrpSpPr>
        <p:grpSpPr bwMode="auto">
          <a:xfrm>
            <a:off x="8933682" y="1725936"/>
            <a:ext cx="305421" cy="305421"/>
            <a:chOff x="0" y="0"/>
            <a:chExt cx="636588" cy="638176"/>
          </a:xfrm>
          <a:solidFill>
            <a:schemeClr val="bg1"/>
          </a:solidFill>
        </p:grpSpPr>
        <p:sp>
          <p:nvSpPr>
            <p:cNvPr id="39" name="Freeform 34">
              <a:extLst>
                <a:ext uri="{FF2B5EF4-FFF2-40B4-BE49-F238E27FC236}">
                  <a16:creationId xmlns:a16="http://schemas.microsoft.com/office/drawing/2014/main" id="{E9D23607-F60B-448C-ACEC-5D8313C3A727}"/>
                </a:ext>
              </a:extLst>
            </p:cNvPr>
            <p:cNvSpPr/>
            <p:nvPr/>
          </p:nvSpPr>
          <p:spPr bwMode="auto">
            <a:xfrm>
              <a:off x="0" y="0"/>
              <a:ext cx="636588" cy="52388"/>
            </a:xfrm>
            <a:custGeom>
              <a:avLst/>
              <a:gdLst>
                <a:gd name="T0" fmla="*/ 5191266 w 3210"/>
                <a:gd name="T1" fmla="*/ 0 h 266"/>
                <a:gd name="T2" fmla="*/ 121013594 w 3210"/>
                <a:gd name="T3" fmla="*/ 0 h 266"/>
                <a:gd name="T4" fmla="*/ 122075566 w 3210"/>
                <a:gd name="T5" fmla="*/ 116396 h 266"/>
                <a:gd name="T6" fmla="*/ 123058806 w 3210"/>
                <a:gd name="T7" fmla="*/ 426588 h 266"/>
                <a:gd name="T8" fmla="*/ 123923852 w 3210"/>
                <a:gd name="T9" fmla="*/ 930970 h 266"/>
                <a:gd name="T10" fmla="*/ 124710564 w 3210"/>
                <a:gd name="T11" fmla="*/ 1590350 h 266"/>
                <a:gd name="T12" fmla="*/ 125339814 w 3210"/>
                <a:gd name="T13" fmla="*/ 2366126 h 266"/>
                <a:gd name="T14" fmla="*/ 125772337 w 3210"/>
                <a:gd name="T15" fmla="*/ 3258297 h 266"/>
                <a:gd name="T16" fmla="*/ 126126328 w 3210"/>
                <a:gd name="T17" fmla="*/ 4227869 h 266"/>
                <a:gd name="T18" fmla="*/ 126244325 w 3210"/>
                <a:gd name="T19" fmla="*/ 5236437 h 266"/>
                <a:gd name="T20" fmla="*/ 126126328 w 3210"/>
                <a:gd name="T21" fmla="*/ 6245004 h 266"/>
                <a:gd name="T22" fmla="*/ 125772337 w 3210"/>
                <a:gd name="T23" fmla="*/ 7214576 h 266"/>
                <a:gd name="T24" fmla="*/ 125339814 w 3210"/>
                <a:gd name="T25" fmla="*/ 8067949 h 266"/>
                <a:gd name="T26" fmla="*/ 124710564 w 3210"/>
                <a:gd name="T27" fmla="*/ 8843725 h 266"/>
                <a:gd name="T28" fmla="*/ 123923852 w 3210"/>
                <a:gd name="T29" fmla="*/ 9464306 h 266"/>
                <a:gd name="T30" fmla="*/ 123058806 w 3210"/>
                <a:gd name="T31" fmla="*/ 9929889 h 266"/>
                <a:gd name="T32" fmla="*/ 122075566 w 3210"/>
                <a:gd name="T33" fmla="*/ 10201283 h 266"/>
                <a:gd name="T34" fmla="*/ 121013594 w 3210"/>
                <a:gd name="T35" fmla="*/ 10317679 h 266"/>
                <a:gd name="T36" fmla="*/ 5191266 w 3210"/>
                <a:gd name="T37" fmla="*/ 10317679 h 266"/>
                <a:gd name="T38" fmla="*/ 4129493 w 3210"/>
                <a:gd name="T39" fmla="*/ 10201283 h 266"/>
                <a:gd name="T40" fmla="*/ 3146252 w 3210"/>
                <a:gd name="T41" fmla="*/ 9929889 h 266"/>
                <a:gd name="T42" fmla="*/ 2241742 w 3210"/>
                <a:gd name="T43" fmla="*/ 9464306 h 266"/>
                <a:gd name="T44" fmla="*/ 1455228 w 3210"/>
                <a:gd name="T45" fmla="*/ 8843725 h 266"/>
                <a:gd name="T46" fmla="*/ 865244 w 3210"/>
                <a:gd name="T47" fmla="*/ 8067949 h 266"/>
                <a:gd name="T48" fmla="*/ 393257 w 3210"/>
                <a:gd name="T49" fmla="*/ 7214576 h 266"/>
                <a:gd name="T50" fmla="*/ 78731 w 3210"/>
                <a:gd name="T51" fmla="*/ 6245004 h 266"/>
                <a:gd name="T52" fmla="*/ 0 w 3210"/>
                <a:gd name="T53" fmla="*/ 5236437 h 266"/>
                <a:gd name="T54" fmla="*/ 78731 w 3210"/>
                <a:gd name="T55" fmla="*/ 4227869 h 266"/>
                <a:gd name="T56" fmla="*/ 393257 w 3210"/>
                <a:gd name="T57" fmla="*/ 3258297 h 266"/>
                <a:gd name="T58" fmla="*/ 865244 w 3210"/>
                <a:gd name="T59" fmla="*/ 2366126 h 266"/>
                <a:gd name="T60" fmla="*/ 1455228 w 3210"/>
                <a:gd name="T61" fmla="*/ 1590350 h 266"/>
                <a:gd name="T62" fmla="*/ 2241742 w 3210"/>
                <a:gd name="T63" fmla="*/ 930970 h 266"/>
                <a:gd name="T64" fmla="*/ 3146252 w 3210"/>
                <a:gd name="T65" fmla="*/ 426588 h 266"/>
                <a:gd name="T66" fmla="*/ 4129493 w 3210"/>
                <a:gd name="T67" fmla="*/ 116396 h 266"/>
                <a:gd name="T68" fmla="*/ 5191266 w 3210"/>
                <a:gd name="T69" fmla="*/ 0 h 2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10"/>
                <a:gd name="T106" fmla="*/ 0 h 266"/>
                <a:gd name="T107" fmla="*/ 3210 w 3210"/>
                <a:gd name="T108" fmla="*/ 266 h 2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10" h="266">
                  <a:moveTo>
                    <a:pt x="132" y="0"/>
                  </a:moveTo>
                  <a:lnTo>
                    <a:pt x="3077" y="0"/>
                  </a:lnTo>
                  <a:lnTo>
                    <a:pt x="3104" y="3"/>
                  </a:lnTo>
                  <a:lnTo>
                    <a:pt x="3129" y="11"/>
                  </a:lnTo>
                  <a:lnTo>
                    <a:pt x="3151" y="24"/>
                  </a:lnTo>
                  <a:lnTo>
                    <a:pt x="3171" y="41"/>
                  </a:lnTo>
                  <a:lnTo>
                    <a:pt x="3187" y="61"/>
                  </a:lnTo>
                  <a:lnTo>
                    <a:pt x="3198" y="84"/>
                  </a:lnTo>
                  <a:lnTo>
                    <a:pt x="3207" y="109"/>
                  </a:lnTo>
                  <a:lnTo>
                    <a:pt x="3210" y="135"/>
                  </a:lnTo>
                  <a:lnTo>
                    <a:pt x="3207" y="161"/>
                  </a:lnTo>
                  <a:lnTo>
                    <a:pt x="3198" y="186"/>
                  </a:lnTo>
                  <a:lnTo>
                    <a:pt x="3187" y="208"/>
                  </a:lnTo>
                  <a:lnTo>
                    <a:pt x="3171" y="228"/>
                  </a:lnTo>
                  <a:lnTo>
                    <a:pt x="3151" y="244"/>
                  </a:lnTo>
                  <a:lnTo>
                    <a:pt x="3129" y="256"/>
                  </a:lnTo>
                  <a:lnTo>
                    <a:pt x="3104" y="263"/>
                  </a:lnTo>
                  <a:lnTo>
                    <a:pt x="3077" y="266"/>
                  </a:lnTo>
                  <a:lnTo>
                    <a:pt x="132" y="266"/>
                  </a:lnTo>
                  <a:lnTo>
                    <a:pt x="105" y="263"/>
                  </a:lnTo>
                  <a:lnTo>
                    <a:pt x="80" y="256"/>
                  </a:lnTo>
                  <a:lnTo>
                    <a:pt x="57" y="244"/>
                  </a:lnTo>
                  <a:lnTo>
                    <a:pt x="37" y="228"/>
                  </a:lnTo>
                  <a:lnTo>
                    <a:pt x="22" y="208"/>
                  </a:lnTo>
                  <a:lnTo>
                    <a:pt x="10" y="186"/>
                  </a:lnTo>
                  <a:lnTo>
                    <a:pt x="2" y="161"/>
                  </a:lnTo>
                  <a:lnTo>
                    <a:pt x="0" y="135"/>
                  </a:lnTo>
                  <a:lnTo>
                    <a:pt x="2" y="109"/>
                  </a:lnTo>
                  <a:lnTo>
                    <a:pt x="10" y="84"/>
                  </a:lnTo>
                  <a:lnTo>
                    <a:pt x="22" y="61"/>
                  </a:lnTo>
                  <a:lnTo>
                    <a:pt x="37" y="41"/>
                  </a:lnTo>
                  <a:lnTo>
                    <a:pt x="57" y="24"/>
                  </a:lnTo>
                  <a:lnTo>
                    <a:pt x="80" y="11"/>
                  </a:lnTo>
                  <a:lnTo>
                    <a:pt x="105" y="3"/>
                  </a:lnTo>
                  <a:lnTo>
                    <a:pt x="1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0" name="Freeform 35">
              <a:extLst>
                <a:ext uri="{FF2B5EF4-FFF2-40B4-BE49-F238E27FC236}">
                  <a16:creationId xmlns:a16="http://schemas.microsoft.com/office/drawing/2014/main" id="{9EAA67A8-F566-4CD2-B1E1-9FE88FC2D431}"/>
                </a:ext>
              </a:extLst>
            </p:cNvPr>
            <p:cNvSpPr/>
            <p:nvPr/>
          </p:nvSpPr>
          <p:spPr bwMode="auto">
            <a:xfrm>
              <a:off x="0" y="117475"/>
              <a:ext cx="417513" cy="52388"/>
            </a:xfrm>
            <a:custGeom>
              <a:avLst/>
              <a:gdLst>
                <a:gd name="T0" fmla="*/ 5207789 w 2102"/>
                <a:gd name="T1" fmla="*/ 0 h 265"/>
                <a:gd name="T2" fmla="*/ 77760902 w 2102"/>
                <a:gd name="T3" fmla="*/ 0 h 265"/>
                <a:gd name="T4" fmla="*/ 78786610 w 2102"/>
                <a:gd name="T5" fmla="*/ 78088 h 265"/>
                <a:gd name="T6" fmla="*/ 79772989 w 2102"/>
                <a:gd name="T7" fmla="*/ 390834 h 265"/>
                <a:gd name="T8" fmla="*/ 80680315 w 2102"/>
                <a:gd name="T9" fmla="*/ 859756 h 265"/>
                <a:gd name="T10" fmla="*/ 81469459 w 2102"/>
                <a:gd name="T11" fmla="*/ 1524194 h 265"/>
                <a:gd name="T12" fmla="*/ 82061167 w 2102"/>
                <a:gd name="T13" fmla="*/ 2266720 h 265"/>
                <a:gd name="T14" fmla="*/ 82534693 w 2102"/>
                <a:gd name="T15" fmla="*/ 3204762 h 265"/>
                <a:gd name="T16" fmla="*/ 82850310 w 2102"/>
                <a:gd name="T17" fmla="*/ 4181749 h 265"/>
                <a:gd name="T18" fmla="*/ 82929165 w 2102"/>
                <a:gd name="T19" fmla="*/ 5237021 h 265"/>
                <a:gd name="T20" fmla="*/ 82850310 w 2102"/>
                <a:gd name="T21" fmla="*/ 6292095 h 265"/>
                <a:gd name="T22" fmla="*/ 82534693 w 2102"/>
                <a:gd name="T23" fmla="*/ 7230137 h 265"/>
                <a:gd name="T24" fmla="*/ 82061167 w 2102"/>
                <a:gd name="T25" fmla="*/ 8129036 h 265"/>
                <a:gd name="T26" fmla="*/ 81469459 w 2102"/>
                <a:gd name="T27" fmla="*/ 8871562 h 265"/>
                <a:gd name="T28" fmla="*/ 80680315 w 2102"/>
                <a:gd name="T29" fmla="*/ 9496857 h 265"/>
                <a:gd name="T30" fmla="*/ 79772989 w 2102"/>
                <a:gd name="T31" fmla="*/ 9965779 h 265"/>
                <a:gd name="T32" fmla="*/ 78786610 w 2102"/>
                <a:gd name="T33" fmla="*/ 10239383 h 265"/>
                <a:gd name="T34" fmla="*/ 77760902 w 2102"/>
                <a:gd name="T35" fmla="*/ 10356613 h 265"/>
                <a:gd name="T36" fmla="*/ 5207789 w 2102"/>
                <a:gd name="T37" fmla="*/ 10356613 h 265"/>
                <a:gd name="T38" fmla="*/ 4142555 w 2102"/>
                <a:gd name="T39" fmla="*/ 10239383 h 265"/>
                <a:gd name="T40" fmla="*/ 3156176 w 2102"/>
                <a:gd name="T41" fmla="*/ 9965779 h 265"/>
                <a:gd name="T42" fmla="*/ 2248850 w 2102"/>
                <a:gd name="T43" fmla="*/ 9496857 h 265"/>
                <a:gd name="T44" fmla="*/ 1459706 w 2102"/>
                <a:gd name="T45" fmla="*/ 8871562 h 265"/>
                <a:gd name="T46" fmla="*/ 867998 w 2102"/>
                <a:gd name="T47" fmla="*/ 8129036 h 265"/>
                <a:gd name="T48" fmla="*/ 394472 w 2102"/>
                <a:gd name="T49" fmla="*/ 7230137 h 265"/>
                <a:gd name="T50" fmla="*/ 78855 w 2102"/>
                <a:gd name="T51" fmla="*/ 6292095 h 265"/>
                <a:gd name="T52" fmla="*/ 0 w 2102"/>
                <a:gd name="T53" fmla="*/ 5237021 h 265"/>
                <a:gd name="T54" fmla="*/ 78855 w 2102"/>
                <a:gd name="T55" fmla="*/ 4181749 h 265"/>
                <a:gd name="T56" fmla="*/ 394472 w 2102"/>
                <a:gd name="T57" fmla="*/ 3204762 h 265"/>
                <a:gd name="T58" fmla="*/ 867998 w 2102"/>
                <a:gd name="T59" fmla="*/ 2266720 h 265"/>
                <a:gd name="T60" fmla="*/ 1459706 w 2102"/>
                <a:gd name="T61" fmla="*/ 1524194 h 265"/>
                <a:gd name="T62" fmla="*/ 2248850 w 2102"/>
                <a:gd name="T63" fmla="*/ 859756 h 265"/>
                <a:gd name="T64" fmla="*/ 3156176 w 2102"/>
                <a:gd name="T65" fmla="*/ 390834 h 265"/>
                <a:gd name="T66" fmla="*/ 4142555 w 2102"/>
                <a:gd name="T67" fmla="*/ 78088 h 265"/>
                <a:gd name="T68" fmla="*/ 5207789 w 2102"/>
                <a:gd name="T69" fmla="*/ 0 h 2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02"/>
                <a:gd name="T106" fmla="*/ 0 h 265"/>
                <a:gd name="T107" fmla="*/ 2102 w 2102"/>
                <a:gd name="T108" fmla="*/ 265 h 2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02" h="265">
                  <a:moveTo>
                    <a:pt x="132" y="0"/>
                  </a:moveTo>
                  <a:lnTo>
                    <a:pt x="1971" y="0"/>
                  </a:lnTo>
                  <a:lnTo>
                    <a:pt x="1997" y="2"/>
                  </a:lnTo>
                  <a:lnTo>
                    <a:pt x="2022" y="10"/>
                  </a:lnTo>
                  <a:lnTo>
                    <a:pt x="2045" y="22"/>
                  </a:lnTo>
                  <a:lnTo>
                    <a:pt x="2065" y="39"/>
                  </a:lnTo>
                  <a:lnTo>
                    <a:pt x="2080" y="58"/>
                  </a:lnTo>
                  <a:lnTo>
                    <a:pt x="2092" y="82"/>
                  </a:lnTo>
                  <a:lnTo>
                    <a:pt x="2100" y="107"/>
                  </a:lnTo>
                  <a:lnTo>
                    <a:pt x="2102" y="134"/>
                  </a:lnTo>
                  <a:lnTo>
                    <a:pt x="2100" y="161"/>
                  </a:lnTo>
                  <a:lnTo>
                    <a:pt x="2092" y="185"/>
                  </a:lnTo>
                  <a:lnTo>
                    <a:pt x="2080" y="208"/>
                  </a:lnTo>
                  <a:lnTo>
                    <a:pt x="2065" y="227"/>
                  </a:lnTo>
                  <a:lnTo>
                    <a:pt x="2045" y="243"/>
                  </a:lnTo>
                  <a:lnTo>
                    <a:pt x="2022" y="255"/>
                  </a:lnTo>
                  <a:lnTo>
                    <a:pt x="1997" y="262"/>
                  </a:lnTo>
                  <a:lnTo>
                    <a:pt x="1971" y="265"/>
                  </a:lnTo>
                  <a:lnTo>
                    <a:pt x="132" y="265"/>
                  </a:lnTo>
                  <a:lnTo>
                    <a:pt x="105" y="262"/>
                  </a:lnTo>
                  <a:lnTo>
                    <a:pt x="80" y="255"/>
                  </a:lnTo>
                  <a:lnTo>
                    <a:pt x="57" y="243"/>
                  </a:lnTo>
                  <a:lnTo>
                    <a:pt x="37" y="227"/>
                  </a:lnTo>
                  <a:lnTo>
                    <a:pt x="22" y="208"/>
                  </a:lnTo>
                  <a:lnTo>
                    <a:pt x="10" y="185"/>
                  </a:lnTo>
                  <a:lnTo>
                    <a:pt x="2" y="161"/>
                  </a:lnTo>
                  <a:lnTo>
                    <a:pt x="0" y="134"/>
                  </a:lnTo>
                  <a:lnTo>
                    <a:pt x="2" y="107"/>
                  </a:lnTo>
                  <a:lnTo>
                    <a:pt x="10" y="82"/>
                  </a:lnTo>
                  <a:lnTo>
                    <a:pt x="22" y="58"/>
                  </a:lnTo>
                  <a:lnTo>
                    <a:pt x="37" y="39"/>
                  </a:lnTo>
                  <a:lnTo>
                    <a:pt x="57" y="22"/>
                  </a:lnTo>
                  <a:lnTo>
                    <a:pt x="80" y="10"/>
                  </a:lnTo>
                  <a:lnTo>
                    <a:pt x="105" y="2"/>
                  </a:lnTo>
                  <a:lnTo>
                    <a:pt x="1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1" name="Freeform 36">
              <a:extLst>
                <a:ext uri="{FF2B5EF4-FFF2-40B4-BE49-F238E27FC236}">
                  <a16:creationId xmlns:a16="http://schemas.microsoft.com/office/drawing/2014/main" id="{7730CAFC-AFC3-4E7B-890B-473EADEF4D91}"/>
                </a:ext>
              </a:extLst>
            </p:cNvPr>
            <p:cNvSpPr/>
            <p:nvPr/>
          </p:nvSpPr>
          <p:spPr bwMode="auto">
            <a:xfrm>
              <a:off x="0" y="234950"/>
              <a:ext cx="636588" cy="52388"/>
            </a:xfrm>
            <a:custGeom>
              <a:avLst/>
              <a:gdLst>
                <a:gd name="T0" fmla="*/ 5191266 w 3210"/>
                <a:gd name="T1" fmla="*/ 0 h 265"/>
                <a:gd name="T2" fmla="*/ 121013594 w 3210"/>
                <a:gd name="T3" fmla="*/ 0 h 265"/>
                <a:gd name="T4" fmla="*/ 122075566 w 3210"/>
                <a:gd name="T5" fmla="*/ 78088 h 265"/>
                <a:gd name="T6" fmla="*/ 123058806 w 3210"/>
                <a:gd name="T7" fmla="*/ 390834 h 265"/>
                <a:gd name="T8" fmla="*/ 123923852 w 3210"/>
                <a:gd name="T9" fmla="*/ 859756 h 265"/>
                <a:gd name="T10" fmla="*/ 124710564 w 3210"/>
                <a:gd name="T11" fmla="*/ 1524194 h 265"/>
                <a:gd name="T12" fmla="*/ 125339814 w 3210"/>
                <a:gd name="T13" fmla="*/ 2266720 h 265"/>
                <a:gd name="T14" fmla="*/ 125772337 w 3210"/>
                <a:gd name="T15" fmla="*/ 3126476 h 265"/>
                <a:gd name="T16" fmla="*/ 126126328 w 3210"/>
                <a:gd name="T17" fmla="*/ 4103661 h 265"/>
                <a:gd name="T18" fmla="*/ 126244325 w 3210"/>
                <a:gd name="T19" fmla="*/ 5158735 h 265"/>
                <a:gd name="T20" fmla="*/ 126126328 w 3210"/>
                <a:gd name="T21" fmla="*/ 6214008 h 265"/>
                <a:gd name="T22" fmla="*/ 125772337 w 3210"/>
                <a:gd name="T23" fmla="*/ 7190994 h 265"/>
                <a:gd name="T24" fmla="*/ 125339814 w 3210"/>
                <a:gd name="T25" fmla="*/ 8050751 h 265"/>
                <a:gd name="T26" fmla="*/ 124710564 w 3210"/>
                <a:gd name="T27" fmla="*/ 8832419 h 265"/>
                <a:gd name="T28" fmla="*/ 123923852 w 3210"/>
                <a:gd name="T29" fmla="*/ 9457714 h 265"/>
                <a:gd name="T30" fmla="*/ 123058806 w 3210"/>
                <a:gd name="T31" fmla="*/ 9965779 h 265"/>
                <a:gd name="T32" fmla="*/ 122075566 w 3210"/>
                <a:gd name="T33" fmla="*/ 10239383 h 265"/>
                <a:gd name="T34" fmla="*/ 121013594 w 3210"/>
                <a:gd name="T35" fmla="*/ 10356613 h 265"/>
                <a:gd name="T36" fmla="*/ 5191266 w 3210"/>
                <a:gd name="T37" fmla="*/ 10356613 h 265"/>
                <a:gd name="T38" fmla="*/ 4129493 w 3210"/>
                <a:gd name="T39" fmla="*/ 10239383 h 265"/>
                <a:gd name="T40" fmla="*/ 3146252 w 3210"/>
                <a:gd name="T41" fmla="*/ 9965779 h 265"/>
                <a:gd name="T42" fmla="*/ 2241742 w 3210"/>
                <a:gd name="T43" fmla="*/ 9457714 h 265"/>
                <a:gd name="T44" fmla="*/ 1455228 w 3210"/>
                <a:gd name="T45" fmla="*/ 8832419 h 265"/>
                <a:gd name="T46" fmla="*/ 865244 w 3210"/>
                <a:gd name="T47" fmla="*/ 8050751 h 265"/>
                <a:gd name="T48" fmla="*/ 393257 w 3210"/>
                <a:gd name="T49" fmla="*/ 7190994 h 265"/>
                <a:gd name="T50" fmla="*/ 78731 w 3210"/>
                <a:gd name="T51" fmla="*/ 6214008 h 265"/>
                <a:gd name="T52" fmla="*/ 0 w 3210"/>
                <a:gd name="T53" fmla="*/ 5158735 h 265"/>
                <a:gd name="T54" fmla="*/ 78731 w 3210"/>
                <a:gd name="T55" fmla="*/ 4103661 h 265"/>
                <a:gd name="T56" fmla="*/ 393257 w 3210"/>
                <a:gd name="T57" fmla="*/ 3126476 h 265"/>
                <a:gd name="T58" fmla="*/ 865244 w 3210"/>
                <a:gd name="T59" fmla="*/ 2266720 h 265"/>
                <a:gd name="T60" fmla="*/ 1455228 w 3210"/>
                <a:gd name="T61" fmla="*/ 1524194 h 265"/>
                <a:gd name="T62" fmla="*/ 2241742 w 3210"/>
                <a:gd name="T63" fmla="*/ 859756 h 265"/>
                <a:gd name="T64" fmla="*/ 3146252 w 3210"/>
                <a:gd name="T65" fmla="*/ 390834 h 265"/>
                <a:gd name="T66" fmla="*/ 4129493 w 3210"/>
                <a:gd name="T67" fmla="*/ 78088 h 265"/>
                <a:gd name="T68" fmla="*/ 5191266 w 3210"/>
                <a:gd name="T69" fmla="*/ 0 h 2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10"/>
                <a:gd name="T106" fmla="*/ 0 h 265"/>
                <a:gd name="T107" fmla="*/ 3210 w 3210"/>
                <a:gd name="T108" fmla="*/ 265 h 2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10" h="265">
                  <a:moveTo>
                    <a:pt x="132" y="0"/>
                  </a:moveTo>
                  <a:lnTo>
                    <a:pt x="3077" y="0"/>
                  </a:lnTo>
                  <a:lnTo>
                    <a:pt x="3104" y="2"/>
                  </a:lnTo>
                  <a:lnTo>
                    <a:pt x="3129" y="10"/>
                  </a:lnTo>
                  <a:lnTo>
                    <a:pt x="3151" y="22"/>
                  </a:lnTo>
                  <a:lnTo>
                    <a:pt x="3171" y="39"/>
                  </a:lnTo>
                  <a:lnTo>
                    <a:pt x="3187" y="58"/>
                  </a:lnTo>
                  <a:lnTo>
                    <a:pt x="3198" y="80"/>
                  </a:lnTo>
                  <a:lnTo>
                    <a:pt x="3207" y="105"/>
                  </a:lnTo>
                  <a:lnTo>
                    <a:pt x="3210" y="132"/>
                  </a:lnTo>
                  <a:lnTo>
                    <a:pt x="3207" y="159"/>
                  </a:lnTo>
                  <a:lnTo>
                    <a:pt x="3198" y="184"/>
                  </a:lnTo>
                  <a:lnTo>
                    <a:pt x="3187" y="206"/>
                  </a:lnTo>
                  <a:lnTo>
                    <a:pt x="3171" y="226"/>
                  </a:lnTo>
                  <a:lnTo>
                    <a:pt x="3151" y="242"/>
                  </a:lnTo>
                  <a:lnTo>
                    <a:pt x="3129" y="255"/>
                  </a:lnTo>
                  <a:lnTo>
                    <a:pt x="3104" y="262"/>
                  </a:lnTo>
                  <a:lnTo>
                    <a:pt x="3077" y="265"/>
                  </a:lnTo>
                  <a:lnTo>
                    <a:pt x="132" y="265"/>
                  </a:lnTo>
                  <a:lnTo>
                    <a:pt x="105" y="262"/>
                  </a:lnTo>
                  <a:lnTo>
                    <a:pt x="80" y="255"/>
                  </a:lnTo>
                  <a:lnTo>
                    <a:pt x="57" y="242"/>
                  </a:lnTo>
                  <a:lnTo>
                    <a:pt x="37" y="226"/>
                  </a:lnTo>
                  <a:lnTo>
                    <a:pt x="22" y="206"/>
                  </a:lnTo>
                  <a:lnTo>
                    <a:pt x="10" y="184"/>
                  </a:lnTo>
                  <a:lnTo>
                    <a:pt x="2" y="159"/>
                  </a:lnTo>
                  <a:lnTo>
                    <a:pt x="0" y="132"/>
                  </a:lnTo>
                  <a:lnTo>
                    <a:pt x="2" y="105"/>
                  </a:lnTo>
                  <a:lnTo>
                    <a:pt x="10" y="80"/>
                  </a:lnTo>
                  <a:lnTo>
                    <a:pt x="22" y="58"/>
                  </a:lnTo>
                  <a:lnTo>
                    <a:pt x="37" y="39"/>
                  </a:lnTo>
                  <a:lnTo>
                    <a:pt x="57" y="22"/>
                  </a:lnTo>
                  <a:lnTo>
                    <a:pt x="80" y="10"/>
                  </a:lnTo>
                  <a:lnTo>
                    <a:pt x="105" y="2"/>
                  </a:lnTo>
                  <a:lnTo>
                    <a:pt x="1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2" name="Freeform 37">
              <a:extLst>
                <a:ext uri="{FF2B5EF4-FFF2-40B4-BE49-F238E27FC236}">
                  <a16:creationId xmlns:a16="http://schemas.microsoft.com/office/drawing/2014/main" id="{BED9FE43-3C0B-4FE4-A3ED-3C5AD3D6558F}"/>
                </a:ext>
              </a:extLst>
            </p:cNvPr>
            <p:cNvSpPr/>
            <p:nvPr/>
          </p:nvSpPr>
          <p:spPr bwMode="auto">
            <a:xfrm>
              <a:off x="0" y="352425"/>
              <a:ext cx="417513" cy="52388"/>
            </a:xfrm>
            <a:custGeom>
              <a:avLst/>
              <a:gdLst>
                <a:gd name="T0" fmla="*/ 5207789 w 2102"/>
                <a:gd name="T1" fmla="*/ 0 h 262"/>
                <a:gd name="T2" fmla="*/ 77760902 w 2102"/>
                <a:gd name="T3" fmla="*/ 0 h 262"/>
                <a:gd name="T4" fmla="*/ 78786610 w 2102"/>
                <a:gd name="T5" fmla="*/ 119973 h 262"/>
                <a:gd name="T6" fmla="*/ 79772989 w 2102"/>
                <a:gd name="T7" fmla="*/ 399908 h 262"/>
                <a:gd name="T8" fmla="*/ 80680315 w 2102"/>
                <a:gd name="T9" fmla="*/ 879599 h 262"/>
                <a:gd name="T10" fmla="*/ 81469459 w 2102"/>
                <a:gd name="T11" fmla="*/ 1519252 h 262"/>
                <a:gd name="T12" fmla="*/ 82061167 w 2102"/>
                <a:gd name="T13" fmla="*/ 2278878 h 262"/>
                <a:gd name="T14" fmla="*/ 82534693 w 2102"/>
                <a:gd name="T15" fmla="*/ 3158477 h 262"/>
                <a:gd name="T16" fmla="*/ 82850310 w 2102"/>
                <a:gd name="T17" fmla="*/ 4158048 h 262"/>
                <a:gd name="T18" fmla="*/ 82929165 w 2102"/>
                <a:gd name="T19" fmla="*/ 5237600 h 262"/>
                <a:gd name="T20" fmla="*/ 82850310 w 2102"/>
                <a:gd name="T21" fmla="*/ 6317153 h 262"/>
                <a:gd name="T22" fmla="*/ 82534693 w 2102"/>
                <a:gd name="T23" fmla="*/ 7316724 h 262"/>
                <a:gd name="T24" fmla="*/ 82061167 w 2102"/>
                <a:gd name="T25" fmla="*/ 8196323 h 262"/>
                <a:gd name="T26" fmla="*/ 81469459 w 2102"/>
                <a:gd name="T27" fmla="*/ 8955949 h 262"/>
                <a:gd name="T28" fmla="*/ 80680315 w 2102"/>
                <a:gd name="T29" fmla="*/ 9595602 h 262"/>
                <a:gd name="T30" fmla="*/ 79772989 w 2102"/>
                <a:gd name="T31" fmla="*/ 10075292 h 262"/>
                <a:gd name="T32" fmla="*/ 78786610 w 2102"/>
                <a:gd name="T33" fmla="*/ 10355228 h 262"/>
                <a:gd name="T34" fmla="*/ 77760902 w 2102"/>
                <a:gd name="T35" fmla="*/ 10475201 h 262"/>
                <a:gd name="T36" fmla="*/ 5207789 w 2102"/>
                <a:gd name="T37" fmla="*/ 10475201 h 262"/>
                <a:gd name="T38" fmla="*/ 4142555 w 2102"/>
                <a:gd name="T39" fmla="*/ 10355228 h 262"/>
                <a:gd name="T40" fmla="*/ 3156176 w 2102"/>
                <a:gd name="T41" fmla="*/ 10075292 h 262"/>
                <a:gd name="T42" fmla="*/ 2248850 w 2102"/>
                <a:gd name="T43" fmla="*/ 9595602 h 262"/>
                <a:gd name="T44" fmla="*/ 1459706 w 2102"/>
                <a:gd name="T45" fmla="*/ 8955949 h 262"/>
                <a:gd name="T46" fmla="*/ 867998 w 2102"/>
                <a:gd name="T47" fmla="*/ 8196323 h 262"/>
                <a:gd name="T48" fmla="*/ 394472 w 2102"/>
                <a:gd name="T49" fmla="*/ 7316724 h 262"/>
                <a:gd name="T50" fmla="*/ 78855 w 2102"/>
                <a:gd name="T51" fmla="*/ 6317153 h 262"/>
                <a:gd name="T52" fmla="*/ 0 w 2102"/>
                <a:gd name="T53" fmla="*/ 5237600 h 262"/>
                <a:gd name="T54" fmla="*/ 78855 w 2102"/>
                <a:gd name="T55" fmla="*/ 4158048 h 262"/>
                <a:gd name="T56" fmla="*/ 394472 w 2102"/>
                <a:gd name="T57" fmla="*/ 3158477 h 262"/>
                <a:gd name="T58" fmla="*/ 867998 w 2102"/>
                <a:gd name="T59" fmla="*/ 2278878 h 262"/>
                <a:gd name="T60" fmla="*/ 1459706 w 2102"/>
                <a:gd name="T61" fmla="*/ 1519252 h 262"/>
                <a:gd name="T62" fmla="*/ 2248850 w 2102"/>
                <a:gd name="T63" fmla="*/ 879599 h 262"/>
                <a:gd name="T64" fmla="*/ 3156176 w 2102"/>
                <a:gd name="T65" fmla="*/ 399908 h 262"/>
                <a:gd name="T66" fmla="*/ 4142555 w 2102"/>
                <a:gd name="T67" fmla="*/ 119973 h 262"/>
                <a:gd name="T68" fmla="*/ 5207789 w 2102"/>
                <a:gd name="T69" fmla="*/ 0 h 26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02"/>
                <a:gd name="T106" fmla="*/ 0 h 262"/>
                <a:gd name="T107" fmla="*/ 2102 w 2102"/>
                <a:gd name="T108" fmla="*/ 262 h 26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02" h="262">
                  <a:moveTo>
                    <a:pt x="132" y="0"/>
                  </a:moveTo>
                  <a:lnTo>
                    <a:pt x="1971" y="0"/>
                  </a:lnTo>
                  <a:lnTo>
                    <a:pt x="1997" y="3"/>
                  </a:lnTo>
                  <a:lnTo>
                    <a:pt x="2022" y="10"/>
                  </a:lnTo>
                  <a:lnTo>
                    <a:pt x="2045" y="22"/>
                  </a:lnTo>
                  <a:lnTo>
                    <a:pt x="2065" y="38"/>
                  </a:lnTo>
                  <a:lnTo>
                    <a:pt x="2080" y="57"/>
                  </a:lnTo>
                  <a:lnTo>
                    <a:pt x="2092" y="79"/>
                  </a:lnTo>
                  <a:lnTo>
                    <a:pt x="2100" y="104"/>
                  </a:lnTo>
                  <a:lnTo>
                    <a:pt x="2102" y="131"/>
                  </a:lnTo>
                  <a:lnTo>
                    <a:pt x="2100" y="158"/>
                  </a:lnTo>
                  <a:lnTo>
                    <a:pt x="2092" y="183"/>
                  </a:lnTo>
                  <a:lnTo>
                    <a:pt x="2080" y="205"/>
                  </a:lnTo>
                  <a:lnTo>
                    <a:pt x="2065" y="224"/>
                  </a:lnTo>
                  <a:lnTo>
                    <a:pt x="2045" y="240"/>
                  </a:lnTo>
                  <a:lnTo>
                    <a:pt x="2022" y="252"/>
                  </a:lnTo>
                  <a:lnTo>
                    <a:pt x="1997" y="259"/>
                  </a:lnTo>
                  <a:lnTo>
                    <a:pt x="1971" y="262"/>
                  </a:lnTo>
                  <a:lnTo>
                    <a:pt x="132" y="262"/>
                  </a:lnTo>
                  <a:lnTo>
                    <a:pt x="105" y="259"/>
                  </a:lnTo>
                  <a:lnTo>
                    <a:pt x="80" y="252"/>
                  </a:lnTo>
                  <a:lnTo>
                    <a:pt x="57" y="240"/>
                  </a:lnTo>
                  <a:lnTo>
                    <a:pt x="37" y="224"/>
                  </a:lnTo>
                  <a:lnTo>
                    <a:pt x="22" y="205"/>
                  </a:lnTo>
                  <a:lnTo>
                    <a:pt x="10" y="183"/>
                  </a:lnTo>
                  <a:lnTo>
                    <a:pt x="2" y="158"/>
                  </a:lnTo>
                  <a:lnTo>
                    <a:pt x="0" y="131"/>
                  </a:lnTo>
                  <a:lnTo>
                    <a:pt x="2" y="104"/>
                  </a:lnTo>
                  <a:lnTo>
                    <a:pt x="10" y="79"/>
                  </a:lnTo>
                  <a:lnTo>
                    <a:pt x="22" y="57"/>
                  </a:lnTo>
                  <a:lnTo>
                    <a:pt x="37" y="38"/>
                  </a:lnTo>
                  <a:lnTo>
                    <a:pt x="57" y="22"/>
                  </a:lnTo>
                  <a:lnTo>
                    <a:pt x="80" y="10"/>
                  </a:lnTo>
                  <a:lnTo>
                    <a:pt x="105" y="3"/>
                  </a:lnTo>
                  <a:lnTo>
                    <a:pt x="1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3" name="Freeform 38">
              <a:extLst>
                <a:ext uri="{FF2B5EF4-FFF2-40B4-BE49-F238E27FC236}">
                  <a16:creationId xmlns:a16="http://schemas.microsoft.com/office/drawing/2014/main" id="{FD8F442F-E1A6-4351-9DAA-EB872387A7A7}"/>
                </a:ext>
              </a:extLst>
            </p:cNvPr>
            <p:cNvSpPr/>
            <p:nvPr/>
          </p:nvSpPr>
          <p:spPr bwMode="auto">
            <a:xfrm>
              <a:off x="0" y="468313"/>
              <a:ext cx="636588" cy="52388"/>
            </a:xfrm>
            <a:custGeom>
              <a:avLst/>
              <a:gdLst>
                <a:gd name="T0" fmla="*/ 5191266 w 3210"/>
                <a:gd name="T1" fmla="*/ 0 h 262"/>
                <a:gd name="T2" fmla="*/ 121013594 w 3210"/>
                <a:gd name="T3" fmla="*/ 0 h 262"/>
                <a:gd name="T4" fmla="*/ 122075566 w 3210"/>
                <a:gd name="T5" fmla="*/ 79982 h 262"/>
                <a:gd name="T6" fmla="*/ 123058806 w 3210"/>
                <a:gd name="T7" fmla="*/ 399908 h 262"/>
                <a:gd name="T8" fmla="*/ 123923852 w 3210"/>
                <a:gd name="T9" fmla="*/ 879599 h 262"/>
                <a:gd name="T10" fmla="*/ 124710564 w 3210"/>
                <a:gd name="T11" fmla="*/ 1479261 h 262"/>
                <a:gd name="T12" fmla="*/ 125339814 w 3210"/>
                <a:gd name="T13" fmla="*/ 2278878 h 262"/>
                <a:gd name="T14" fmla="*/ 125772337 w 3210"/>
                <a:gd name="T15" fmla="*/ 3158477 h 262"/>
                <a:gd name="T16" fmla="*/ 126126328 w 3210"/>
                <a:gd name="T17" fmla="*/ 4158048 h 262"/>
                <a:gd name="T18" fmla="*/ 126244325 w 3210"/>
                <a:gd name="T19" fmla="*/ 5237600 h 262"/>
                <a:gd name="T20" fmla="*/ 126126328 w 3210"/>
                <a:gd name="T21" fmla="*/ 6277162 h 262"/>
                <a:gd name="T22" fmla="*/ 125772337 w 3210"/>
                <a:gd name="T23" fmla="*/ 7276733 h 262"/>
                <a:gd name="T24" fmla="*/ 125339814 w 3210"/>
                <a:gd name="T25" fmla="*/ 8156332 h 262"/>
                <a:gd name="T26" fmla="*/ 124710564 w 3210"/>
                <a:gd name="T27" fmla="*/ 8955949 h 262"/>
                <a:gd name="T28" fmla="*/ 123923852 w 3210"/>
                <a:gd name="T29" fmla="*/ 9595602 h 262"/>
                <a:gd name="T30" fmla="*/ 123058806 w 3210"/>
                <a:gd name="T31" fmla="*/ 10075292 h 262"/>
                <a:gd name="T32" fmla="*/ 122075566 w 3210"/>
                <a:gd name="T33" fmla="*/ 10395219 h 262"/>
                <a:gd name="T34" fmla="*/ 121013594 w 3210"/>
                <a:gd name="T35" fmla="*/ 10475201 h 262"/>
                <a:gd name="T36" fmla="*/ 5191266 w 3210"/>
                <a:gd name="T37" fmla="*/ 10475201 h 262"/>
                <a:gd name="T38" fmla="*/ 4129493 w 3210"/>
                <a:gd name="T39" fmla="*/ 10395219 h 262"/>
                <a:gd name="T40" fmla="*/ 3146252 w 3210"/>
                <a:gd name="T41" fmla="*/ 10075292 h 262"/>
                <a:gd name="T42" fmla="*/ 2241742 w 3210"/>
                <a:gd name="T43" fmla="*/ 9595602 h 262"/>
                <a:gd name="T44" fmla="*/ 1455228 w 3210"/>
                <a:gd name="T45" fmla="*/ 8955949 h 262"/>
                <a:gd name="T46" fmla="*/ 865244 w 3210"/>
                <a:gd name="T47" fmla="*/ 8156332 h 262"/>
                <a:gd name="T48" fmla="*/ 393257 w 3210"/>
                <a:gd name="T49" fmla="*/ 7276733 h 262"/>
                <a:gd name="T50" fmla="*/ 78731 w 3210"/>
                <a:gd name="T51" fmla="*/ 6277162 h 262"/>
                <a:gd name="T52" fmla="*/ 0 w 3210"/>
                <a:gd name="T53" fmla="*/ 5237600 h 262"/>
                <a:gd name="T54" fmla="*/ 78731 w 3210"/>
                <a:gd name="T55" fmla="*/ 4158048 h 262"/>
                <a:gd name="T56" fmla="*/ 393257 w 3210"/>
                <a:gd name="T57" fmla="*/ 3158477 h 262"/>
                <a:gd name="T58" fmla="*/ 865244 w 3210"/>
                <a:gd name="T59" fmla="*/ 2278878 h 262"/>
                <a:gd name="T60" fmla="*/ 1455228 w 3210"/>
                <a:gd name="T61" fmla="*/ 1479261 h 262"/>
                <a:gd name="T62" fmla="*/ 2241742 w 3210"/>
                <a:gd name="T63" fmla="*/ 879599 h 262"/>
                <a:gd name="T64" fmla="*/ 3146252 w 3210"/>
                <a:gd name="T65" fmla="*/ 399908 h 262"/>
                <a:gd name="T66" fmla="*/ 4129493 w 3210"/>
                <a:gd name="T67" fmla="*/ 79982 h 262"/>
                <a:gd name="T68" fmla="*/ 5191266 w 3210"/>
                <a:gd name="T69" fmla="*/ 0 h 26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10"/>
                <a:gd name="T106" fmla="*/ 0 h 262"/>
                <a:gd name="T107" fmla="*/ 3210 w 3210"/>
                <a:gd name="T108" fmla="*/ 262 h 26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10" h="262">
                  <a:moveTo>
                    <a:pt x="132" y="0"/>
                  </a:moveTo>
                  <a:lnTo>
                    <a:pt x="3077" y="0"/>
                  </a:lnTo>
                  <a:lnTo>
                    <a:pt x="3104" y="2"/>
                  </a:lnTo>
                  <a:lnTo>
                    <a:pt x="3129" y="10"/>
                  </a:lnTo>
                  <a:lnTo>
                    <a:pt x="3151" y="22"/>
                  </a:lnTo>
                  <a:lnTo>
                    <a:pt x="3171" y="37"/>
                  </a:lnTo>
                  <a:lnTo>
                    <a:pt x="3187" y="57"/>
                  </a:lnTo>
                  <a:lnTo>
                    <a:pt x="3198" y="79"/>
                  </a:lnTo>
                  <a:lnTo>
                    <a:pt x="3207" y="104"/>
                  </a:lnTo>
                  <a:lnTo>
                    <a:pt x="3210" y="131"/>
                  </a:lnTo>
                  <a:lnTo>
                    <a:pt x="3207" y="157"/>
                  </a:lnTo>
                  <a:lnTo>
                    <a:pt x="3198" y="182"/>
                  </a:lnTo>
                  <a:lnTo>
                    <a:pt x="3187" y="204"/>
                  </a:lnTo>
                  <a:lnTo>
                    <a:pt x="3171" y="224"/>
                  </a:lnTo>
                  <a:lnTo>
                    <a:pt x="3151" y="240"/>
                  </a:lnTo>
                  <a:lnTo>
                    <a:pt x="3129" y="252"/>
                  </a:lnTo>
                  <a:lnTo>
                    <a:pt x="3104" y="260"/>
                  </a:lnTo>
                  <a:lnTo>
                    <a:pt x="3077" y="262"/>
                  </a:lnTo>
                  <a:lnTo>
                    <a:pt x="132" y="262"/>
                  </a:lnTo>
                  <a:lnTo>
                    <a:pt x="105" y="260"/>
                  </a:lnTo>
                  <a:lnTo>
                    <a:pt x="80" y="252"/>
                  </a:lnTo>
                  <a:lnTo>
                    <a:pt x="57" y="240"/>
                  </a:lnTo>
                  <a:lnTo>
                    <a:pt x="37" y="224"/>
                  </a:lnTo>
                  <a:lnTo>
                    <a:pt x="22" y="204"/>
                  </a:lnTo>
                  <a:lnTo>
                    <a:pt x="10" y="182"/>
                  </a:lnTo>
                  <a:lnTo>
                    <a:pt x="2" y="157"/>
                  </a:lnTo>
                  <a:lnTo>
                    <a:pt x="0" y="131"/>
                  </a:lnTo>
                  <a:lnTo>
                    <a:pt x="2" y="104"/>
                  </a:lnTo>
                  <a:lnTo>
                    <a:pt x="10" y="79"/>
                  </a:lnTo>
                  <a:lnTo>
                    <a:pt x="22" y="57"/>
                  </a:lnTo>
                  <a:lnTo>
                    <a:pt x="37" y="37"/>
                  </a:lnTo>
                  <a:lnTo>
                    <a:pt x="57" y="22"/>
                  </a:lnTo>
                  <a:lnTo>
                    <a:pt x="80" y="10"/>
                  </a:lnTo>
                  <a:lnTo>
                    <a:pt x="105" y="2"/>
                  </a:lnTo>
                  <a:lnTo>
                    <a:pt x="1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4" name="Freeform 39">
              <a:extLst>
                <a:ext uri="{FF2B5EF4-FFF2-40B4-BE49-F238E27FC236}">
                  <a16:creationId xmlns:a16="http://schemas.microsoft.com/office/drawing/2014/main" id="{6D60B079-8864-4C6D-9660-1C14CDF9F91E}"/>
                </a:ext>
              </a:extLst>
            </p:cNvPr>
            <p:cNvSpPr/>
            <p:nvPr/>
          </p:nvSpPr>
          <p:spPr bwMode="auto">
            <a:xfrm>
              <a:off x="0" y="585788"/>
              <a:ext cx="417513" cy="52388"/>
            </a:xfrm>
            <a:custGeom>
              <a:avLst/>
              <a:gdLst>
                <a:gd name="T0" fmla="*/ 5207789 w 2102"/>
                <a:gd name="T1" fmla="*/ 0 h 265"/>
                <a:gd name="T2" fmla="*/ 77760902 w 2102"/>
                <a:gd name="T3" fmla="*/ 0 h 265"/>
                <a:gd name="T4" fmla="*/ 78786610 w 2102"/>
                <a:gd name="T5" fmla="*/ 117231 h 265"/>
                <a:gd name="T6" fmla="*/ 79772989 w 2102"/>
                <a:gd name="T7" fmla="*/ 429977 h 265"/>
                <a:gd name="T8" fmla="*/ 80680315 w 2102"/>
                <a:gd name="T9" fmla="*/ 898899 h 265"/>
                <a:gd name="T10" fmla="*/ 81469459 w 2102"/>
                <a:gd name="T11" fmla="*/ 1524194 h 265"/>
                <a:gd name="T12" fmla="*/ 82061167 w 2102"/>
                <a:gd name="T13" fmla="*/ 2305863 h 265"/>
                <a:gd name="T14" fmla="*/ 82534693 w 2102"/>
                <a:gd name="T15" fmla="*/ 3204762 h 265"/>
                <a:gd name="T16" fmla="*/ 82850310 w 2102"/>
                <a:gd name="T17" fmla="*/ 4181749 h 265"/>
                <a:gd name="T18" fmla="*/ 82929165 w 2102"/>
                <a:gd name="T19" fmla="*/ 5237021 h 265"/>
                <a:gd name="T20" fmla="*/ 82850310 w 2102"/>
                <a:gd name="T21" fmla="*/ 6252953 h 265"/>
                <a:gd name="T22" fmla="*/ 82534693 w 2102"/>
                <a:gd name="T23" fmla="*/ 7230137 h 265"/>
                <a:gd name="T24" fmla="*/ 82061167 w 2102"/>
                <a:gd name="T25" fmla="*/ 8129036 h 265"/>
                <a:gd name="T26" fmla="*/ 81469459 w 2102"/>
                <a:gd name="T27" fmla="*/ 8910507 h 265"/>
                <a:gd name="T28" fmla="*/ 80680315 w 2102"/>
                <a:gd name="T29" fmla="*/ 9496857 h 265"/>
                <a:gd name="T30" fmla="*/ 79772989 w 2102"/>
                <a:gd name="T31" fmla="*/ 9965779 h 265"/>
                <a:gd name="T32" fmla="*/ 78786610 w 2102"/>
                <a:gd name="T33" fmla="*/ 10278526 h 265"/>
                <a:gd name="T34" fmla="*/ 77760902 w 2102"/>
                <a:gd name="T35" fmla="*/ 10356613 h 265"/>
                <a:gd name="T36" fmla="*/ 5207789 w 2102"/>
                <a:gd name="T37" fmla="*/ 10356613 h 265"/>
                <a:gd name="T38" fmla="*/ 4142555 w 2102"/>
                <a:gd name="T39" fmla="*/ 10278526 h 265"/>
                <a:gd name="T40" fmla="*/ 3156176 w 2102"/>
                <a:gd name="T41" fmla="*/ 9965779 h 265"/>
                <a:gd name="T42" fmla="*/ 2248850 w 2102"/>
                <a:gd name="T43" fmla="*/ 9496857 h 265"/>
                <a:gd name="T44" fmla="*/ 1459706 w 2102"/>
                <a:gd name="T45" fmla="*/ 8910507 h 265"/>
                <a:gd name="T46" fmla="*/ 867998 w 2102"/>
                <a:gd name="T47" fmla="*/ 8129036 h 265"/>
                <a:gd name="T48" fmla="*/ 394472 w 2102"/>
                <a:gd name="T49" fmla="*/ 7230137 h 265"/>
                <a:gd name="T50" fmla="*/ 78855 w 2102"/>
                <a:gd name="T51" fmla="*/ 6252953 h 265"/>
                <a:gd name="T52" fmla="*/ 0 w 2102"/>
                <a:gd name="T53" fmla="*/ 5237021 h 265"/>
                <a:gd name="T54" fmla="*/ 78855 w 2102"/>
                <a:gd name="T55" fmla="*/ 4181749 h 265"/>
                <a:gd name="T56" fmla="*/ 394472 w 2102"/>
                <a:gd name="T57" fmla="*/ 3204762 h 265"/>
                <a:gd name="T58" fmla="*/ 867998 w 2102"/>
                <a:gd name="T59" fmla="*/ 2305863 h 265"/>
                <a:gd name="T60" fmla="*/ 1459706 w 2102"/>
                <a:gd name="T61" fmla="*/ 1524194 h 265"/>
                <a:gd name="T62" fmla="*/ 2248850 w 2102"/>
                <a:gd name="T63" fmla="*/ 898899 h 265"/>
                <a:gd name="T64" fmla="*/ 3156176 w 2102"/>
                <a:gd name="T65" fmla="*/ 429977 h 265"/>
                <a:gd name="T66" fmla="*/ 4142555 w 2102"/>
                <a:gd name="T67" fmla="*/ 117231 h 265"/>
                <a:gd name="T68" fmla="*/ 5207789 w 2102"/>
                <a:gd name="T69" fmla="*/ 0 h 2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02"/>
                <a:gd name="T106" fmla="*/ 0 h 265"/>
                <a:gd name="T107" fmla="*/ 2102 w 2102"/>
                <a:gd name="T108" fmla="*/ 265 h 2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02" h="265">
                  <a:moveTo>
                    <a:pt x="132" y="0"/>
                  </a:moveTo>
                  <a:lnTo>
                    <a:pt x="1971" y="0"/>
                  </a:lnTo>
                  <a:lnTo>
                    <a:pt x="1997" y="3"/>
                  </a:lnTo>
                  <a:lnTo>
                    <a:pt x="2022" y="11"/>
                  </a:lnTo>
                  <a:lnTo>
                    <a:pt x="2045" y="23"/>
                  </a:lnTo>
                  <a:lnTo>
                    <a:pt x="2065" y="39"/>
                  </a:lnTo>
                  <a:lnTo>
                    <a:pt x="2080" y="59"/>
                  </a:lnTo>
                  <a:lnTo>
                    <a:pt x="2092" y="82"/>
                  </a:lnTo>
                  <a:lnTo>
                    <a:pt x="2100" y="107"/>
                  </a:lnTo>
                  <a:lnTo>
                    <a:pt x="2102" y="134"/>
                  </a:lnTo>
                  <a:lnTo>
                    <a:pt x="2100" y="160"/>
                  </a:lnTo>
                  <a:lnTo>
                    <a:pt x="2092" y="185"/>
                  </a:lnTo>
                  <a:lnTo>
                    <a:pt x="2080" y="208"/>
                  </a:lnTo>
                  <a:lnTo>
                    <a:pt x="2065" y="228"/>
                  </a:lnTo>
                  <a:lnTo>
                    <a:pt x="2045" y="243"/>
                  </a:lnTo>
                  <a:lnTo>
                    <a:pt x="2022" y="255"/>
                  </a:lnTo>
                  <a:lnTo>
                    <a:pt x="1997" y="263"/>
                  </a:lnTo>
                  <a:lnTo>
                    <a:pt x="1971" y="265"/>
                  </a:lnTo>
                  <a:lnTo>
                    <a:pt x="132" y="265"/>
                  </a:lnTo>
                  <a:lnTo>
                    <a:pt x="105" y="263"/>
                  </a:lnTo>
                  <a:lnTo>
                    <a:pt x="80" y="255"/>
                  </a:lnTo>
                  <a:lnTo>
                    <a:pt x="57" y="243"/>
                  </a:lnTo>
                  <a:lnTo>
                    <a:pt x="37" y="228"/>
                  </a:lnTo>
                  <a:lnTo>
                    <a:pt x="22" y="208"/>
                  </a:lnTo>
                  <a:lnTo>
                    <a:pt x="10" y="185"/>
                  </a:lnTo>
                  <a:lnTo>
                    <a:pt x="2" y="160"/>
                  </a:lnTo>
                  <a:lnTo>
                    <a:pt x="0" y="134"/>
                  </a:lnTo>
                  <a:lnTo>
                    <a:pt x="2" y="107"/>
                  </a:lnTo>
                  <a:lnTo>
                    <a:pt x="10" y="82"/>
                  </a:lnTo>
                  <a:lnTo>
                    <a:pt x="22" y="59"/>
                  </a:lnTo>
                  <a:lnTo>
                    <a:pt x="37" y="39"/>
                  </a:lnTo>
                  <a:lnTo>
                    <a:pt x="57" y="23"/>
                  </a:lnTo>
                  <a:lnTo>
                    <a:pt x="80" y="11"/>
                  </a:lnTo>
                  <a:lnTo>
                    <a:pt x="105" y="3"/>
                  </a:lnTo>
                  <a:lnTo>
                    <a:pt x="1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grpSp>
        <p:nvGrpSpPr>
          <p:cNvPr id="45" name="그룹 35">
            <a:extLst>
              <a:ext uri="{FF2B5EF4-FFF2-40B4-BE49-F238E27FC236}">
                <a16:creationId xmlns:a16="http://schemas.microsoft.com/office/drawing/2014/main" id="{D330FD7B-7727-4453-8623-ED0324D7BB74}"/>
              </a:ext>
            </a:extLst>
          </p:cNvPr>
          <p:cNvGrpSpPr/>
          <p:nvPr/>
        </p:nvGrpSpPr>
        <p:grpSpPr bwMode="auto">
          <a:xfrm>
            <a:off x="8257052" y="2637708"/>
            <a:ext cx="309221" cy="465731"/>
            <a:chOff x="0" y="0"/>
            <a:chExt cx="646113" cy="973138"/>
          </a:xfrm>
          <a:solidFill>
            <a:schemeClr val="bg1"/>
          </a:solidFill>
        </p:grpSpPr>
        <p:sp>
          <p:nvSpPr>
            <p:cNvPr id="46" name="Freeform 6">
              <a:extLst>
                <a:ext uri="{FF2B5EF4-FFF2-40B4-BE49-F238E27FC236}">
                  <a16:creationId xmlns:a16="http://schemas.microsoft.com/office/drawing/2014/main" id="{1F02E682-6A69-4E87-A5C6-076E18CD4294}"/>
                </a:ext>
              </a:extLst>
            </p:cNvPr>
            <p:cNvSpPr>
              <a:spLocks noEditPoints="1"/>
            </p:cNvSpPr>
            <p:nvPr/>
          </p:nvSpPr>
          <p:spPr bwMode="auto">
            <a:xfrm>
              <a:off x="0" y="0"/>
              <a:ext cx="646113" cy="973138"/>
            </a:xfrm>
            <a:custGeom>
              <a:avLst/>
              <a:gdLst>
                <a:gd name="T0" fmla="*/ 80851209 w 2441"/>
                <a:gd name="T1" fmla="*/ 88695523 h 3678"/>
                <a:gd name="T2" fmla="*/ 81201661 w 2441"/>
                <a:gd name="T3" fmla="*/ 89885619 h 3678"/>
                <a:gd name="T4" fmla="*/ 82112466 w 2441"/>
                <a:gd name="T5" fmla="*/ 90235663 h 3678"/>
                <a:gd name="T6" fmla="*/ 80851209 w 2441"/>
                <a:gd name="T7" fmla="*/ 20091146 h 3678"/>
                <a:gd name="T8" fmla="*/ 14853188 w 2441"/>
                <a:gd name="T9" fmla="*/ 13930849 h 3678"/>
                <a:gd name="T10" fmla="*/ 14292570 w 2441"/>
                <a:gd name="T11" fmla="*/ 14210778 h 3678"/>
                <a:gd name="T12" fmla="*/ 14082405 w 2441"/>
                <a:gd name="T13" fmla="*/ 14770901 h 3678"/>
                <a:gd name="T14" fmla="*/ 14012261 w 2441"/>
                <a:gd name="T15" fmla="*/ 242355283 h 3678"/>
                <a:gd name="T16" fmla="*/ 14572879 w 2441"/>
                <a:gd name="T17" fmla="*/ 243545379 h 3678"/>
                <a:gd name="T18" fmla="*/ 155817522 w 2441"/>
                <a:gd name="T19" fmla="*/ 243615229 h 3678"/>
                <a:gd name="T20" fmla="*/ 156938492 w 2441"/>
                <a:gd name="T21" fmla="*/ 243055371 h 3678"/>
                <a:gd name="T22" fmla="*/ 157008635 w 2441"/>
                <a:gd name="T23" fmla="*/ 104306477 h 3678"/>
                <a:gd name="T24" fmla="*/ 79590216 w 2441"/>
                <a:gd name="T25" fmla="*/ 104026547 h 3678"/>
                <a:gd name="T26" fmla="*/ 75036192 w 2441"/>
                <a:gd name="T27" fmla="*/ 102556521 h 3678"/>
                <a:gd name="T28" fmla="*/ 71322829 w 2441"/>
                <a:gd name="T29" fmla="*/ 99686320 h 3678"/>
                <a:gd name="T30" fmla="*/ 68590414 w 2441"/>
                <a:gd name="T31" fmla="*/ 95905951 h 3678"/>
                <a:gd name="T32" fmla="*/ 67189399 w 2441"/>
                <a:gd name="T33" fmla="*/ 91285795 h 3678"/>
                <a:gd name="T34" fmla="*/ 67049113 w 2441"/>
                <a:gd name="T35" fmla="*/ 13930849 h 3678"/>
                <a:gd name="T36" fmla="*/ 15273518 w 2441"/>
                <a:gd name="T37" fmla="*/ 0 h 3678"/>
                <a:gd name="T38" fmla="*/ 80851209 w 2441"/>
                <a:gd name="T39" fmla="*/ 350044 h 3678"/>
                <a:gd name="T40" fmla="*/ 171020897 w 2441"/>
                <a:gd name="T41" fmla="*/ 90235663 h 3678"/>
                <a:gd name="T42" fmla="*/ 170880875 w 2441"/>
                <a:gd name="T43" fmla="*/ 244875440 h 3678"/>
                <a:gd name="T44" fmla="*/ 169339309 w 2441"/>
                <a:gd name="T45" fmla="*/ 249425747 h 3678"/>
                <a:gd name="T46" fmla="*/ 166677037 w 2441"/>
                <a:gd name="T47" fmla="*/ 253136001 h 3678"/>
                <a:gd name="T48" fmla="*/ 162893796 w 2441"/>
                <a:gd name="T49" fmla="*/ 255866238 h 3678"/>
                <a:gd name="T50" fmla="*/ 158269628 w 2441"/>
                <a:gd name="T51" fmla="*/ 257266149 h 3678"/>
                <a:gd name="T52" fmla="*/ 15273518 w 2441"/>
                <a:gd name="T53" fmla="*/ 257476228 h 3678"/>
                <a:gd name="T54" fmla="*/ 10439185 w 2441"/>
                <a:gd name="T55" fmla="*/ 256706290 h 3678"/>
                <a:gd name="T56" fmla="*/ 6165469 w 2441"/>
                <a:gd name="T57" fmla="*/ 254676141 h 3678"/>
                <a:gd name="T58" fmla="*/ 2942580 w 2441"/>
                <a:gd name="T59" fmla="*/ 251385781 h 3678"/>
                <a:gd name="T60" fmla="*/ 770783 w 2441"/>
                <a:gd name="T61" fmla="*/ 247185519 h 3678"/>
                <a:gd name="T62" fmla="*/ 0 w 2441"/>
                <a:gd name="T63" fmla="*/ 242355283 h 3678"/>
                <a:gd name="T64" fmla="*/ 140022 w 2441"/>
                <a:gd name="T65" fmla="*/ 12740752 h 3678"/>
                <a:gd name="T66" fmla="*/ 1611444 w 2441"/>
                <a:gd name="T67" fmla="*/ 8260560 h 3678"/>
                <a:gd name="T68" fmla="*/ 4414003 w 2441"/>
                <a:gd name="T69" fmla="*/ 4480192 h 3678"/>
                <a:gd name="T70" fmla="*/ 8267388 w 2441"/>
                <a:gd name="T71" fmla="*/ 1680105 h 3678"/>
                <a:gd name="T72" fmla="*/ 12821412 w 2441"/>
                <a:gd name="T73" fmla="*/ 279929 h 36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41"/>
                <a:gd name="T112" fmla="*/ 0 h 3678"/>
                <a:gd name="T113" fmla="*/ 2441 w 2441"/>
                <a:gd name="T114" fmla="*/ 3678 h 36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41" h="3678">
                  <a:moveTo>
                    <a:pt x="1154" y="287"/>
                  </a:moveTo>
                  <a:lnTo>
                    <a:pt x="1154" y="1267"/>
                  </a:lnTo>
                  <a:lnTo>
                    <a:pt x="1155" y="1278"/>
                  </a:lnTo>
                  <a:lnTo>
                    <a:pt x="1159" y="1284"/>
                  </a:lnTo>
                  <a:lnTo>
                    <a:pt x="1164" y="1288"/>
                  </a:lnTo>
                  <a:lnTo>
                    <a:pt x="1172" y="1289"/>
                  </a:lnTo>
                  <a:lnTo>
                    <a:pt x="2157" y="1289"/>
                  </a:lnTo>
                  <a:lnTo>
                    <a:pt x="1154" y="287"/>
                  </a:lnTo>
                  <a:close/>
                  <a:moveTo>
                    <a:pt x="218" y="199"/>
                  </a:moveTo>
                  <a:lnTo>
                    <a:pt x="212" y="199"/>
                  </a:lnTo>
                  <a:lnTo>
                    <a:pt x="208" y="201"/>
                  </a:lnTo>
                  <a:lnTo>
                    <a:pt x="204" y="203"/>
                  </a:lnTo>
                  <a:lnTo>
                    <a:pt x="202" y="207"/>
                  </a:lnTo>
                  <a:lnTo>
                    <a:pt x="201" y="211"/>
                  </a:lnTo>
                  <a:lnTo>
                    <a:pt x="200" y="217"/>
                  </a:lnTo>
                  <a:lnTo>
                    <a:pt x="200" y="3462"/>
                  </a:lnTo>
                  <a:lnTo>
                    <a:pt x="202" y="3472"/>
                  </a:lnTo>
                  <a:lnTo>
                    <a:pt x="208" y="3479"/>
                  </a:lnTo>
                  <a:lnTo>
                    <a:pt x="218" y="3480"/>
                  </a:lnTo>
                  <a:lnTo>
                    <a:pt x="2224" y="3480"/>
                  </a:lnTo>
                  <a:lnTo>
                    <a:pt x="2235" y="3479"/>
                  </a:lnTo>
                  <a:lnTo>
                    <a:pt x="2240" y="3472"/>
                  </a:lnTo>
                  <a:lnTo>
                    <a:pt x="2241" y="3462"/>
                  </a:lnTo>
                  <a:lnTo>
                    <a:pt x="2241" y="1490"/>
                  </a:lnTo>
                  <a:lnTo>
                    <a:pt x="1172" y="1490"/>
                  </a:lnTo>
                  <a:lnTo>
                    <a:pt x="1136" y="1486"/>
                  </a:lnTo>
                  <a:lnTo>
                    <a:pt x="1103" y="1478"/>
                  </a:lnTo>
                  <a:lnTo>
                    <a:pt x="1071" y="1465"/>
                  </a:lnTo>
                  <a:lnTo>
                    <a:pt x="1043" y="1447"/>
                  </a:lnTo>
                  <a:lnTo>
                    <a:pt x="1018" y="1424"/>
                  </a:lnTo>
                  <a:lnTo>
                    <a:pt x="996" y="1399"/>
                  </a:lnTo>
                  <a:lnTo>
                    <a:pt x="979" y="1370"/>
                  </a:lnTo>
                  <a:lnTo>
                    <a:pt x="967" y="1338"/>
                  </a:lnTo>
                  <a:lnTo>
                    <a:pt x="959" y="1304"/>
                  </a:lnTo>
                  <a:lnTo>
                    <a:pt x="957" y="1267"/>
                  </a:lnTo>
                  <a:lnTo>
                    <a:pt x="957" y="199"/>
                  </a:lnTo>
                  <a:lnTo>
                    <a:pt x="218" y="199"/>
                  </a:lnTo>
                  <a:close/>
                  <a:moveTo>
                    <a:pt x="218" y="0"/>
                  </a:moveTo>
                  <a:lnTo>
                    <a:pt x="1151" y="0"/>
                  </a:lnTo>
                  <a:lnTo>
                    <a:pt x="1154" y="5"/>
                  </a:lnTo>
                  <a:lnTo>
                    <a:pt x="2438" y="1289"/>
                  </a:lnTo>
                  <a:lnTo>
                    <a:pt x="2441" y="1289"/>
                  </a:lnTo>
                  <a:lnTo>
                    <a:pt x="2441" y="3462"/>
                  </a:lnTo>
                  <a:lnTo>
                    <a:pt x="2439" y="3498"/>
                  </a:lnTo>
                  <a:lnTo>
                    <a:pt x="2431" y="3531"/>
                  </a:lnTo>
                  <a:lnTo>
                    <a:pt x="2417" y="3563"/>
                  </a:lnTo>
                  <a:lnTo>
                    <a:pt x="2400" y="3591"/>
                  </a:lnTo>
                  <a:lnTo>
                    <a:pt x="2379" y="3616"/>
                  </a:lnTo>
                  <a:lnTo>
                    <a:pt x="2354" y="3638"/>
                  </a:lnTo>
                  <a:lnTo>
                    <a:pt x="2325" y="3655"/>
                  </a:lnTo>
                  <a:lnTo>
                    <a:pt x="2294" y="3667"/>
                  </a:lnTo>
                  <a:lnTo>
                    <a:pt x="2259" y="3675"/>
                  </a:lnTo>
                  <a:lnTo>
                    <a:pt x="2224" y="3678"/>
                  </a:lnTo>
                  <a:lnTo>
                    <a:pt x="218" y="3678"/>
                  </a:lnTo>
                  <a:lnTo>
                    <a:pt x="183" y="3675"/>
                  </a:lnTo>
                  <a:lnTo>
                    <a:pt x="149" y="3667"/>
                  </a:lnTo>
                  <a:lnTo>
                    <a:pt x="117" y="3655"/>
                  </a:lnTo>
                  <a:lnTo>
                    <a:pt x="88" y="3638"/>
                  </a:lnTo>
                  <a:lnTo>
                    <a:pt x="63" y="3616"/>
                  </a:lnTo>
                  <a:lnTo>
                    <a:pt x="42" y="3591"/>
                  </a:lnTo>
                  <a:lnTo>
                    <a:pt x="24" y="3563"/>
                  </a:lnTo>
                  <a:lnTo>
                    <a:pt x="11" y="3531"/>
                  </a:lnTo>
                  <a:lnTo>
                    <a:pt x="3" y="3498"/>
                  </a:lnTo>
                  <a:lnTo>
                    <a:pt x="0" y="3462"/>
                  </a:lnTo>
                  <a:lnTo>
                    <a:pt x="0" y="217"/>
                  </a:lnTo>
                  <a:lnTo>
                    <a:pt x="2" y="182"/>
                  </a:lnTo>
                  <a:lnTo>
                    <a:pt x="10" y="149"/>
                  </a:lnTo>
                  <a:lnTo>
                    <a:pt x="23" y="118"/>
                  </a:lnTo>
                  <a:lnTo>
                    <a:pt x="41" y="90"/>
                  </a:lnTo>
                  <a:lnTo>
                    <a:pt x="63" y="64"/>
                  </a:lnTo>
                  <a:lnTo>
                    <a:pt x="90" y="41"/>
                  </a:lnTo>
                  <a:lnTo>
                    <a:pt x="118" y="24"/>
                  </a:lnTo>
                  <a:lnTo>
                    <a:pt x="149" y="10"/>
                  </a:lnTo>
                  <a:lnTo>
                    <a:pt x="183" y="4"/>
                  </a:lnTo>
                  <a:lnTo>
                    <a:pt x="2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7" name="Freeform 7">
              <a:extLst>
                <a:ext uri="{FF2B5EF4-FFF2-40B4-BE49-F238E27FC236}">
                  <a16:creationId xmlns:a16="http://schemas.microsoft.com/office/drawing/2014/main" id="{70B823DA-AF39-469D-B20E-A4DEDA26AE0E}"/>
                </a:ext>
              </a:extLst>
            </p:cNvPr>
            <p:cNvSpPr/>
            <p:nvPr/>
          </p:nvSpPr>
          <p:spPr bwMode="auto">
            <a:xfrm>
              <a:off x="185738" y="481012"/>
              <a:ext cx="368300" cy="53975"/>
            </a:xfrm>
            <a:custGeom>
              <a:avLst/>
              <a:gdLst>
                <a:gd name="T0" fmla="*/ 7050277 w 1394"/>
                <a:gd name="T1" fmla="*/ 0 h 204"/>
                <a:gd name="T2" fmla="*/ 90395721 w 1394"/>
                <a:gd name="T3" fmla="*/ 0 h 204"/>
                <a:gd name="T4" fmla="*/ 92001287 w 1394"/>
                <a:gd name="T5" fmla="*/ 210079 h 204"/>
                <a:gd name="T6" fmla="*/ 93467089 w 1394"/>
                <a:gd name="T7" fmla="*/ 769938 h 204"/>
                <a:gd name="T8" fmla="*/ 94723378 w 1394"/>
                <a:gd name="T9" fmla="*/ 1609990 h 204"/>
                <a:gd name="T10" fmla="*/ 95770682 w 1394"/>
                <a:gd name="T11" fmla="*/ 2730235 h 204"/>
                <a:gd name="T12" fmla="*/ 96677957 w 1394"/>
                <a:gd name="T13" fmla="*/ 3990181 h 204"/>
                <a:gd name="T14" fmla="*/ 97166734 w 1394"/>
                <a:gd name="T15" fmla="*/ 5530321 h 204"/>
                <a:gd name="T16" fmla="*/ 97306234 w 1394"/>
                <a:gd name="T17" fmla="*/ 7070460 h 204"/>
                <a:gd name="T18" fmla="*/ 97166734 w 1394"/>
                <a:gd name="T19" fmla="*/ 8680450 h 204"/>
                <a:gd name="T20" fmla="*/ 96677957 w 1394"/>
                <a:gd name="T21" fmla="*/ 10150740 h 204"/>
                <a:gd name="T22" fmla="*/ 95770682 w 1394"/>
                <a:gd name="T23" fmla="*/ 11480800 h 204"/>
                <a:gd name="T24" fmla="*/ 94723378 w 1394"/>
                <a:gd name="T25" fmla="*/ 12600781 h 204"/>
                <a:gd name="T26" fmla="*/ 93467089 w 1394"/>
                <a:gd name="T27" fmla="*/ 13440833 h 204"/>
                <a:gd name="T28" fmla="*/ 92001287 w 1394"/>
                <a:gd name="T29" fmla="*/ 14000956 h 204"/>
                <a:gd name="T30" fmla="*/ 90395721 w 1394"/>
                <a:gd name="T31" fmla="*/ 14280885 h 204"/>
                <a:gd name="T32" fmla="*/ 7050277 w 1394"/>
                <a:gd name="T33" fmla="*/ 14280885 h 204"/>
                <a:gd name="T34" fmla="*/ 5444710 w 1394"/>
                <a:gd name="T35" fmla="*/ 14000956 h 204"/>
                <a:gd name="T36" fmla="*/ 3978908 w 1394"/>
                <a:gd name="T37" fmla="*/ 13440833 h 204"/>
                <a:gd name="T38" fmla="*/ 2652605 w 1394"/>
                <a:gd name="T39" fmla="*/ 12600781 h 204"/>
                <a:gd name="T40" fmla="*/ 1605566 w 1394"/>
                <a:gd name="T41" fmla="*/ 11480800 h 204"/>
                <a:gd name="T42" fmla="*/ 698026 w 1394"/>
                <a:gd name="T43" fmla="*/ 10150740 h 204"/>
                <a:gd name="T44" fmla="*/ 279263 w 1394"/>
                <a:gd name="T45" fmla="*/ 8680450 h 204"/>
                <a:gd name="T46" fmla="*/ 0 w 1394"/>
                <a:gd name="T47" fmla="*/ 7070460 h 204"/>
                <a:gd name="T48" fmla="*/ 279263 w 1394"/>
                <a:gd name="T49" fmla="*/ 5530321 h 204"/>
                <a:gd name="T50" fmla="*/ 698026 w 1394"/>
                <a:gd name="T51" fmla="*/ 3990181 h 204"/>
                <a:gd name="T52" fmla="*/ 1605566 w 1394"/>
                <a:gd name="T53" fmla="*/ 2730235 h 204"/>
                <a:gd name="T54" fmla="*/ 2652605 w 1394"/>
                <a:gd name="T55" fmla="*/ 1609990 h 204"/>
                <a:gd name="T56" fmla="*/ 3978908 w 1394"/>
                <a:gd name="T57" fmla="*/ 769938 h 204"/>
                <a:gd name="T58" fmla="*/ 5444710 w 1394"/>
                <a:gd name="T59" fmla="*/ 210079 h 204"/>
                <a:gd name="T60" fmla="*/ 7050277 w 1394"/>
                <a:gd name="T61" fmla="*/ 0 h 20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94"/>
                <a:gd name="T94" fmla="*/ 0 h 204"/>
                <a:gd name="T95" fmla="*/ 1394 w 1394"/>
                <a:gd name="T96" fmla="*/ 204 h 20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94" h="204">
                  <a:moveTo>
                    <a:pt x="101" y="0"/>
                  </a:moveTo>
                  <a:lnTo>
                    <a:pt x="1295" y="0"/>
                  </a:lnTo>
                  <a:lnTo>
                    <a:pt x="1318" y="3"/>
                  </a:lnTo>
                  <a:lnTo>
                    <a:pt x="1339" y="11"/>
                  </a:lnTo>
                  <a:lnTo>
                    <a:pt x="1357" y="23"/>
                  </a:lnTo>
                  <a:lnTo>
                    <a:pt x="1372" y="39"/>
                  </a:lnTo>
                  <a:lnTo>
                    <a:pt x="1385" y="57"/>
                  </a:lnTo>
                  <a:lnTo>
                    <a:pt x="1392" y="79"/>
                  </a:lnTo>
                  <a:lnTo>
                    <a:pt x="1394" y="101"/>
                  </a:lnTo>
                  <a:lnTo>
                    <a:pt x="1392" y="124"/>
                  </a:lnTo>
                  <a:lnTo>
                    <a:pt x="1385" y="145"/>
                  </a:lnTo>
                  <a:lnTo>
                    <a:pt x="1372" y="164"/>
                  </a:lnTo>
                  <a:lnTo>
                    <a:pt x="1357" y="180"/>
                  </a:lnTo>
                  <a:lnTo>
                    <a:pt x="1339" y="192"/>
                  </a:lnTo>
                  <a:lnTo>
                    <a:pt x="1318" y="200"/>
                  </a:lnTo>
                  <a:lnTo>
                    <a:pt x="1295" y="204"/>
                  </a:lnTo>
                  <a:lnTo>
                    <a:pt x="101" y="204"/>
                  </a:lnTo>
                  <a:lnTo>
                    <a:pt x="78" y="200"/>
                  </a:lnTo>
                  <a:lnTo>
                    <a:pt x="57" y="192"/>
                  </a:lnTo>
                  <a:lnTo>
                    <a:pt x="38" y="180"/>
                  </a:lnTo>
                  <a:lnTo>
                    <a:pt x="23" y="164"/>
                  </a:lnTo>
                  <a:lnTo>
                    <a:pt x="10" y="145"/>
                  </a:lnTo>
                  <a:lnTo>
                    <a:pt x="4" y="124"/>
                  </a:lnTo>
                  <a:lnTo>
                    <a:pt x="0" y="101"/>
                  </a:lnTo>
                  <a:lnTo>
                    <a:pt x="4" y="79"/>
                  </a:lnTo>
                  <a:lnTo>
                    <a:pt x="10" y="57"/>
                  </a:lnTo>
                  <a:lnTo>
                    <a:pt x="23" y="39"/>
                  </a:lnTo>
                  <a:lnTo>
                    <a:pt x="38" y="23"/>
                  </a:lnTo>
                  <a:lnTo>
                    <a:pt x="57" y="11"/>
                  </a:lnTo>
                  <a:lnTo>
                    <a:pt x="78" y="3"/>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8" name="Freeform 8">
              <a:extLst>
                <a:ext uri="{FF2B5EF4-FFF2-40B4-BE49-F238E27FC236}">
                  <a16:creationId xmlns:a16="http://schemas.microsoft.com/office/drawing/2014/main" id="{D0942E9B-56A4-45EC-9079-490B6B66A3A4}"/>
                </a:ext>
              </a:extLst>
            </p:cNvPr>
            <p:cNvSpPr/>
            <p:nvPr/>
          </p:nvSpPr>
          <p:spPr bwMode="auto">
            <a:xfrm>
              <a:off x="185738" y="608012"/>
              <a:ext cx="368300" cy="52388"/>
            </a:xfrm>
            <a:custGeom>
              <a:avLst/>
              <a:gdLst>
                <a:gd name="T0" fmla="*/ 7050277 w 1394"/>
                <a:gd name="T1" fmla="*/ 0 h 200"/>
                <a:gd name="T2" fmla="*/ 90395721 w 1394"/>
                <a:gd name="T3" fmla="*/ 0 h 200"/>
                <a:gd name="T4" fmla="*/ 92001287 w 1394"/>
                <a:gd name="T5" fmla="*/ 274513 h 200"/>
                <a:gd name="T6" fmla="*/ 93467089 w 1394"/>
                <a:gd name="T7" fmla="*/ 754649 h 200"/>
                <a:gd name="T8" fmla="*/ 94723378 w 1394"/>
                <a:gd name="T9" fmla="*/ 1578189 h 200"/>
                <a:gd name="T10" fmla="*/ 95770682 w 1394"/>
                <a:gd name="T11" fmla="*/ 2607351 h 200"/>
                <a:gd name="T12" fmla="*/ 96677957 w 1394"/>
                <a:gd name="T13" fmla="*/ 3911026 h 200"/>
                <a:gd name="T14" fmla="*/ 97166734 w 1394"/>
                <a:gd name="T15" fmla="*/ 5420324 h 200"/>
                <a:gd name="T16" fmla="*/ 97306234 w 1394"/>
                <a:gd name="T17" fmla="*/ 6929885 h 200"/>
                <a:gd name="T18" fmla="*/ 97166734 w 1394"/>
                <a:gd name="T19" fmla="*/ 8508073 h 200"/>
                <a:gd name="T20" fmla="*/ 96677957 w 1394"/>
                <a:gd name="T21" fmla="*/ 10017371 h 200"/>
                <a:gd name="T22" fmla="*/ 95770682 w 1394"/>
                <a:gd name="T23" fmla="*/ 11252419 h 200"/>
                <a:gd name="T24" fmla="*/ 94723378 w 1394"/>
                <a:gd name="T25" fmla="*/ 12212953 h 200"/>
                <a:gd name="T26" fmla="*/ 93467089 w 1394"/>
                <a:gd name="T27" fmla="*/ 13105120 h 200"/>
                <a:gd name="T28" fmla="*/ 92001287 w 1394"/>
                <a:gd name="T29" fmla="*/ 13585256 h 200"/>
                <a:gd name="T30" fmla="*/ 90395721 w 1394"/>
                <a:gd name="T31" fmla="*/ 13722513 h 200"/>
                <a:gd name="T32" fmla="*/ 7050277 w 1394"/>
                <a:gd name="T33" fmla="*/ 13722513 h 200"/>
                <a:gd name="T34" fmla="*/ 5444710 w 1394"/>
                <a:gd name="T35" fmla="*/ 13585256 h 200"/>
                <a:gd name="T36" fmla="*/ 3978908 w 1394"/>
                <a:gd name="T37" fmla="*/ 13105120 h 200"/>
                <a:gd name="T38" fmla="*/ 2652605 w 1394"/>
                <a:gd name="T39" fmla="*/ 12212953 h 200"/>
                <a:gd name="T40" fmla="*/ 1605566 w 1394"/>
                <a:gd name="T41" fmla="*/ 11252419 h 200"/>
                <a:gd name="T42" fmla="*/ 698026 w 1394"/>
                <a:gd name="T43" fmla="*/ 10017371 h 200"/>
                <a:gd name="T44" fmla="*/ 279263 w 1394"/>
                <a:gd name="T45" fmla="*/ 8508073 h 200"/>
                <a:gd name="T46" fmla="*/ 0 w 1394"/>
                <a:gd name="T47" fmla="*/ 6929885 h 200"/>
                <a:gd name="T48" fmla="*/ 279263 w 1394"/>
                <a:gd name="T49" fmla="*/ 5420324 h 200"/>
                <a:gd name="T50" fmla="*/ 698026 w 1394"/>
                <a:gd name="T51" fmla="*/ 3911026 h 200"/>
                <a:gd name="T52" fmla="*/ 1605566 w 1394"/>
                <a:gd name="T53" fmla="*/ 2607351 h 200"/>
                <a:gd name="T54" fmla="*/ 2652605 w 1394"/>
                <a:gd name="T55" fmla="*/ 1578189 h 200"/>
                <a:gd name="T56" fmla="*/ 3978908 w 1394"/>
                <a:gd name="T57" fmla="*/ 754649 h 200"/>
                <a:gd name="T58" fmla="*/ 5444710 w 1394"/>
                <a:gd name="T59" fmla="*/ 274513 h 200"/>
                <a:gd name="T60" fmla="*/ 7050277 w 1394"/>
                <a:gd name="T61" fmla="*/ 0 h 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94"/>
                <a:gd name="T94" fmla="*/ 0 h 200"/>
                <a:gd name="T95" fmla="*/ 1394 w 1394"/>
                <a:gd name="T96" fmla="*/ 200 h 2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94" h="200">
                  <a:moveTo>
                    <a:pt x="101" y="0"/>
                  </a:moveTo>
                  <a:lnTo>
                    <a:pt x="1295" y="0"/>
                  </a:lnTo>
                  <a:lnTo>
                    <a:pt x="1318" y="4"/>
                  </a:lnTo>
                  <a:lnTo>
                    <a:pt x="1339" y="11"/>
                  </a:lnTo>
                  <a:lnTo>
                    <a:pt x="1357" y="23"/>
                  </a:lnTo>
                  <a:lnTo>
                    <a:pt x="1372" y="38"/>
                  </a:lnTo>
                  <a:lnTo>
                    <a:pt x="1385" y="57"/>
                  </a:lnTo>
                  <a:lnTo>
                    <a:pt x="1392" y="79"/>
                  </a:lnTo>
                  <a:lnTo>
                    <a:pt x="1394" y="101"/>
                  </a:lnTo>
                  <a:lnTo>
                    <a:pt x="1392" y="124"/>
                  </a:lnTo>
                  <a:lnTo>
                    <a:pt x="1385" y="146"/>
                  </a:lnTo>
                  <a:lnTo>
                    <a:pt x="1372" y="164"/>
                  </a:lnTo>
                  <a:lnTo>
                    <a:pt x="1357" y="178"/>
                  </a:lnTo>
                  <a:lnTo>
                    <a:pt x="1339" y="191"/>
                  </a:lnTo>
                  <a:lnTo>
                    <a:pt x="1318" y="198"/>
                  </a:lnTo>
                  <a:lnTo>
                    <a:pt x="1295" y="200"/>
                  </a:lnTo>
                  <a:lnTo>
                    <a:pt x="101" y="200"/>
                  </a:lnTo>
                  <a:lnTo>
                    <a:pt x="78" y="198"/>
                  </a:lnTo>
                  <a:lnTo>
                    <a:pt x="57" y="191"/>
                  </a:lnTo>
                  <a:lnTo>
                    <a:pt x="38" y="178"/>
                  </a:lnTo>
                  <a:lnTo>
                    <a:pt x="23" y="164"/>
                  </a:lnTo>
                  <a:lnTo>
                    <a:pt x="10" y="146"/>
                  </a:lnTo>
                  <a:lnTo>
                    <a:pt x="4" y="124"/>
                  </a:lnTo>
                  <a:lnTo>
                    <a:pt x="0" y="101"/>
                  </a:lnTo>
                  <a:lnTo>
                    <a:pt x="4" y="79"/>
                  </a:lnTo>
                  <a:lnTo>
                    <a:pt x="10" y="57"/>
                  </a:lnTo>
                  <a:lnTo>
                    <a:pt x="23" y="38"/>
                  </a:lnTo>
                  <a:lnTo>
                    <a:pt x="38" y="23"/>
                  </a:lnTo>
                  <a:lnTo>
                    <a:pt x="57" y="11"/>
                  </a:lnTo>
                  <a:lnTo>
                    <a:pt x="78" y="4"/>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9" name="Freeform 9">
              <a:extLst>
                <a:ext uri="{FF2B5EF4-FFF2-40B4-BE49-F238E27FC236}">
                  <a16:creationId xmlns:a16="http://schemas.microsoft.com/office/drawing/2014/main" id="{48D8E4C3-F1CF-4C50-A51F-44F2ED1787E9}"/>
                </a:ext>
              </a:extLst>
            </p:cNvPr>
            <p:cNvSpPr/>
            <p:nvPr/>
          </p:nvSpPr>
          <p:spPr bwMode="auto">
            <a:xfrm>
              <a:off x="185738" y="733425"/>
              <a:ext cx="368300" cy="52388"/>
            </a:xfrm>
            <a:custGeom>
              <a:avLst/>
              <a:gdLst>
                <a:gd name="T0" fmla="*/ 7050277 w 1394"/>
                <a:gd name="T1" fmla="*/ 0 h 197"/>
                <a:gd name="T2" fmla="*/ 90395721 w 1394"/>
                <a:gd name="T3" fmla="*/ 0 h 197"/>
                <a:gd name="T4" fmla="*/ 92001287 w 1394"/>
                <a:gd name="T5" fmla="*/ 141474 h 197"/>
                <a:gd name="T6" fmla="*/ 93467089 w 1394"/>
                <a:gd name="T7" fmla="*/ 636368 h 197"/>
                <a:gd name="T8" fmla="*/ 94723378 w 1394"/>
                <a:gd name="T9" fmla="*/ 1555684 h 197"/>
                <a:gd name="T10" fmla="*/ 95770682 w 1394"/>
                <a:gd name="T11" fmla="*/ 2545738 h 197"/>
                <a:gd name="T12" fmla="*/ 96677957 w 1394"/>
                <a:gd name="T13" fmla="*/ 3818739 h 197"/>
                <a:gd name="T14" fmla="*/ 97166734 w 1394"/>
                <a:gd name="T15" fmla="*/ 5374690 h 197"/>
                <a:gd name="T16" fmla="*/ 97306234 w 1394"/>
                <a:gd name="T17" fmla="*/ 7001111 h 197"/>
                <a:gd name="T18" fmla="*/ 97166734 w 1394"/>
                <a:gd name="T19" fmla="*/ 8556795 h 197"/>
                <a:gd name="T20" fmla="*/ 96677957 w 1394"/>
                <a:gd name="T21" fmla="*/ 10112746 h 197"/>
                <a:gd name="T22" fmla="*/ 95770682 w 1394"/>
                <a:gd name="T23" fmla="*/ 11385747 h 197"/>
                <a:gd name="T24" fmla="*/ 94723378 w 1394"/>
                <a:gd name="T25" fmla="*/ 12446272 h 197"/>
                <a:gd name="T26" fmla="*/ 93467089 w 1394"/>
                <a:gd name="T27" fmla="*/ 13295117 h 197"/>
                <a:gd name="T28" fmla="*/ 92001287 w 1394"/>
                <a:gd name="T29" fmla="*/ 13790011 h 197"/>
                <a:gd name="T30" fmla="*/ 90395721 w 1394"/>
                <a:gd name="T31" fmla="*/ 13931485 h 197"/>
                <a:gd name="T32" fmla="*/ 7050277 w 1394"/>
                <a:gd name="T33" fmla="*/ 13931485 h 197"/>
                <a:gd name="T34" fmla="*/ 5444710 w 1394"/>
                <a:gd name="T35" fmla="*/ 13790011 h 197"/>
                <a:gd name="T36" fmla="*/ 3978908 w 1394"/>
                <a:gd name="T37" fmla="*/ 13295117 h 197"/>
                <a:gd name="T38" fmla="*/ 2652605 w 1394"/>
                <a:gd name="T39" fmla="*/ 12446272 h 197"/>
                <a:gd name="T40" fmla="*/ 1605566 w 1394"/>
                <a:gd name="T41" fmla="*/ 11385747 h 197"/>
                <a:gd name="T42" fmla="*/ 698026 w 1394"/>
                <a:gd name="T43" fmla="*/ 10112746 h 197"/>
                <a:gd name="T44" fmla="*/ 279263 w 1394"/>
                <a:gd name="T45" fmla="*/ 8556795 h 197"/>
                <a:gd name="T46" fmla="*/ 0 w 1394"/>
                <a:gd name="T47" fmla="*/ 7001111 h 197"/>
                <a:gd name="T48" fmla="*/ 279263 w 1394"/>
                <a:gd name="T49" fmla="*/ 5374690 h 197"/>
                <a:gd name="T50" fmla="*/ 698026 w 1394"/>
                <a:gd name="T51" fmla="*/ 3818739 h 197"/>
                <a:gd name="T52" fmla="*/ 1605566 w 1394"/>
                <a:gd name="T53" fmla="*/ 2545738 h 197"/>
                <a:gd name="T54" fmla="*/ 2652605 w 1394"/>
                <a:gd name="T55" fmla="*/ 1555684 h 197"/>
                <a:gd name="T56" fmla="*/ 3978908 w 1394"/>
                <a:gd name="T57" fmla="*/ 636368 h 197"/>
                <a:gd name="T58" fmla="*/ 5444710 w 1394"/>
                <a:gd name="T59" fmla="*/ 141474 h 197"/>
                <a:gd name="T60" fmla="*/ 7050277 w 1394"/>
                <a:gd name="T61" fmla="*/ 0 h 1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94"/>
                <a:gd name="T94" fmla="*/ 0 h 197"/>
                <a:gd name="T95" fmla="*/ 1394 w 1394"/>
                <a:gd name="T96" fmla="*/ 197 h 1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94" h="197">
                  <a:moveTo>
                    <a:pt x="101" y="0"/>
                  </a:moveTo>
                  <a:lnTo>
                    <a:pt x="1295" y="0"/>
                  </a:lnTo>
                  <a:lnTo>
                    <a:pt x="1318" y="2"/>
                  </a:lnTo>
                  <a:lnTo>
                    <a:pt x="1339" y="9"/>
                  </a:lnTo>
                  <a:lnTo>
                    <a:pt x="1357" y="22"/>
                  </a:lnTo>
                  <a:lnTo>
                    <a:pt x="1372" y="36"/>
                  </a:lnTo>
                  <a:lnTo>
                    <a:pt x="1385" y="54"/>
                  </a:lnTo>
                  <a:lnTo>
                    <a:pt x="1392" y="76"/>
                  </a:lnTo>
                  <a:lnTo>
                    <a:pt x="1394" y="99"/>
                  </a:lnTo>
                  <a:lnTo>
                    <a:pt x="1392" y="121"/>
                  </a:lnTo>
                  <a:lnTo>
                    <a:pt x="1385" y="143"/>
                  </a:lnTo>
                  <a:lnTo>
                    <a:pt x="1372" y="161"/>
                  </a:lnTo>
                  <a:lnTo>
                    <a:pt x="1357" y="176"/>
                  </a:lnTo>
                  <a:lnTo>
                    <a:pt x="1339" y="188"/>
                  </a:lnTo>
                  <a:lnTo>
                    <a:pt x="1318" y="195"/>
                  </a:lnTo>
                  <a:lnTo>
                    <a:pt x="1295" y="197"/>
                  </a:lnTo>
                  <a:lnTo>
                    <a:pt x="101" y="197"/>
                  </a:lnTo>
                  <a:lnTo>
                    <a:pt x="78" y="195"/>
                  </a:lnTo>
                  <a:lnTo>
                    <a:pt x="57" y="188"/>
                  </a:lnTo>
                  <a:lnTo>
                    <a:pt x="38" y="176"/>
                  </a:lnTo>
                  <a:lnTo>
                    <a:pt x="23" y="161"/>
                  </a:lnTo>
                  <a:lnTo>
                    <a:pt x="10" y="143"/>
                  </a:lnTo>
                  <a:lnTo>
                    <a:pt x="4" y="121"/>
                  </a:lnTo>
                  <a:lnTo>
                    <a:pt x="0" y="99"/>
                  </a:lnTo>
                  <a:lnTo>
                    <a:pt x="4" y="76"/>
                  </a:lnTo>
                  <a:lnTo>
                    <a:pt x="10" y="54"/>
                  </a:lnTo>
                  <a:lnTo>
                    <a:pt x="23" y="36"/>
                  </a:lnTo>
                  <a:lnTo>
                    <a:pt x="38" y="22"/>
                  </a:lnTo>
                  <a:lnTo>
                    <a:pt x="57" y="9"/>
                  </a:lnTo>
                  <a:lnTo>
                    <a:pt x="78" y="2"/>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0" name="Rectangle 10">
              <a:extLst>
                <a:ext uri="{FF2B5EF4-FFF2-40B4-BE49-F238E27FC236}">
                  <a16:creationId xmlns:a16="http://schemas.microsoft.com/office/drawing/2014/main" id="{87D16360-666D-4C0A-92BD-C02CE8162024}"/>
                </a:ext>
              </a:extLst>
            </p:cNvPr>
            <p:cNvSpPr>
              <a:spLocks noChangeArrowheads="1"/>
            </p:cNvSpPr>
            <p:nvPr/>
          </p:nvSpPr>
          <p:spPr bwMode="auto">
            <a:xfrm>
              <a:off x="92075" y="481012"/>
              <a:ext cx="52388"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latinLnBrk="1" hangingPunct="1"/>
              <a:endParaRPr lang="zh-CN" altLang="en-US">
                <a:solidFill>
                  <a:srgbClr val="000000"/>
                </a:solidFill>
                <a:cs typeface="+mn-ea"/>
                <a:sym typeface="+mn-lt"/>
              </a:endParaRPr>
            </a:p>
          </p:txBody>
        </p:sp>
        <p:sp>
          <p:nvSpPr>
            <p:cNvPr id="51" name="Rectangle 11">
              <a:extLst>
                <a:ext uri="{FF2B5EF4-FFF2-40B4-BE49-F238E27FC236}">
                  <a16:creationId xmlns:a16="http://schemas.microsoft.com/office/drawing/2014/main" id="{30899F6B-B6BD-46F0-BEC6-A0F523F33644}"/>
                </a:ext>
              </a:extLst>
            </p:cNvPr>
            <p:cNvSpPr>
              <a:spLocks noChangeArrowheads="1"/>
            </p:cNvSpPr>
            <p:nvPr/>
          </p:nvSpPr>
          <p:spPr bwMode="auto">
            <a:xfrm>
              <a:off x="92075" y="608012"/>
              <a:ext cx="52388"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latinLnBrk="1" hangingPunct="1"/>
              <a:endParaRPr lang="zh-CN" altLang="en-US">
                <a:solidFill>
                  <a:srgbClr val="000000"/>
                </a:solidFill>
                <a:cs typeface="+mn-ea"/>
                <a:sym typeface="+mn-lt"/>
              </a:endParaRPr>
            </a:p>
          </p:txBody>
        </p:sp>
        <p:sp>
          <p:nvSpPr>
            <p:cNvPr id="52" name="Rectangle 12">
              <a:extLst>
                <a:ext uri="{FF2B5EF4-FFF2-40B4-BE49-F238E27FC236}">
                  <a16:creationId xmlns:a16="http://schemas.microsoft.com/office/drawing/2014/main" id="{2BF98E56-9306-497A-8B3A-0C0D03C508BC}"/>
                </a:ext>
              </a:extLst>
            </p:cNvPr>
            <p:cNvSpPr>
              <a:spLocks noChangeArrowheads="1"/>
            </p:cNvSpPr>
            <p:nvPr/>
          </p:nvSpPr>
          <p:spPr bwMode="auto">
            <a:xfrm>
              <a:off x="92075" y="733425"/>
              <a:ext cx="52388"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latinLnBrk="1" hangingPunct="1"/>
              <a:endParaRPr lang="zh-CN" altLang="en-US">
                <a:solidFill>
                  <a:srgbClr val="000000"/>
                </a:solidFill>
                <a:cs typeface="+mn-ea"/>
                <a:sym typeface="+mn-lt"/>
              </a:endParaRPr>
            </a:p>
          </p:txBody>
        </p:sp>
      </p:grpSp>
      <p:grpSp>
        <p:nvGrpSpPr>
          <p:cNvPr id="53" name="그룹 55">
            <a:extLst>
              <a:ext uri="{FF2B5EF4-FFF2-40B4-BE49-F238E27FC236}">
                <a16:creationId xmlns:a16="http://schemas.microsoft.com/office/drawing/2014/main" id="{31F4F68B-6973-4823-95F8-6F38A674C164}"/>
              </a:ext>
            </a:extLst>
          </p:cNvPr>
          <p:cNvGrpSpPr/>
          <p:nvPr/>
        </p:nvGrpSpPr>
        <p:grpSpPr bwMode="auto">
          <a:xfrm>
            <a:off x="6710638" y="2794454"/>
            <a:ext cx="384436" cy="284148"/>
            <a:chOff x="0" y="0"/>
            <a:chExt cx="976313" cy="720725"/>
          </a:xfrm>
          <a:solidFill>
            <a:schemeClr val="bg1"/>
          </a:solidFill>
        </p:grpSpPr>
        <p:sp>
          <p:nvSpPr>
            <p:cNvPr id="54" name="Freeform 30">
              <a:extLst>
                <a:ext uri="{FF2B5EF4-FFF2-40B4-BE49-F238E27FC236}">
                  <a16:creationId xmlns:a16="http://schemas.microsoft.com/office/drawing/2014/main" id="{F4BBBA9B-F15A-46E4-8AC4-5BE261106B43}"/>
                </a:ext>
              </a:extLst>
            </p:cNvPr>
            <p:cNvSpPr>
              <a:spLocks noEditPoints="1"/>
            </p:cNvSpPr>
            <p:nvPr/>
          </p:nvSpPr>
          <p:spPr bwMode="auto">
            <a:xfrm>
              <a:off x="0" y="0"/>
              <a:ext cx="976313" cy="720725"/>
            </a:xfrm>
            <a:custGeom>
              <a:avLst/>
              <a:gdLst>
                <a:gd name="T0" fmla="*/ 13923371 w 3691"/>
                <a:gd name="T1" fmla="*/ 175512010 h 2725"/>
                <a:gd name="T2" fmla="*/ 14412983 w 3691"/>
                <a:gd name="T3" fmla="*/ 176281400 h 2725"/>
                <a:gd name="T4" fmla="*/ 15252808 w 3691"/>
                <a:gd name="T5" fmla="*/ 176701140 h 2725"/>
                <a:gd name="T6" fmla="*/ 243693385 w 3691"/>
                <a:gd name="T7" fmla="*/ 176561227 h 2725"/>
                <a:gd name="T8" fmla="*/ 244253092 w 3691"/>
                <a:gd name="T9" fmla="*/ 175512010 h 2725"/>
                <a:gd name="T10" fmla="*/ 13923371 w 3691"/>
                <a:gd name="T11" fmla="*/ 77368043 h 2725"/>
                <a:gd name="T12" fmla="*/ 14762932 w 3691"/>
                <a:gd name="T13" fmla="*/ 14060617 h 2725"/>
                <a:gd name="T14" fmla="*/ 13993202 w 3691"/>
                <a:gd name="T15" fmla="*/ 14760184 h 2725"/>
                <a:gd name="T16" fmla="*/ 13923371 w 3691"/>
                <a:gd name="T17" fmla="*/ 41901761 h 2725"/>
                <a:gd name="T18" fmla="*/ 244253092 w 3691"/>
                <a:gd name="T19" fmla="*/ 15179923 h 2725"/>
                <a:gd name="T20" fmla="*/ 243693385 w 3691"/>
                <a:gd name="T21" fmla="*/ 14060617 h 2725"/>
                <a:gd name="T22" fmla="*/ 15252808 w 3691"/>
                <a:gd name="T23" fmla="*/ 13990529 h 2725"/>
                <a:gd name="T24" fmla="*/ 242923656 w 3691"/>
                <a:gd name="T25" fmla="*/ 0 h 2725"/>
                <a:gd name="T26" fmla="*/ 247821356 w 3691"/>
                <a:gd name="T27" fmla="*/ 769390 h 2725"/>
                <a:gd name="T28" fmla="*/ 251949327 w 3691"/>
                <a:gd name="T29" fmla="*/ 2868089 h 2725"/>
                <a:gd name="T30" fmla="*/ 255447760 w 3691"/>
                <a:gd name="T31" fmla="*/ 6295830 h 2725"/>
                <a:gd name="T32" fmla="*/ 257546661 w 3691"/>
                <a:gd name="T33" fmla="*/ 10422874 h 2725"/>
                <a:gd name="T34" fmla="*/ 258246295 w 3691"/>
                <a:gd name="T35" fmla="*/ 15179923 h 2725"/>
                <a:gd name="T36" fmla="*/ 258106368 w 3691"/>
                <a:gd name="T37" fmla="*/ 177890535 h 2725"/>
                <a:gd name="T38" fmla="*/ 256707101 w 3691"/>
                <a:gd name="T39" fmla="*/ 182367493 h 2725"/>
                <a:gd name="T40" fmla="*/ 253838470 w 3691"/>
                <a:gd name="T41" fmla="*/ 186284799 h 2725"/>
                <a:gd name="T42" fmla="*/ 249990353 w 3691"/>
                <a:gd name="T43" fmla="*/ 189082799 h 2725"/>
                <a:gd name="T44" fmla="*/ 245442337 w 3691"/>
                <a:gd name="T45" fmla="*/ 190481931 h 2725"/>
                <a:gd name="T46" fmla="*/ 15252808 w 3691"/>
                <a:gd name="T47" fmla="*/ 190621844 h 2725"/>
                <a:gd name="T48" fmla="*/ 10424938 w 3691"/>
                <a:gd name="T49" fmla="*/ 189922278 h 2725"/>
                <a:gd name="T50" fmla="*/ 6227136 w 3691"/>
                <a:gd name="T51" fmla="*/ 187823844 h 2725"/>
                <a:gd name="T52" fmla="*/ 2798535 w 3691"/>
                <a:gd name="T53" fmla="*/ 184396103 h 2725"/>
                <a:gd name="T54" fmla="*/ 699634 w 3691"/>
                <a:gd name="T55" fmla="*/ 180198971 h 2725"/>
                <a:gd name="T56" fmla="*/ 0 w 3691"/>
                <a:gd name="T57" fmla="*/ 175512010 h 2725"/>
                <a:gd name="T58" fmla="*/ 139927 w 3691"/>
                <a:gd name="T59" fmla="*/ 12801398 h 2725"/>
                <a:gd name="T60" fmla="*/ 1679121 w 3691"/>
                <a:gd name="T61" fmla="*/ 8324440 h 2725"/>
                <a:gd name="T62" fmla="*/ 4407824 w 3691"/>
                <a:gd name="T63" fmla="*/ 4547047 h 2725"/>
                <a:gd name="T64" fmla="*/ 8255942 w 3691"/>
                <a:gd name="T65" fmla="*/ 1608870 h 2725"/>
                <a:gd name="T66" fmla="*/ 12803957 w 3691"/>
                <a:gd name="T67" fmla="*/ 209738 h 27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91"/>
                <a:gd name="T103" fmla="*/ 0 h 2725"/>
                <a:gd name="T104" fmla="*/ 3691 w 3691"/>
                <a:gd name="T105" fmla="*/ 2725 h 27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91" h="2725">
                  <a:moveTo>
                    <a:pt x="199" y="1106"/>
                  </a:moveTo>
                  <a:lnTo>
                    <a:pt x="199" y="2509"/>
                  </a:lnTo>
                  <a:lnTo>
                    <a:pt x="200" y="2514"/>
                  </a:lnTo>
                  <a:lnTo>
                    <a:pt x="206" y="2520"/>
                  </a:lnTo>
                  <a:lnTo>
                    <a:pt x="211" y="2524"/>
                  </a:lnTo>
                  <a:lnTo>
                    <a:pt x="218" y="2526"/>
                  </a:lnTo>
                  <a:lnTo>
                    <a:pt x="3472" y="2526"/>
                  </a:lnTo>
                  <a:lnTo>
                    <a:pt x="3483" y="2524"/>
                  </a:lnTo>
                  <a:lnTo>
                    <a:pt x="3489" y="2519"/>
                  </a:lnTo>
                  <a:lnTo>
                    <a:pt x="3491" y="2509"/>
                  </a:lnTo>
                  <a:lnTo>
                    <a:pt x="3491" y="1106"/>
                  </a:lnTo>
                  <a:lnTo>
                    <a:pt x="199" y="1106"/>
                  </a:lnTo>
                  <a:close/>
                  <a:moveTo>
                    <a:pt x="218" y="200"/>
                  </a:moveTo>
                  <a:lnTo>
                    <a:pt x="211" y="201"/>
                  </a:lnTo>
                  <a:lnTo>
                    <a:pt x="206" y="205"/>
                  </a:lnTo>
                  <a:lnTo>
                    <a:pt x="200" y="211"/>
                  </a:lnTo>
                  <a:lnTo>
                    <a:pt x="199" y="217"/>
                  </a:lnTo>
                  <a:lnTo>
                    <a:pt x="199" y="599"/>
                  </a:lnTo>
                  <a:lnTo>
                    <a:pt x="3491" y="599"/>
                  </a:lnTo>
                  <a:lnTo>
                    <a:pt x="3491" y="217"/>
                  </a:lnTo>
                  <a:lnTo>
                    <a:pt x="3489" y="206"/>
                  </a:lnTo>
                  <a:lnTo>
                    <a:pt x="3483" y="201"/>
                  </a:lnTo>
                  <a:lnTo>
                    <a:pt x="3472" y="200"/>
                  </a:lnTo>
                  <a:lnTo>
                    <a:pt x="218" y="200"/>
                  </a:lnTo>
                  <a:close/>
                  <a:moveTo>
                    <a:pt x="218" y="0"/>
                  </a:moveTo>
                  <a:lnTo>
                    <a:pt x="3472" y="0"/>
                  </a:lnTo>
                  <a:lnTo>
                    <a:pt x="3508" y="3"/>
                  </a:lnTo>
                  <a:lnTo>
                    <a:pt x="3542" y="11"/>
                  </a:lnTo>
                  <a:lnTo>
                    <a:pt x="3573" y="23"/>
                  </a:lnTo>
                  <a:lnTo>
                    <a:pt x="3601" y="41"/>
                  </a:lnTo>
                  <a:lnTo>
                    <a:pt x="3628" y="65"/>
                  </a:lnTo>
                  <a:lnTo>
                    <a:pt x="3651" y="90"/>
                  </a:lnTo>
                  <a:lnTo>
                    <a:pt x="3668" y="119"/>
                  </a:lnTo>
                  <a:lnTo>
                    <a:pt x="3681" y="149"/>
                  </a:lnTo>
                  <a:lnTo>
                    <a:pt x="3689" y="183"/>
                  </a:lnTo>
                  <a:lnTo>
                    <a:pt x="3691" y="217"/>
                  </a:lnTo>
                  <a:lnTo>
                    <a:pt x="3691" y="2509"/>
                  </a:lnTo>
                  <a:lnTo>
                    <a:pt x="3689" y="2543"/>
                  </a:lnTo>
                  <a:lnTo>
                    <a:pt x="3681" y="2576"/>
                  </a:lnTo>
                  <a:lnTo>
                    <a:pt x="3669" y="2607"/>
                  </a:lnTo>
                  <a:lnTo>
                    <a:pt x="3651" y="2636"/>
                  </a:lnTo>
                  <a:lnTo>
                    <a:pt x="3628" y="2663"/>
                  </a:lnTo>
                  <a:lnTo>
                    <a:pt x="3602" y="2685"/>
                  </a:lnTo>
                  <a:lnTo>
                    <a:pt x="3573" y="2703"/>
                  </a:lnTo>
                  <a:lnTo>
                    <a:pt x="3542" y="2715"/>
                  </a:lnTo>
                  <a:lnTo>
                    <a:pt x="3508" y="2723"/>
                  </a:lnTo>
                  <a:lnTo>
                    <a:pt x="3472" y="2725"/>
                  </a:lnTo>
                  <a:lnTo>
                    <a:pt x="218" y="2725"/>
                  </a:lnTo>
                  <a:lnTo>
                    <a:pt x="183" y="2723"/>
                  </a:lnTo>
                  <a:lnTo>
                    <a:pt x="149" y="2715"/>
                  </a:lnTo>
                  <a:lnTo>
                    <a:pt x="118" y="2703"/>
                  </a:lnTo>
                  <a:lnTo>
                    <a:pt x="89" y="2685"/>
                  </a:lnTo>
                  <a:lnTo>
                    <a:pt x="63" y="2663"/>
                  </a:lnTo>
                  <a:lnTo>
                    <a:pt x="40" y="2636"/>
                  </a:lnTo>
                  <a:lnTo>
                    <a:pt x="22" y="2607"/>
                  </a:lnTo>
                  <a:lnTo>
                    <a:pt x="10" y="2576"/>
                  </a:lnTo>
                  <a:lnTo>
                    <a:pt x="2" y="2543"/>
                  </a:lnTo>
                  <a:lnTo>
                    <a:pt x="0" y="2509"/>
                  </a:lnTo>
                  <a:lnTo>
                    <a:pt x="0" y="217"/>
                  </a:lnTo>
                  <a:lnTo>
                    <a:pt x="2" y="183"/>
                  </a:lnTo>
                  <a:lnTo>
                    <a:pt x="10" y="149"/>
                  </a:lnTo>
                  <a:lnTo>
                    <a:pt x="24" y="119"/>
                  </a:lnTo>
                  <a:lnTo>
                    <a:pt x="40" y="90"/>
                  </a:lnTo>
                  <a:lnTo>
                    <a:pt x="63" y="65"/>
                  </a:lnTo>
                  <a:lnTo>
                    <a:pt x="90" y="41"/>
                  </a:lnTo>
                  <a:lnTo>
                    <a:pt x="118" y="23"/>
                  </a:lnTo>
                  <a:lnTo>
                    <a:pt x="149" y="11"/>
                  </a:lnTo>
                  <a:lnTo>
                    <a:pt x="183" y="3"/>
                  </a:lnTo>
                  <a:lnTo>
                    <a:pt x="2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Rectangle 31">
              <a:extLst>
                <a:ext uri="{FF2B5EF4-FFF2-40B4-BE49-F238E27FC236}">
                  <a16:creationId xmlns:a16="http://schemas.microsoft.com/office/drawing/2014/main" id="{28B19D11-6B29-428F-9C4F-7499B2109891}"/>
                </a:ext>
              </a:extLst>
            </p:cNvPr>
            <p:cNvSpPr>
              <a:spLocks noChangeArrowheads="1"/>
            </p:cNvSpPr>
            <p:nvPr/>
          </p:nvSpPr>
          <p:spPr bwMode="auto">
            <a:xfrm>
              <a:off x="701675" y="392113"/>
              <a:ext cx="114300" cy="114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latinLnBrk="1" hangingPunct="1"/>
              <a:endParaRPr lang="zh-CN" altLang="en-US">
                <a:solidFill>
                  <a:srgbClr val="000000"/>
                </a:solidFill>
                <a:cs typeface="+mn-ea"/>
                <a:sym typeface="+mn-lt"/>
              </a:endParaRPr>
            </a:p>
          </p:txBody>
        </p:sp>
        <p:sp>
          <p:nvSpPr>
            <p:cNvPr id="56" name="Freeform 32">
              <a:extLst>
                <a:ext uri="{FF2B5EF4-FFF2-40B4-BE49-F238E27FC236}">
                  <a16:creationId xmlns:a16="http://schemas.microsoft.com/office/drawing/2014/main" id="{D29E03E4-C197-4BCB-9347-B232544D68C6}"/>
                </a:ext>
              </a:extLst>
            </p:cNvPr>
            <p:cNvSpPr/>
            <p:nvPr/>
          </p:nvSpPr>
          <p:spPr bwMode="auto">
            <a:xfrm>
              <a:off x="160338" y="392113"/>
              <a:ext cx="463550" cy="50800"/>
            </a:xfrm>
            <a:custGeom>
              <a:avLst/>
              <a:gdLst>
                <a:gd name="T0" fmla="*/ 6930496 w 1752"/>
                <a:gd name="T1" fmla="*/ 0 h 197"/>
                <a:gd name="T2" fmla="*/ 115647258 w 1752"/>
                <a:gd name="T3" fmla="*/ 0 h 197"/>
                <a:gd name="T4" fmla="*/ 117257248 w 1752"/>
                <a:gd name="T5" fmla="*/ 133060 h 197"/>
                <a:gd name="T6" fmla="*/ 118727273 w 1752"/>
                <a:gd name="T7" fmla="*/ 598512 h 197"/>
                <a:gd name="T8" fmla="*/ 119987483 w 1752"/>
                <a:gd name="T9" fmla="*/ 1396355 h 197"/>
                <a:gd name="T10" fmla="*/ 121107465 w 1752"/>
                <a:gd name="T11" fmla="*/ 2393789 h 197"/>
                <a:gd name="T12" fmla="*/ 121877667 w 1752"/>
                <a:gd name="T13" fmla="*/ 3657342 h 197"/>
                <a:gd name="T14" fmla="*/ 122437525 w 1752"/>
                <a:gd name="T15" fmla="*/ 4987168 h 197"/>
                <a:gd name="T16" fmla="*/ 122647604 w 1752"/>
                <a:gd name="T17" fmla="*/ 6516583 h 197"/>
                <a:gd name="T18" fmla="*/ 122437525 w 1752"/>
                <a:gd name="T19" fmla="*/ 8112528 h 197"/>
                <a:gd name="T20" fmla="*/ 121877667 w 1752"/>
                <a:gd name="T21" fmla="*/ 9442353 h 197"/>
                <a:gd name="T22" fmla="*/ 121107465 w 1752"/>
                <a:gd name="T23" fmla="*/ 10705907 h 197"/>
                <a:gd name="T24" fmla="*/ 119987483 w 1752"/>
                <a:gd name="T25" fmla="*/ 11636810 h 197"/>
                <a:gd name="T26" fmla="*/ 118727273 w 1752"/>
                <a:gd name="T27" fmla="*/ 12501184 h 197"/>
                <a:gd name="T28" fmla="*/ 117257248 w 1752"/>
                <a:gd name="T29" fmla="*/ 12900106 h 197"/>
                <a:gd name="T30" fmla="*/ 115647258 w 1752"/>
                <a:gd name="T31" fmla="*/ 13099695 h 197"/>
                <a:gd name="T32" fmla="*/ 6930496 w 1752"/>
                <a:gd name="T33" fmla="*/ 13099695 h 197"/>
                <a:gd name="T34" fmla="*/ 5320242 w 1752"/>
                <a:gd name="T35" fmla="*/ 12900106 h 197"/>
                <a:gd name="T36" fmla="*/ 3850217 w 1752"/>
                <a:gd name="T37" fmla="*/ 12501184 h 197"/>
                <a:gd name="T38" fmla="*/ 2590271 w 1752"/>
                <a:gd name="T39" fmla="*/ 11636810 h 197"/>
                <a:gd name="T40" fmla="*/ 1470025 w 1752"/>
                <a:gd name="T41" fmla="*/ 10705907 h 197"/>
                <a:gd name="T42" fmla="*/ 700088 w 1752"/>
                <a:gd name="T43" fmla="*/ 9442353 h 197"/>
                <a:gd name="T44" fmla="*/ 139965 w 1752"/>
                <a:gd name="T45" fmla="*/ 8112528 h 197"/>
                <a:gd name="T46" fmla="*/ 0 w 1752"/>
                <a:gd name="T47" fmla="*/ 6516583 h 197"/>
                <a:gd name="T48" fmla="*/ 139965 w 1752"/>
                <a:gd name="T49" fmla="*/ 4987168 h 197"/>
                <a:gd name="T50" fmla="*/ 700088 w 1752"/>
                <a:gd name="T51" fmla="*/ 3657342 h 197"/>
                <a:gd name="T52" fmla="*/ 1470025 w 1752"/>
                <a:gd name="T53" fmla="*/ 2393789 h 197"/>
                <a:gd name="T54" fmla="*/ 2590271 w 1752"/>
                <a:gd name="T55" fmla="*/ 1396355 h 197"/>
                <a:gd name="T56" fmla="*/ 3850217 w 1752"/>
                <a:gd name="T57" fmla="*/ 598512 h 197"/>
                <a:gd name="T58" fmla="*/ 5320242 w 1752"/>
                <a:gd name="T59" fmla="*/ 133060 h 197"/>
                <a:gd name="T60" fmla="*/ 6930496 w 1752"/>
                <a:gd name="T61" fmla="*/ 0 h 1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52"/>
                <a:gd name="T94" fmla="*/ 0 h 197"/>
                <a:gd name="T95" fmla="*/ 1752 w 1752"/>
                <a:gd name="T96" fmla="*/ 197 h 1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52" h="197">
                  <a:moveTo>
                    <a:pt x="99" y="0"/>
                  </a:moveTo>
                  <a:lnTo>
                    <a:pt x="1652" y="0"/>
                  </a:lnTo>
                  <a:lnTo>
                    <a:pt x="1675" y="2"/>
                  </a:lnTo>
                  <a:lnTo>
                    <a:pt x="1696" y="9"/>
                  </a:lnTo>
                  <a:lnTo>
                    <a:pt x="1714" y="21"/>
                  </a:lnTo>
                  <a:lnTo>
                    <a:pt x="1730" y="36"/>
                  </a:lnTo>
                  <a:lnTo>
                    <a:pt x="1741" y="55"/>
                  </a:lnTo>
                  <a:lnTo>
                    <a:pt x="1749" y="75"/>
                  </a:lnTo>
                  <a:lnTo>
                    <a:pt x="1752" y="98"/>
                  </a:lnTo>
                  <a:lnTo>
                    <a:pt x="1749" y="122"/>
                  </a:lnTo>
                  <a:lnTo>
                    <a:pt x="1741" y="142"/>
                  </a:lnTo>
                  <a:lnTo>
                    <a:pt x="1730" y="161"/>
                  </a:lnTo>
                  <a:lnTo>
                    <a:pt x="1714" y="175"/>
                  </a:lnTo>
                  <a:lnTo>
                    <a:pt x="1696" y="188"/>
                  </a:lnTo>
                  <a:lnTo>
                    <a:pt x="1675" y="194"/>
                  </a:lnTo>
                  <a:lnTo>
                    <a:pt x="1652" y="197"/>
                  </a:lnTo>
                  <a:lnTo>
                    <a:pt x="99" y="197"/>
                  </a:lnTo>
                  <a:lnTo>
                    <a:pt x="76" y="194"/>
                  </a:lnTo>
                  <a:lnTo>
                    <a:pt x="55" y="188"/>
                  </a:lnTo>
                  <a:lnTo>
                    <a:pt x="37" y="175"/>
                  </a:lnTo>
                  <a:lnTo>
                    <a:pt x="21" y="161"/>
                  </a:lnTo>
                  <a:lnTo>
                    <a:pt x="10" y="142"/>
                  </a:lnTo>
                  <a:lnTo>
                    <a:pt x="2" y="122"/>
                  </a:lnTo>
                  <a:lnTo>
                    <a:pt x="0" y="98"/>
                  </a:lnTo>
                  <a:lnTo>
                    <a:pt x="2" y="75"/>
                  </a:lnTo>
                  <a:lnTo>
                    <a:pt x="10" y="55"/>
                  </a:lnTo>
                  <a:lnTo>
                    <a:pt x="21" y="36"/>
                  </a:lnTo>
                  <a:lnTo>
                    <a:pt x="37" y="21"/>
                  </a:lnTo>
                  <a:lnTo>
                    <a:pt x="55" y="9"/>
                  </a:lnTo>
                  <a:lnTo>
                    <a:pt x="76" y="2"/>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33">
              <a:extLst>
                <a:ext uri="{FF2B5EF4-FFF2-40B4-BE49-F238E27FC236}">
                  <a16:creationId xmlns:a16="http://schemas.microsoft.com/office/drawing/2014/main" id="{DB99094E-FBDE-48FD-9323-6D000C3214DF}"/>
                </a:ext>
              </a:extLst>
            </p:cNvPr>
            <p:cNvSpPr/>
            <p:nvPr/>
          </p:nvSpPr>
          <p:spPr bwMode="auto">
            <a:xfrm>
              <a:off x="160338" y="509588"/>
              <a:ext cx="379413" cy="52388"/>
            </a:xfrm>
            <a:custGeom>
              <a:avLst/>
              <a:gdLst>
                <a:gd name="T0" fmla="*/ 6930505 w 1434"/>
                <a:gd name="T1" fmla="*/ 0 h 198"/>
                <a:gd name="T2" fmla="*/ 93455984 w 1434"/>
                <a:gd name="T3" fmla="*/ 0 h 198"/>
                <a:gd name="T4" fmla="*/ 94996125 w 1434"/>
                <a:gd name="T5" fmla="*/ 139966 h 198"/>
                <a:gd name="T6" fmla="*/ 96466152 w 1434"/>
                <a:gd name="T7" fmla="*/ 700094 h 198"/>
                <a:gd name="T8" fmla="*/ 97726364 w 1434"/>
                <a:gd name="T9" fmla="*/ 1470039 h 198"/>
                <a:gd name="T10" fmla="*/ 98846347 w 1434"/>
                <a:gd name="T11" fmla="*/ 2590296 h 198"/>
                <a:gd name="T12" fmla="*/ 99616550 w 1434"/>
                <a:gd name="T13" fmla="*/ 3850253 h 198"/>
                <a:gd name="T14" fmla="*/ 100176409 w 1434"/>
                <a:gd name="T15" fmla="*/ 5320557 h 198"/>
                <a:gd name="T16" fmla="*/ 100386489 w 1434"/>
                <a:gd name="T17" fmla="*/ 7000677 h 198"/>
                <a:gd name="T18" fmla="*/ 100176409 w 1434"/>
                <a:gd name="T19" fmla="*/ 8540567 h 198"/>
                <a:gd name="T20" fmla="*/ 99616550 w 1434"/>
                <a:gd name="T21" fmla="*/ 10010871 h 198"/>
                <a:gd name="T22" fmla="*/ 98846347 w 1434"/>
                <a:gd name="T23" fmla="*/ 11270828 h 198"/>
                <a:gd name="T24" fmla="*/ 97726364 w 1434"/>
                <a:gd name="T25" fmla="*/ 12320970 h 198"/>
                <a:gd name="T26" fmla="*/ 96466152 w 1434"/>
                <a:gd name="T27" fmla="*/ 13161030 h 198"/>
                <a:gd name="T28" fmla="*/ 94996125 w 1434"/>
                <a:gd name="T29" fmla="*/ 13651043 h 198"/>
                <a:gd name="T30" fmla="*/ 93455984 w 1434"/>
                <a:gd name="T31" fmla="*/ 13861124 h 198"/>
                <a:gd name="T32" fmla="*/ 6930505 w 1434"/>
                <a:gd name="T33" fmla="*/ 13861124 h 198"/>
                <a:gd name="T34" fmla="*/ 5320249 w 1434"/>
                <a:gd name="T35" fmla="*/ 13651043 h 198"/>
                <a:gd name="T36" fmla="*/ 3850222 w 1434"/>
                <a:gd name="T37" fmla="*/ 13161030 h 198"/>
                <a:gd name="T38" fmla="*/ 2590274 w 1434"/>
                <a:gd name="T39" fmla="*/ 12320970 h 198"/>
                <a:gd name="T40" fmla="*/ 1470027 w 1434"/>
                <a:gd name="T41" fmla="*/ 11270828 h 198"/>
                <a:gd name="T42" fmla="*/ 700088 w 1434"/>
                <a:gd name="T43" fmla="*/ 10010871 h 198"/>
                <a:gd name="T44" fmla="*/ 139965 w 1434"/>
                <a:gd name="T45" fmla="*/ 8540567 h 198"/>
                <a:gd name="T46" fmla="*/ 0 w 1434"/>
                <a:gd name="T47" fmla="*/ 7000677 h 198"/>
                <a:gd name="T48" fmla="*/ 139965 w 1434"/>
                <a:gd name="T49" fmla="*/ 5320557 h 198"/>
                <a:gd name="T50" fmla="*/ 700088 w 1434"/>
                <a:gd name="T51" fmla="*/ 3850253 h 198"/>
                <a:gd name="T52" fmla="*/ 1470027 w 1434"/>
                <a:gd name="T53" fmla="*/ 2590296 h 198"/>
                <a:gd name="T54" fmla="*/ 2590274 w 1434"/>
                <a:gd name="T55" fmla="*/ 1470039 h 198"/>
                <a:gd name="T56" fmla="*/ 3850222 w 1434"/>
                <a:gd name="T57" fmla="*/ 700094 h 198"/>
                <a:gd name="T58" fmla="*/ 5320249 w 1434"/>
                <a:gd name="T59" fmla="*/ 139966 h 198"/>
                <a:gd name="T60" fmla="*/ 6930505 w 1434"/>
                <a:gd name="T61" fmla="*/ 0 h 1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34"/>
                <a:gd name="T94" fmla="*/ 0 h 198"/>
                <a:gd name="T95" fmla="*/ 1434 w 1434"/>
                <a:gd name="T96" fmla="*/ 198 h 19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34" h="198">
                  <a:moveTo>
                    <a:pt x="99" y="0"/>
                  </a:moveTo>
                  <a:lnTo>
                    <a:pt x="1335" y="0"/>
                  </a:lnTo>
                  <a:lnTo>
                    <a:pt x="1357" y="2"/>
                  </a:lnTo>
                  <a:lnTo>
                    <a:pt x="1378" y="10"/>
                  </a:lnTo>
                  <a:lnTo>
                    <a:pt x="1396" y="21"/>
                  </a:lnTo>
                  <a:lnTo>
                    <a:pt x="1412" y="37"/>
                  </a:lnTo>
                  <a:lnTo>
                    <a:pt x="1423" y="55"/>
                  </a:lnTo>
                  <a:lnTo>
                    <a:pt x="1431" y="76"/>
                  </a:lnTo>
                  <a:lnTo>
                    <a:pt x="1434" y="100"/>
                  </a:lnTo>
                  <a:lnTo>
                    <a:pt x="1431" y="122"/>
                  </a:lnTo>
                  <a:lnTo>
                    <a:pt x="1423" y="143"/>
                  </a:lnTo>
                  <a:lnTo>
                    <a:pt x="1412" y="161"/>
                  </a:lnTo>
                  <a:lnTo>
                    <a:pt x="1396" y="176"/>
                  </a:lnTo>
                  <a:lnTo>
                    <a:pt x="1378" y="188"/>
                  </a:lnTo>
                  <a:lnTo>
                    <a:pt x="1357" y="195"/>
                  </a:lnTo>
                  <a:lnTo>
                    <a:pt x="1335" y="198"/>
                  </a:lnTo>
                  <a:lnTo>
                    <a:pt x="99" y="198"/>
                  </a:lnTo>
                  <a:lnTo>
                    <a:pt x="76" y="195"/>
                  </a:lnTo>
                  <a:lnTo>
                    <a:pt x="55" y="188"/>
                  </a:lnTo>
                  <a:lnTo>
                    <a:pt x="37" y="176"/>
                  </a:lnTo>
                  <a:lnTo>
                    <a:pt x="21" y="161"/>
                  </a:lnTo>
                  <a:lnTo>
                    <a:pt x="10" y="143"/>
                  </a:lnTo>
                  <a:lnTo>
                    <a:pt x="2" y="122"/>
                  </a:lnTo>
                  <a:lnTo>
                    <a:pt x="0" y="100"/>
                  </a:lnTo>
                  <a:lnTo>
                    <a:pt x="2" y="76"/>
                  </a:lnTo>
                  <a:lnTo>
                    <a:pt x="10" y="55"/>
                  </a:lnTo>
                  <a:lnTo>
                    <a:pt x="21" y="37"/>
                  </a:lnTo>
                  <a:lnTo>
                    <a:pt x="37" y="21"/>
                  </a:lnTo>
                  <a:lnTo>
                    <a:pt x="55" y="10"/>
                  </a:lnTo>
                  <a:lnTo>
                    <a:pt x="76" y="2"/>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58" name="文本框 57">
            <a:extLst>
              <a:ext uri="{FF2B5EF4-FFF2-40B4-BE49-F238E27FC236}">
                <a16:creationId xmlns:a16="http://schemas.microsoft.com/office/drawing/2014/main" id="{E5EA6B31-DC27-445E-AA06-7911F5AD4AC6}"/>
              </a:ext>
            </a:extLst>
          </p:cNvPr>
          <p:cNvSpPr txBox="1"/>
          <p:nvPr/>
        </p:nvSpPr>
        <p:spPr>
          <a:xfrm>
            <a:off x="4929809" y="269183"/>
            <a:ext cx="3010136" cy="523220"/>
          </a:xfrm>
          <a:prstGeom prst="rect">
            <a:avLst/>
          </a:prstGeom>
          <a:noFill/>
        </p:spPr>
        <p:txBody>
          <a:bodyPr wrap="square" rtlCol="0">
            <a:spAutoFit/>
          </a:bodyPr>
          <a:lstStyle/>
          <a:p>
            <a:pPr algn="dist"/>
            <a:r>
              <a:rPr lang="zh-CN" altLang="en-US" sz="2800" dirty="0">
                <a:solidFill>
                  <a:srgbClr val="794C28"/>
                </a:solidFill>
                <a:cs typeface="+mn-ea"/>
                <a:sym typeface="+mn-lt"/>
              </a:rPr>
              <a:t>正确理解</a:t>
            </a:r>
            <a:r>
              <a:rPr lang="en-US" altLang="zh-CN" sz="2800" dirty="0">
                <a:solidFill>
                  <a:srgbClr val="794C28"/>
                </a:solidFill>
                <a:cs typeface="+mn-ea"/>
                <a:sym typeface="+mn-lt"/>
              </a:rPr>
              <a:t>SEO</a:t>
            </a:r>
            <a:endParaRPr lang="zh-CN" altLang="en-US" sz="2800" dirty="0">
              <a:solidFill>
                <a:srgbClr val="794C28"/>
              </a:solidFill>
              <a:cs typeface="+mn-ea"/>
              <a:sym typeface="+mn-lt"/>
            </a:endParaRPr>
          </a:p>
        </p:txBody>
      </p:sp>
    </p:spTree>
    <p:extLst>
      <p:ext uri="{BB962C8B-B14F-4D97-AF65-F5344CB8AC3E}">
        <p14:creationId xmlns:p14="http://schemas.microsoft.com/office/powerpoint/2010/main" val="70891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7"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7"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667323" y="-2667324"/>
            <a:ext cx="6857355" cy="12192002"/>
          </a:xfrm>
          <a:prstGeom prst="rect">
            <a:avLst/>
          </a:prstGeom>
        </p:spPr>
      </p:pic>
      <p:grpSp>
        <p:nvGrpSpPr>
          <p:cNvPr id="25" name="组合 24">
            <a:extLst>
              <a:ext uri="{FF2B5EF4-FFF2-40B4-BE49-F238E27FC236}">
                <a16:creationId xmlns:a16="http://schemas.microsoft.com/office/drawing/2014/main" id="{2E60D19C-18FF-439C-8574-DBB5357D0796}"/>
              </a:ext>
            </a:extLst>
          </p:cNvPr>
          <p:cNvGrpSpPr/>
          <p:nvPr/>
        </p:nvGrpSpPr>
        <p:grpSpPr>
          <a:xfrm>
            <a:off x="4256255" y="2655886"/>
            <a:ext cx="8137651" cy="1706564"/>
            <a:chOff x="3132795" y="1722436"/>
            <a:chExt cx="8137651" cy="1706564"/>
          </a:xfrm>
        </p:grpSpPr>
        <p:sp>
          <p:nvSpPr>
            <p:cNvPr id="26" name="文本框 25">
              <a:extLst>
                <a:ext uri="{FF2B5EF4-FFF2-40B4-BE49-F238E27FC236}">
                  <a16:creationId xmlns:a16="http://schemas.microsoft.com/office/drawing/2014/main" id="{E5EA6B31-DC27-445E-AA06-7911F5AD4AC6}"/>
                </a:ext>
              </a:extLst>
            </p:cNvPr>
            <p:cNvSpPr txBox="1"/>
            <p:nvPr/>
          </p:nvSpPr>
          <p:spPr>
            <a:xfrm>
              <a:off x="3132795" y="2228671"/>
              <a:ext cx="813765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7200" b="0" i="0" u="none" strike="noStrike" kern="1200" cap="none" spc="0" normalizeH="0" baseline="0" noProof="0" dirty="0">
                <a:ln>
                  <a:noFill/>
                </a:ln>
                <a:solidFill>
                  <a:srgbClr val="794C28"/>
                </a:solidFill>
                <a:effectLst/>
                <a:uLnTx/>
                <a:uFillTx/>
                <a:cs typeface="+mn-ea"/>
                <a:sym typeface="+mn-lt"/>
              </a:endParaRPr>
            </a:p>
          </p:txBody>
        </p:sp>
        <p:sp>
          <p:nvSpPr>
            <p:cNvPr id="27" name="文本框 26">
              <a:extLst>
                <a:ext uri="{FF2B5EF4-FFF2-40B4-BE49-F238E27FC236}">
                  <a16:creationId xmlns:a16="http://schemas.microsoft.com/office/drawing/2014/main" id="{2A176284-B9CE-4BA8-B8C1-F8FFBF74E52D}"/>
                </a:ext>
              </a:extLst>
            </p:cNvPr>
            <p:cNvSpPr txBox="1"/>
            <p:nvPr/>
          </p:nvSpPr>
          <p:spPr>
            <a:xfrm>
              <a:off x="6480664" y="1722436"/>
              <a:ext cx="2815736"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794C28"/>
                  </a:solidFill>
                  <a:effectLst/>
                  <a:uLnTx/>
                  <a:uFillTx/>
                  <a:cs typeface="+mn-ea"/>
                  <a:sym typeface="+mn-lt"/>
                </a:rPr>
                <a:t>PART TWO</a:t>
              </a:r>
              <a:endParaRPr kumimoji="0" lang="zh-CN" altLang="en-US" sz="3200" b="0" i="0" u="none" strike="noStrike" kern="1200" cap="none" spc="0" normalizeH="0" baseline="0" noProof="0" dirty="0">
                <a:ln>
                  <a:noFill/>
                </a:ln>
                <a:solidFill>
                  <a:srgbClr val="794C28"/>
                </a:solidFill>
                <a:effectLst/>
                <a:uLnTx/>
                <a:uFillTx/>
                <a:cs typeface="+mn-ea"/>
                <a:sym typeface="+mn-lt"/>
              </a:endParaRPr>
            </a:p>
          </p:txBody>
        </p:sp>
        <p:sp>
          <p:nvSpPr>
            <p:cNvPr id="28" name="文本框 27">
              <a:extLst>
                <a:ext uri="{FF2B5EF4-FFF2-40B4-BE49-F238E27FC236}">
                  <a16:creationId xmlns:a16="http://schemas.microsoft.com/office/drawing/2014/main" id="{4639BF35-EBFC-4DD7-A341-EF915BD3B8C6}"/>
                </a:ext>
              </a:extLst>
            </p:cNvPr>
            <p:cNvSpPr txBox="1"/>
            <p:nvPr/>
          </p:nvSpPr>
          <p:spPr>
            <a:xfrm>
              <a:off x="6428246" y="2791101"/>
              <a:ext cx="4232729"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794C28"/>
                  </a:solidFill>
                  <a:cs typeface="+mn-ea"/>
                  <a:sym typeface="+mn-lt"/>
                </a:rPr>
                <a:t>网站设计影响</a:t>
              </a:r>
              <a:r>
                <a:rPr lang="en-US" altLang="zh-CN" sz="1600" dirty="0">
                  <a:solidFill>
                    <a:srgbClr val="794C28"/>
                  </a:solidFill>
                  <a:cs typeface="+mn-ea"/>
                  <a:sym typeface="+mn-lt"/>
                </a:rPr>
                <a:t>SEO</a:t>
              </a:r>
              <a:r>
                <a:rPr lang="zh-CN" altLang="en-US" sz="1600" dirty="0">
                  <a:solidFill>
                    <a:srgbClr val="794C28"/>
                  </a:solidFill>
                  <a:cs typeface="+mn-ea"/>
                  <a:sym typeface="+mn-lt"/>
                </a:rPr>
                <a:t>的因素</a:t>
              </a:r>
              <a:endParaRPr kumimoji="0" lang="zh-CN" altLang="en-US" sz="1600" b="0" i="0" u="none" strike="noStrike" kern="1200" cap="none" spc="0" normalizeH="0" baseline="0" noProof="0" dirty="0">
                <a:ln>
                  <a:noFill/>
                </a:ln>
                <a:solidFill>
                  <a:srgbClr val="794C28"/>
                </a:solidFill>
                <a:effectLst/>
                <a:uLnTx/>
                <a:uFillTx/>
                <a:cs typeface="+mn-ea"/>
                <a:sym typeface="+mn-lt"/>
              </a:endParaRPr>
            </a:p>
          </p:txBody>
        </p:sp>
      </p:grpSp>
      <p:cxnSp>
        <p:nvCxnSpPr>
          <p:cNvPr id="50" name="直接连接符 49">
            <a:extLst>
              <a:ext uri="{FF2B5EF4-FFF2-40B4-BE49-F238E27FC236}">
                <a16:creationId xmlns:a16="http://schemas.microsoft.com/office/drawing/2014/main" id="{42329323-B061-4E90-B19E-076B96CC38C8}"/>
              </a:ext>
            </a:extLst>
          </p:cNvPr>
          <p:cNvCxnSpPr>
            <a:cxnSpLocks/>
          </p:cNvCxnSpPr>
          <p:nvPr/>
        </p:nvCxnSpPr>
        <p:spPr>
          <a:xfrm>
            <a:off x="7480299" y="2857500"/>
            <a:ext cx="0" cy="2072656"/>
          </a:xfrm>
          <a:prstGeom prst="line">
            <a:avLst/>
          </a:prstGeom>
          <a:ln>
            <a:solidFill>
              <a:srgbClr val="794C28"/>
            </a:solidFill>
            <a:prstDash val="dash"/>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D35B905-0C9A-4777-8BB0-10094587B3C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9140" y="0"/>
            <a:ext cx="7164888" cy="6858000"/>
          </a:xfrm>
          <a:prstGeom prst="rect">
            <a:avLst/>
          </a:prstGeom>
        </p:spPr>
      </p:pic>
    </p:spTree>
    <p:extLst>
      <p:ext uri="{BB962C8B-B14F-4D97-AF65-F5344CB8AC3E}">
        <p14:creationId xmlns:p14="http://schemas.microsoft.com/office/powerpoint/2010/main" val="109690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arn(inHorizontal)">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zbbe41a3">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2646</TotalTime>
  <Words>913</Words>
  <Application>Microsoft Office PowerPoint</Application>
  <PresentationFormat>宽屏</PresentationFormat>
  <Paragraphs>243</Paragraphs>
  <Slides>29</Slides>
  <Notes>29</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29</vt:i4>
      </vt:variant>
    </vt:vector>
  </HeadingPairs>
  <TitlesOfParts>
    <vt:vector size="38" baseType="lpstr">
      <vt:lpstr>Segoe WPC</vt:lpstr>
      <vt:lpstr>等线</vt:lpstr>
      <vt:lpstr>微软雅黑</vt:lpstr>
      <vt:lpstr>Arial</vt:lpstr>
      <vt:lpstr>Calibri</vt:lpstr>
      <vt:lpstr>Roboto</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读书分享</dc:title>
  <dc:creator>第一PPT</dc:creator>
  <cp:keywords>www.1ppt.com</cp:keywords>
  <dc:description>www.1ppt.com</dc:description>
  <cp:lastModifiedBy>BW L</cp:lastModifiedBy>
  <cp:revision>54</cp:revision>
  <dcterms:created xsi:type="dcterms:W3CDTF">2019-06-14T01:46:26Z</dcterms:created>
  <dcterms:modified xsi:type="dcterms:W3CDTF">2023-12-14T07:39:17Z</dcterms:modified>
</cp:coreProperties>
</file>